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11"/>
  </p:notesMasterIdLst>
  <p:sldIdLst>
    <p:sldId id="256" r:id="rId2"/>
    <p:sldId id="432" r:id="rId3"/>
    <p:sldId id="429" r:id="rId4"/>
    <p:sldId id="451" r:id="rId5"/>
    <p:sldId id="394" r:id="rId6"/>
    <p:sldId id="434" r:id="rId7"/>
    <p:sldId id="430" r:id="rId8"/>
    <p:sldId id="450" r:id="rId9"/>
    <p:sldId id="372" r:id="rId10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50021"/>
    <a:srgbClr val="CCFFFF"/>
    <a:srgbClr val="FFFF99"/>
    <a:srgbClr val="66FF33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1089" autoAdjust="0"/>
  </p:normalViewPr>
  <p:slideViewPr>
    <p:cSldViewPr>
      <p:cViewPr varScale="1">
        <p:scale>
          <a:sx n="235" d="100"/>
          <a:sy n="235" d="100"/>
        </p:scale>
        <p:origin x="1908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F519CCB9-8C24-4E9D-A3B8-A68769C3C8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6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5ECEC-6F47-4810-8B82-D0CE5EC6A92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5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4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B5386-E642-4932-809B-E0E1D46CC8CA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160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9CCB9-8C24-4E9D-A3B8-A68769C3C87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885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55C80-7E10-4251-A70B-9222D1861A8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</p:spTree>
    <p:extLst>
      <p:ext uri="{BB962C8B-B14F-4D97-AF65-F5344CB8AC3E}">
        <p14:creationId xmlns:p14="http://schemas.microsoft.com/office/powerpoint/2010/main" val="6072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3447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30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47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5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02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1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Trading Analytics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024148-7DA9-4943-9FF6-CF12696E9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19150"/>
            <a:ext cx="6336683" cy="32003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828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96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7EEFCF-594E-457B-A883-2995FDC55ED8}"/>
              </a:ext>
            </a:extLst>
          </p:cNvPr>
          <p:cNvSpPr txBox="1">
            <a:spLocks/>
          </p:cNvSpPr>
          <p:nvPr/>
        </p:nvSpPr>
        <p:spPr>
          <a:xfrm>
            <a:off x="304800" y="8819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1682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38EEAD8-79AC-DFEC-05A1-9C3AD9965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rhp3rpah[1]">
            <a:extLst>
              <a:ext uri="{FF2B5EF4-FFF2-40B4-BE49-F238E27FC236}">
                <a16:creationId xmlns:a16="http://schemas.microsoft.com/office/drawing/2014/main" id="{02A06E73-53DC-F530-9A72-741E61446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199" y="70306"/>
            <a:ext cx="1066800" cy="8923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C2DE02-EA20-446E-A906-D80273504D4C}"/>
              </a:ext>
            </a:extLst>
          </p:cNvPr>
          <p:cNvSpPr txBox="1"/>
          <p:nvPr/>
        </p:nvSpPr>
        <p:spPr>
          <a:xfrm>
            <a:off x="304800" y="70306"/>
            <a:ext cx="481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4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385660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3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4ED4F6-370A-4299-99BA-6237C0E61BAF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7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Algorithmic Trading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Understanding the recommender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8305800" cy="4116415"/>
          </a:xfrm>
        </p:spPr>
        <p:txBody>
          <a:bodyPr>
            <a:normAutofit/>
          </a:bodyPr>
          <a:lstStyle/>
          <a:p>
            <a:r>
              <a:rPr lang="en-US" dirty="0"/>
              <a:t>Easy meter</a:t>
            </a:r>
          </a:p>
          <a:p>
            <a:r>
              <a:rPr lang="en-US" dirty="0"/>
              <a:t>1/3 people got all Vols right (+/- 2%) </a:t>
            </a:r>
          </a:p>
          <a:p>
            <a:endParaRPr lang="en-US" dirty="0"/>
          </a:p>
          <a:p>
            <a:r>
              <a:rPr lang="en-US" dirty="0"/>
              <a:t>Learning Objective:</a:t>
            </a:r>
            <a:br>
              <a:rPr lang="en-US" dirty="0"/>
            </a:br>
            <a:r>
              <a:rPr lang="en-US" dirty="0"/>
              <a:t>understanding the recommender 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</a:t>
            </a:r>
          </a:p>
          <a:p>
            <a:r>
              <a:rPr lang="en-US" dirty="0"/>
              <a:t>Things you like about WINIT</a:t>
            </a:r>
          </a:p>
          <a:p>
            <a:r>
              <a:rPr lang="en-US" dirty="0"/>
              <a:t>Things that can be improved about WINIT</a:t>
            </a:r>
          </a:p>
          <a:p>
            <a:r>
              <a:rPr lang="en-US" dirty="0"/>
              <a:t>Recommendations to next class</a:t>
            </a:r>
          </a:p>
          <a:p>
            <a:r>
              <a:rPr lang="en-US" dirty="0"/>
              <a:t>Questions about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83415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68313-2D4A-40C1-BA19-4BF36687D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6C94EDA-74F1-46DA-9347-B19153476D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recommender</a:t>
            </a:r>
          </a:p>
        </p:txBody>
      </p:sp>
    </p:spTree>
    <p:extLst>
      <p:ext uri="{BB962C8B-B14F-4D97-AF65-F5344CB8AC3E}">
        <p14:creationId xmlns:p14="http://schemas.microsoft.com/office/powerpoint/2010/main" val="4812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4400A06-8704-4557-83B2-ACC705793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Scoring the alternatives – This is just a random example: do not follow it!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38687"/>
              </p:ext>
            </p:extLst>
          </p:nvPr>
        </p:nvGraphicFramePr>
        <p:xfrm>
          <a:off x="163800" y="1333500"/>
          <a:ext cx="8910485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745">
                  <a:extLst>
                    <a:ext uri="{9D8B030D-6E8A-4147-A177-3AD203B41FA5}">
                      <a16:colId xmlns:a16="http://schemas.microsoft.com/office/drawing/2014/main" val="3658816248"/>
                    </a:ext>
                  </a:extLst>
                </a:gridCol>
                <a:gridCol w="869316">
                  <a:extLst>
                    <a:ext uri="{9D8B030D-6E8A-4147-A177-3AD203B41FA5}">
                      <a16:colId xmlns:a16="http://schemas.microsoft.com/office/drawing/2014/main" val="3869567915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875730342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602783506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215628734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2763154523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3688700291"/>
                    </a:ext>
                  </a:extLst>
                </a:gridCol>
                <a:gridCol w="1014202">
                  <a:extLst>
                    <a:ext uri="{9D8B030D-6E8A-4147-A177-3AD203B41FA5}">
                      <a16:colId xmlns:a16="http://schemas.microsoft.com/office/drawing/2014/main" val="1035939326"/>
                    </a:ext>
                  </a:extLst>
                </a:gridCol>
                <a:gridCol w="796872">
                  <a:extLst>
                    <a:ext uri="{9D8B030D-6E8A-4147-A177-3AD203B41FA5}">
                      <a16:colId xmlns:a16="http://schemas.microsoft.com/office/drawing/2014/main" val="4136162528"/>
                    </a:ext>
                  </a:extLst>
                </a:gridCol>
              </a:tblGrid>
              <a:tr h="5659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ALTERNATIVE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QUALITY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PRICE </a:t>
                      </a:r>
                      <a:r>
                        <a:rPr lang="en-US" sz="1600" baseline="0" dirty="0"/>
                        <a:t>A-E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</a:t>
                      </a:r>
                      <a:r>
                        <a:rPr lang="en-US" sz="1600" baseline="0" dirty="0"/>
                        <a:t> EXPIRA-TION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TC COEFF.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IMPACT</a:t>
                      </a:r>
                      <a:r>
                        <a:rPr lang="en-US" sz="1600" baseline="0" dirty="0"/>
                        <a:t> MARGIN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YOUR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TEAM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SCORE</a:t>
                      </a:r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607441"/>
                  </a:ext>
                </a:extLst>
              </a:tr>
              <a:tr h="2915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4718526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 stock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8263631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 calls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87713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Buyback</a:t>
                      </a:r>
                      <a:r>
                        <a:rPr lang="en-US" sz="1600" b="1" baseline="0" dirty="0"/>
                        <a:t> calls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 &gt;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(-)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5735815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 puts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850627"/>
                  </a:ext>
                </a:extLst>
              </a:tr>
              <a:tr h="398292">
                <a:tc>
                  <a:txBody>
                    <a:bodyPr/>
                    <a:lstStyle/>
                    <a:p>
                      <a:r>
                        <a:rPr lang="en-US" sz="1600" b="1" dirty="0"/>
                        <a:t>Sell</a:t>
                      </a:r>
                      <a:r>
                        <a:rPr lang="en-US" sz="1600" b="1" baseline="0" dirty="0"/>
                        <a:t> short puts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 &gt;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July cheaper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 (+)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193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7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 – to tune your ST consider: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1) Frequency of recalibration (hedging today?)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2) size of portfolio delta imbalance (do we need to hedge?)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3) price of security and available cash (do we have the money?)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4) closeness to max margins (can we borrow more?)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5) delta of security (how many?)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6) transaction costs (can we afford it?)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7) quality of hedge (fit on chart)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8) effect on AP portfolio and CAccount (grows/shrinks?)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9) risk of going out of the money or grow out of control</a:t>
            </a:r>
          </a:p>
        </p:txBody>
      </p:sp>
    </p:spTree>
    <p:extLst>
      <p:ext uri="{BB962C8B-B14F-4D97-AF65-F5344CB8AC3E}">
        <p14:creationId xmlns:p14="http://schemas.microsoft.com/office/powerpoint/2010/main" val="37239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parameters to tweak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71550"/>
            <a:ext cx="8534400" cy="39624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Frequency of hedging 		(</a:t>
            </a:r>
            <a:r>
              <a:rPr lang="en-US" dirty="0">
                <a:solidFill>
                  <a:srgbClr val="C00000"/>
                </a:solidFill>
              </a:rPr>
              <a:t>HedgingToday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Family Delta threshold		(</a:t>
            </a:r>
            <a:r>
              <a:rPr lang="en-US" dirty="0">
                <a:solidFill>
                  <a:srgbClr val="C00000"/>
                </a:solidFill>
              </a:rPr>
              <a:t>NeedToHedge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Type of transaction preferences</a:t>
            </a:r>
            <a:r>
              <a:rPr lang="en-US" dirty="0">
                <a:solidFill>
                  <a:schemeClr val="accent1"/>
                </a:solidFill>
              </a:rPr>
              <a:t> 	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CalcCandidateRecScores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A-E options preferences 		(</a:t>
            </a:r>
            <a:r>
              <a:rPr lang="en-US" dirty="0">
                <a:solidFill>
                  <a:srgbClr val="C00000"/>
                </a:solidFill>
              </a:rPr>
              <a:t>scoring rules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Delta threshold 			(</a:t>
            </a:r>
            <a:r>
              <a:rPr lang="en-US" dirty="0">
                <a:solidFill>
                  <a:srgbClr val="C00000"/>
                </a:solidFill>
              </a:rPr>
              <a:t>CalcQtyNeededToHedge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Family delta target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			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CalcQtyNeededToHedge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buy cushion 			(</a:t>
            </a:r>
            <a:r>
              <a:rPr lang="en-US" dirty="0">
                <a:solidFill>
                  <a:srgbClr val="C00000"/>
                </a:solidFill>
              </a:rPr>
              <a:t>MaxPurchasePossible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Available cash cushion 		(</a:t>
            </a:r>
            <a:r>
              <a:rPr lang="en-US" dirty="0">
                <a:solidFill>
                  <a:srgbClr val="C00000"/>
                </a:solidFill>
              </a:rPr>
              <a:t>AvailableCashIsLow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margin cushion 			(</a:t>
            </a:r>
            <a:r>
              <a:rPr lang="en-US" dirty="0">
                <a:solidFill>
                  <a:srgbClr val="C00000"/>
                </a:solidFill>
              </a:rPr>
              <a:t>TooCloseToMaxMargins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Max short cushion 			(</a:t>
            </a:r>
            <a:r>
              <a:rPr lang="en-US" dirty="0">
                <a:solidFill>
                  <a:srgbClr val="C00000"/>
                </a:solidFill>
              </a:rPr>
              <a:t>MaxShortWithinConstraints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86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TA MSC 2023 red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TA MSC 2023 red" id="{D7AA0A8F-4771-4F0C-8232-73C6F9DEEEAE}" vid="{FC0F1ACD-B7EC-4489-9680-705F3C056E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FTA MSC 2023 red</Template>
  <TotalTime>13586</TotalTime>
  <Words>384</Words>
  <Application>Microsoft Office PowerPoint</Application>
  <PresentationFormat>On-screen Show (16:9)</PresentationFormat>
  <Paragraphs>97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Segoe UI Light</vt:lpstr>
      <vt:lpstr>Segoe UI Semilight</vt:lpstr>
      <vt:lpstr>Times New Roman</vt:lpstr>
      <vt:lpstr>Verdana</vt:lpstr>
      <vt:lpstr>Wingdings</vt:lpstr>
      <vt:lpstr>FTA MSC 2023 red</vt:lpstr>
      <vt:lpstr>Algorithmic Trading</vt:lpstr>
      <vt:lpstr>PowerPoint Presentation</vt:lpstr>
      <vt:lpstr>PowerPoint Presentation</vt:lpstr>
      <vt:lpstr>Demo</vt:lpstr>
      <vt:lpstr>PowerPoint Presentation</vt:lpstr>
      <vt:lpstr>Scoring the alternatives – This is just a random example: do not follow it!</vt:lpstr>
      <vt:lpstr>In summary – to tune your ST consider:</vt:lpstr>
      <vt:lpstr>Main parameters to tweak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368</cp:revision>
  <dcterms:created xsi:type="dcterms:W3CDTF">2003-01-13T16:56:26Z</dcterms:created>
  <dcterms:modified xsi:type="dcterms:W3CDTF">2025-04-03T00:17:04Z</dcterms:modified>
</cp:coreProperties>
</file>