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6" r:id="rId1"/>
  </p:sldMasterIdLst>
  <p:notesMasterIdLst>
    <p:notesMasterId r:id="rId21"/>
  </p:notesMasterIdLst>
  <p:sldIdLst>
    <p:sldId id="331" r:id="rId2"/>
    <p:sldId id="301" r:id="rId3"/>
    <p:sldId id="338" r:id="rId4"/>
    <p:sldId id="339" r:id="rId5"/>
    <p:sldId id="385" r:id="rId6"/>
    <p:sldId id="383" r:id="rId7"/>
    <p:sldId id="355" r:id="rId8"/>
    <p:sldId id="380" r:id="rId9"/>
    <p:sldId id="378" r:id="rId10"/>
    <p:sldId id="373" r:id="rId11"/>
    <p:sldId id="376" r:id="rId12"/>
    <p:sldId id="356" r:id="rId13"/>
    <p:sldId id="311" r:id="rId14"/>
    <p:sldId id="374" r:id="rId15"/>
    <p:sldId id="368" r:id="rId16"/>
    <p:sldId id="384" r:id="rId17"/>
    <p:sldId id="377" r:id="rId18"/>
    <p:sldId id="281" r:id="rId19"/>
    <p:sldId id="369" r:id="rId20"/>
  </p:sldIdLst>
  <p:sldSz cx="9144000" cy="5143500" type="screen16x9"/>
  <p:notesSz cx="6858000" cy="91440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B44800"/>
    <a:srgbClr val="CCFFCC"/>
    <a:srgbClr val="99FF66"/>
    <a:srgbClr val="660066"/>
    <a:srgbClr val="008000"/>
    <a:srgbClr val="FFFFFF"/>
    <a:srgbClr val="FFFF66"/>
    <a:srgbClr val="3333FF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75" autoAdjust="0"/>
    <p:restoredTop sz="94714" autoAdjust="0"/>
  </p:normalViewPr>
  <p:slideViewPr>
    <p:cSldViewPr>
      <p:cViewPr varScale="1">
        <p:scale>
          <a:sx n="133" d="100"/>
          <a:sy n="133" d="100"/>
        </p:scale>
        <p:origin x="96" y="10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013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13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013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fld id="{775FF48A-0D29-44C2-B82C-547BD08E8EB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279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D56FBE-684C-44F2-B88B-7C9E9D24C732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9799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E292D7-EA97-4B32-BD05-9A678B8845B3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0313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FF48A-0D29-44C2-B82C-547BD08E8EB0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7248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FF48A-0D29-44C2-B82C-547BD08E8EB0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949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3A3A9-0306-422B-998F-422B32CCB789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9263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7204B8-EE68-4741-813D-64FE8142F926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8537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5AD4D3-A960-4141-BACA-0E62A859D112}" type="slidenum">
              <a:rPr lang="en-US"/>
              <a:pPr/>
              <a:t>18</a:t>
            </a:fld>
            <a:endParaRPr lang="en-US" dirty="0"/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567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0"/>
            <a:ext cx="752475" cy="5143500"/>
          </a:xfrm>
          <a:prstGeom prst="rect">
            <a:avLst/>
          </a:prstGeom>
          <a:gradFill>
            <a:gsLst>
              <a:gs pos="0">
                <a:srgbClr val="FFC000"/>
              </a:gs>
              <a:gs pos="50000">
                <a:srgbClr val="FF9933"/>
              </a:gs>
              <a:gs pos="100000">
                <a:srgbClr val="FF6600"/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28750"/>
            <a:ext cx="7467600" cy="2133600"/>
          </a:xfrm>
        </p:spPr>
        <p:txBody>
          <a:bodyPr vert="horz" lIns="91440" tIns="45720" rIns="91440" bIns="45720" rtlCol="0" anchor="b">
            <a:noAutofit/>
          </a:bodyPr>
          <a:lstStyle>
            <a:lvl1pPr algn="r">
              <a:defRPr lang="en-US" sz="6600" dirty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67150"/>
            <a:ext cx="7467600" cy="838200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saturation sat="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89794" y="209551"/>
            <a:ext cx="1365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1524000" y="3638550"/>
            <a:ext cx="7467600" cy="0"/>
          </a:xfrm>
          <a:prstGeom prst="line">
            <a:avLst/>
          </a:prstGeom>
          <a:ln>
            <a:solidFill>
              <a:schemeClr val="accent5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6200000">
            <a:off x="-2152571" y="2296100"/>
            <a:ext cx="50011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spc="200" baseline="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Financial Analytics</a:t>
            </a:r>
          </a:p>
        </p:txBody>
      </p:sp>
    </p:spTree>
    <p:extLst>
      <p:ext uri="{BB962C8B-B14F-4D97-AF65-F5344CB8AC3E}">
        <p14:creationId xmlns:p14="http://schemas.microsoft.com/office/powerpoint/2010/main" val="271661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1" grpId="3" animBg="1"/>
      <p:bldP spid="11" grpId="4" animBg="1"/>
      <p:bldP spid="11" grpId="5" animBg="1"/>
      <p:bldP spid="11" grpId="6" animBg="1"/>
      <p:bldP spid="11" grpId="7" animBg="1"/>
      <p:bldP spid="11" grpId="8" animBg="1"/>
      <p:bldP spid="11" grpId="9" animBg="1"/>
      <p:bldP spid="11" grpId="10" animBg="1"/>
      <p:bldP spid="11" grpId="11" animBg="1"/>
      <p:bldP spid="11" grpId="12" animBg="1"/>
      <p:bldP spid="11" grpId="13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ritical Thi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189AED-2E1B-4B0F-8BC8-2DEBFA881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3471862"/>
            <a:ext cx="2971800" cy="1671638"/>
          </a:xfrm>
          <a:prstGeom prst="rect">
            <a:avLst/>
          </a:prstGeom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A58375E9-78E5-7E83-9140-2635DF93C5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893734"/>
            <a:ext cx="7772400" cy="4116415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0DA9A9C-2A97-7FE3-FDE0-12431B38A294}"/>
              </a:ext>
            </a:extLst>
          </p:cNvPr>
          <p:cNvSpPr txBox="1">
            <a:spLocks/>
          </p:cNvSpPr>
          <p:nvPr/>
        </p:nvSpPr>
        <p:spPr>
          <a:xfrm>
            <a:off x="279583" y="81298"/>
            <a:ext cx="8763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b="0" kern="1200" cap="none" spc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/>
              <a:t>Critical Thinking</a:t>
            </a:r>
          </a:p>
        </p:txBody>
      </p:sp>
    </p:spTree>
    <p:extLst>
      <p:ext uri="{BB962C8B-B14F-4D97-AF65-F5344CB8AC3E}">
        <p14:creationId xmlns:p14="http://schemas.microsoft.com/office/powerpoint/2010/main" val="113009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5493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9122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WIN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0"/>
            <a:ext cx="752475" cy="5143500"/>
          </a:xfrm>
          <a:prstGeom prst="rect">
            <a:avLst/>
          </a:prstGeom>
          <a:gradFill>
            <a:gsLst>
              <a:gs pos="0">
                <a:srgbClr val="FFC000"/>
              </a:gs>
              <a:gs pos="50000">
                <a:srgbClr val="FF9933"/>
              </a:gs>
              <a:gs pos="100000">
                <a:srgbClr val="FF6600"/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saturation sat="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89794" y="209551"/>
            <a:ext cx="1365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1524000" y="3638550"/>
            <a:ext cx="7467600" cy="0"/>
          </a:xfrm>
          <a:prstGeom prst="line">
            <a:avLst/>
          </a:prstGeom>
          <a:ln>
            <a:solidFill>
              <a:schemeClr val="accent5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6200000">
            <a:off x="-2152571" y="2296100"/>
            <a:ext cx="50011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spc="200" baseline="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Financial Analytics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A8377F-0964-10DB-E995-21808697DC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714936"/>
            <a:ext cx="5733189" cy="28955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787D6A3-9DD4-B435-0F6C-F5C434BCB397}"/>
              </a:ext>
            </a:extLst>
          </p:cNvPr>
          <p:cNvSpPr txBox="1"/>
          <p:nvPr/>
        </p:nvSpPr>
        <p:spPr>
          <a:xfrm>
            <a:off x="6415431" y="2647950"/>
            <a:ext cx="26421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defTabSz="914400" rtl="0" eaLnBrk="1" latinLnBrk="0" hangingPunct="1">
              <a:spcBef>
                <a:spcPct val="0"/>
              </a:spcBef>
              <a:buNone/>
            </a:pPr>
            <a:r>
              <a:rPr lang="en-US" sz="6600" b="0" kern="1200" cap="none" spc="0" dirty="0">
                <a:ln>
                  <a:noFill/>
                </a:ln>
                <a:solidFill>
                  <a:schemeClr val="tx1"/>
                </a:solidFill>
                <a:effectLst/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WINIT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19F335-24A7-5185-0C60-599341B31D82}"/>
              </a:ext>
            </a:extLst>
          </p:cNvPr>
          <p:cNvSpPr txBox="1"/>
          <p:nvPr/>
        </p:nvSpPr>
        <p:spPr>
          <a:xfrm>
            <a:off x="6400800" y="3638550"/>
            <a:ext cx="2642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kern="1200" dirty="0"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What Is New in IT</a:t>
            </a:r>
          </a:p>
        </p:txBody>
      </p:sp>
    </p:spTree>
    <p:extLst>
      <p:ext uri="{BB962C8B-B14F-4D97-AF65-F5344CB8AC3E}">
        <p14:creationId xmlns:p14="http://schemas.microsoft.com/office/powerpoint/2010/main" val="3185534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1" grpId="3" animBg="1"/>
      <p:bldP spid="11" grpId="4" animBg="1"/>
      <p:bldP spid="11" grpId="5" animBg="1"/>
    </p:bld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7150"/>
            <a:ext cx="8763000" cy="685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181100"/>
            <a:ext cx="8534400" cy="39624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481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346710" y="133350"/>
            <a:ext cx="8763000" cy="485382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Title No Text Layout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641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 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57150"/>
            <a:ext cx="8763000" cy="1219200"/>
          </a:xfrm>
          <a:solidFill>
            <a:schemeClr val="bg1"/>
          </a:solidFill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 on two different lines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428750"/>
            <a:ext cx="8534400" cy="371475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352550"/>
            <a:ext cx="8763000" cy="0"/>
          </a:xfrm>
          <a:prstGeom prst="line">
            <a:avLst/>
          </a:prstGeom>
          <a:ln>
            <a:solidFill>
              <a:schemeClr val="accent5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319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 Two Lines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57150"/>
            <a:ext cx="8763000" cy="1219200"/>
          </a:xfrm>
          <a:solidFill>
            <a:schemeClr val="bg1"/>
          </a:solidFill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 on two different lines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352550"/>
            <a:ext cx="8763000" cy="0"/>
          </a:xfrm>
          <a:prstGeom prst="line">
            <a:avLst/>
          </a:prstGeom>
          <a:ln>
            <a:solidFill>
              <a:schemeClr val="accent5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072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CF25C6-8323-4BCC-B87E-6821B1A511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EF51ED-5A7C-4576-BFE8-E6D46C3B6B44}"/>
              </a:ext>
            </a:extLst>
          </p:cNvPr>
          <p:cNvSpPr/>
          <p:nvPr/>
        </p:nvSpPr>
        <p:spPr>
          <a:xfrm>
            <a:off x="228600" y="742950"/>
            <a:ext cx="88392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53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Emph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209550"/>
            <a:ext cx="8839200" cy="4800600"/>
          </a:xfrm>
        </p:spPr>
        <p:txBody>
          <a:bodyPr/>
          <a:lstStyle>
            <a:lvl1pPr algn="ctr">
              <a:defRPr sz="8000" baseline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Cool Things.</a:t>
            </a:r>
          </a:p>
        </p:txBody>
      </p:sp>
    </p:spTree>
    <p:extLst>
      <p:ext uri="{BB962C8B-B14F-4D97-AF65-F5344CB8AC3E}">
        <p14:creationId xmlns:p14="http://schemas.microsoft.com/office/powerpoint/2010/main" val="4216972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You do the tal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14D0509-F0FC-4640-BC0F-67A19A2B2E1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971550"/>
            <a:ext cx="64770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 descr="rhp3rpah[1]">
            <a:extLst>
              <a:ext uri="{FF2B5EF4-FFF2-40B4-BE49-F238E27FC236}">
                <a16:creationId xmlns:a16="http://schemas.microsoft.com/office/drawing/2014/main" id="{0ECBB567-330D-419B-9749-B42FBC6C2E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31243"/>
            <a:ext cx="1108901" cy="927552"/>
          </a:xfrm>
          <a:prstGeom prst="rect">
            <a:avLst/>
          </a:prstGeom>
          <a:ln>
            <a:noFill/>
          </a:ln>
          <a:effectLst/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8B172B7-F55A-459D-B3D6-716BC590A88A}"/>
              </a:ext>
            </a:extLst>
          </p:cNvPr>
          <p:cNvSpPr txBox="1">
            <a:spLocks/>
          </p:cNvSpPr>
          <p:nvPr/>
        </p:nvSpPr>
        <p:spPr>
          <a:xfrm>
            <a:off x="279583" y="81298"/>
            <a:ext cx="8763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b="0" kern="1200" cap="none" spc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/>
              <a:t>You do the talking</a:t>
            </a:r>
          </a:p>
        </p:txBody>
      </p:sp>
    </p:spTree>
    <p:extLst>
      <p:ext uri="{BB962C8B-B14F-4D97-AF65-F5344CB8AC3E}">
        <p14:creationId xmlns:p14="http://schemas.microsoft.com/office/powerpoint/2010/main" val="3376739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51435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5143500"/>
          </a:xfrm>
          <a:prstGeom prst="rect">
            <a:avLst/>
          </a:prstGeom>
          <a:gradFill>
            <a:gsLst>
              <a:gs pos="0">
                <a:srgbClr val="FFC000"/>
              </a:gs>
              <a:gs pos="50000">
                <a:srgbClr val="FF9933"/>
              </a:gs>
              <a:gs pos="100000">
                <a:srgbClr val="FF6600"/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57150"/>
            <a:ext cx="8763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971550"/>
            <a:ext cx="8610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04800" y="819150"/>
            <a:ext cx="8763000" cy="0"/>
          </a:xfrm>
          <a:prstGeom prst="line">
            <a:avLst/>
          </a:prstGeom>
          <a:ln>
            <a:solidFill>
              <a:schemeClr val="accent5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132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  <p:sldLayoutId id="2147483838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3" grpId="3" animBg="1"/>
      <p:bldP spid="13" grpId="4" animBg="1"/>
      <p:bldP spid="13" grpId="5" animBg="1"/>
      <p:bldP spid="13" grpId="6" animBg="1"/>
      <p:bldP spid="13" grpId="7" animBg="1"/>
      <p:bldP spid="13" grpId="8" animBg="1"/>
      <p:bldP spid="13" grpId="9" animBg="1"/>
      <p:bldP spid="13" grpId="10" animBg="1"/>
      <p:bldP spid="13" grpId="11" animBg="1"/>
      <p:bldP spid="13" grpId="12" animBg="1"/>
      <p:bldP spid="13" grpId="13" animBg="1"/>
      <p:bldP spid="13" grpId="14" animBg="1"/>
      <p:bldP spid="13" grpId="15" animBg="1"/>
      <p:bldP spid="13" grpId="16" animBg="1"/>
      <p:bldP spid="13" grpId="17" animBg="1"/>
      <p:bldP spid="13" grpId="18" animBg="1"/>
      <p:bldP spid="13" grpId="19" animBg="1"/>
      <p:bldP spid="13" grpId="20" animBg="1"/>
      <p:bldP spid="13" grpId="21" animBg="1"/>
      <p:bldP spid="13" grpId="22" animBg="1"/>
      <p:bldP spid="13" grpId="23" animBg="1"/>
      <p:bldP spid="13" grpId="24" animBg="1"/>
      <p:bldP spid="13" grpId="25" animBg="1"/>
      <p:bldP spid="13" grpId="26" animBg="1"/>
      <p:bldP spid="13" grpId="27" animBg="1"/>
      <p:bldP spid="13" grpId="28" animBg="1"/>
      <p:bldP spid="13" grpId="29" animBg="1"/>
      <p:bldP spid="13" grpId="30" animBg="1"/>
      <p:bldP spid="13" grpId="31" animBg="1"/>
      <p:bldP spid="13" grpId="32" animBg="1"/>
      <p:bldP spid="13" grpId="33" animBg="1"/>
      <p:bldP spid="13" grpId="34" animBg="1"/>
      <p:bldP spid="13" grpId="35" animBg="1"/>
      <p:bldP spid="13" grpId="36" animBg="1"/>
      <p:bldP spid="13" grpId="37" animBg="1"/>
      <p:bldP spid="13" grpId="38" animBg="1"/>
      <p:bldP spid="13" grpId="39" animBg="1"/>
    </p:bld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5400" b="0" kern="1200" cap="none" spc="0">
          <a:ln>
            <a:noFill/>
          </a:ln>
          <a:solidFill>
            <a:schemeClr val="tx1"/>
          </a:solidFill>
          <a:effectLst/>
          <a:latin typeface="Segoe UI Semilight" panose="020B0402040204020203" pitchFamily="34" charset="0"/>
          <a:ea typeface="+mj-ea"/>
          <a:cs typeface="Segoe UI Semilight" panose="020B0402040204020203" pitchFamily="34" charset="0"/>
        </a:defRPr>
      </a:lvl1pPr>
    </p:titleStyle>
    <p:bodyStyle>
      <a:lvl1pPr marL="457200" indent="-457200" algn="l" defTabSz="914400" rtl="0" eaLnBrk="1" latinLnBrk="0" hangingPunct="1">
        <a:spcBef>
          <a:spcPct val="20000"/>
        </a:spcBef>
        <a:buClr>
          <a:schemeClr val="accent5">
            <a:lumMod val="75000"/>
            <a:lumOff val="25000"/>
          </a:schemeClr>
        </a:buClr>
        <a:buFont typeface="Wingdings" panose="05000000000000000000" pitchFamily="2" charset="2"/>
        <a:buChar char="§"/>
        <a:defRPr sz="36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5">
            <a:lumMod val="75000"/>
            <a:lumOff val="25000"/>
          </a:schemeClr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1200150" indent="-285750" algn="l" defTabSz="914400" rtl="0" eaLnBrk="1" latinLnBrk="0" hangingPunct="1">
        <a:spcBef>
          <a:spcPct val="20000"/>
        </a:spcBef>
        <a:buClr>
          <a:schemeClr val="accent5">
            <a:lumMod val="75000"/>
            <a:lumOff val="25000"/>
          </a:schemeClr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1657350" indent="-285750" algn="l" defTabSz="914400" rtl="0" eaLnBrk="1" latinLnBrk="0" hangingPunct="1">
        <a:spcBef>
          <a:spcPct val="20000"/>
        </a:spcBef>
        <a:buClr>
          <a:schemeClr val="accent5">
            <a:lumMod val="75000"/>
            <a:lumOff val="25000"/>
          </a:schemeClr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2114550" indent="-285750" algn="l" defTabSz="914400" rtl="0" eaLnBrk="1" latinLnBrk="0" hangingPunct="1">
        <a:spcBef>
          <a:spcPct val="20000"/>
        </a:spcBef>
        <a:buClr>
          <a:schemeClr val="accent5">
            <a:lumMod val="75000"/>
            <a:lumOff val="25000"/>
          </a:schemeClr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Process Automation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Stefano Grazioli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676400" y="1428750"/>
            <a:ext cx="7315200" cy="2133600"/>
          </a:xfrm>
        </p:spPr>
        <p:txBody>
          <a:bodyPr/>
          <a:lstStyle/>
          <a:p>
            <a:r>
              <a:rPr lang="en-US" sz="5400" dirty="0"/>
              <a:t>Creating a macro</a:t>
            </a:r>
            <a:br>
              <a:rPr lang="en-US" sz="5400" dirty="0"/>
            </a:br>
            <a:r>
              <a:rPr lang="en-US" sz="5400" dirty="0"/>
              <a:t>using the Excel recorder 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Homework #2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4845050"/>
            <a:ext cx="223838" cy="274638"/>
          </a:xfrm>
        </p:spPr>
        <p:txBody>
          <a:bodyPr/>
          <a:lstStyle/>
          <a:p>
            <a:fld id="{70D1A9CD-F3D1-40E9-97D1-3B6EEF89FC10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F5080FF-5654-8313-9F20-B3AA5D4FA7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332" y="714157"/>
            <a:ext cx="1365201" cy="1705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914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047750"/>
            <a:ext cx="8029575" cy="3571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Creating Reports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3200400" y="2190750"/>
            <a:ext cx="685800" cy="8715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932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Other automation examples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11426" y="986983"/>
            <a:ext cx="8534400" cy="3962400"/>
          </a:xfrm>
        </p:spPr>
        <p:txBody>
          <a:bodyPr>
            <a:noAutofit/>
          </a:bodyPr>
          <a:lstStyle/>
          <a:p>
            <a:r>
              <a:rPr lang="en-US" sz="1600" b="1" dirty="0"/>
              <a:t>Insert boilerplate text</a:t>
            </a:r>
            <a:r>
              <a:rPr lang="en-US" sz="1600" dirty="0"/>
              <a:t>. If you need to enter standard text into a range of cells, you can create a macro to do the typing for you.</a:t>
            </a:r>
          </a:p>
          <a:p>
            <a:r>
              <a:rPr lang="en-US" sz="1600" b="1" dirty="0"/>
              <a:t>Automate a task that you perform frequently</a:t>
            </a:r>
            <a:r>
              <a:rPr lang="en-US" sz="1600" dirty="0"/>
              <a:t>. For example, you may need to prepare a month-end summary. If the task is straightforward, you can develop a macro to do it for you.</a:t>
            </a:r>
          </a:p>
          <a:p>
            <a:r>
              <a:rPr lang="en-US" sz="1600" b="1" dirty="0"/>
              <a:t>Create a custom command</a:t>
            </a:r>
            <a:r>
              <a:rPr lang="en-US" sz="1600" dirty="0"/>
              <a:t>. For example, you can combine several Excel commands so that they’re executed from a single keystroke or from a single mouse click.</a:t>
            </a:r>
          </a:p>
          <a:p>
            <a:r>
              <a:rPr lang="en-US" sz="1600" b="1" dirty="0"/>
              <a:t>Create a simplified “front end” for users who don’t know much about Excel</a:t>
            </a:r>
            <a:r>
              <a:rPr lang="en-US" sz="1600" dirty="0"/>
              <a:t>. For example, you can set up a foolproof data-entry template.</a:t>
            </a:r>
          </a:p>
          <a:p>
            <a:r>
              <a:rPr lang="en-US" sz="1600" b="1" dirty="0"/>
              <a:t>Develop a new worksheet function</a:t>
            </a:r>
            <a:r>
              <a:rPr lang="en-US" sz="1600" dirty="0"/>
              <a:t>. Although Excel includes a wide assortment of built-in functions, you can create custom functions that greatly simplify your formulas.</a:t>
            </a:r>
          </a:p>
          <a:p>
            <a:r>
              <a:rPr lang="en-US" sz="1600" b="1" dirty="0"/>
              <a:t>Create complete macro-driven applications</a:t>
            </a:r>
            <a:r>
              <a:rPr lang="en-US" sz="1600" dirty="0"/>
              <a:t>. Excel macros can display custom dialog boxes and respond to new commands added to the Ribbon.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0" y="4845050"/>
            <a:ext cx="223838" cy="274638"/>
          </a:xfrm>
        </p:spPr>
        <p:txBody>
          <a:bodyPr/>
          <a:lstStyle/>
          <a:p>
            <a:fld id="{70D1A9CD-F3D1-40E9-97D1-3B6EEF89FC10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5140307" y="4968105"/>
            <a:ext cx="3894363" cy="107722"/>
          </a:xfrm>
          <a:prstGeom prst="rect">
            <a:avLst/>
          </a:prstGeom>
          <a:noFill/>
          <a:ln>
            <a:headEnd/>
            <a:tailEnd/>
          </a:ln>
          <a:effectLst>
            <a:outerShdw blurRad="50800" dist="76200" dir="2700000" sx="102000" sy="102000" algn="tl" rotWithShape="0">
              <a:prstClr val="black">
                <a:alpha val="40000"/>
              </a:prst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matte">
            <a:bevelT w="508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r>
              <a:rPr lang="en-US" sz="7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Source: John Walkenbach, Excel® 2010 Bible</a:t>
            </a:r>
          </a:p>
        </p:txBody>
      </p:sp>
    </p:spTree>
    <p:extLst>
      <p:ext uri="{BB962C8B-B14F-4D97-AF65-F5344CB8AC3E}">
        <p14:creationId xmlns:p14="http://schemas.microsoft.com/office/powerpoint/2010/main" val="407244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Orange Words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 </a:t>
            </a:r>
            <a:r>
              <a:rPr lang="en-US" sz="3200" dirty="0">
                <a:solidFill>
                  <a:srgbClr val="FF9900"/>
                </a:solidFill>
              </a:rPr>
              <a:t>program</a:t>
            </a:r>
            <a:r>
              <a:rPr lang="en-US" sz="3200" dirty="0"/>
              <a:t> is a named series of computer instructions</a:t>
            </a:r>
          </a:p>
          <a:p>
            <a:r>
              <a:rPr lang="en-US" sz="3200" dirty="0"/>
              <a:t>Computer instructions need to be written in very specific computer languages (e.g., VBA)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45050"/>
            <a:ext cx="223838" cy="274638"/>
          </a:xfrm>
        </p:spPr>
        <p:txBody>
          <a:bodyPr/>
          <a:lstStyle/>
          <a:p>
            <a:fld id="{70D1A9CD-F3D1-40E9-97D1-3B6EEF89FC10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659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VB, VBA, and Macros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9900"/>
                </a:solidFill>
              </a:rPr>
              <a:t>Visual Basic </a:t>
            </a:r>
            <a:r>
              <a:rPr lang="en-US" dirty="0"/>
              <a:t>is a programming language</a:t>
            </a:r>
          </a:p>
          <a:p>
            <a:r>
              <a:rPr lang="en-US" dirty="0">
                <a:solidFill>
                  <a:srgbClr val="FF9900"/>
                </a:solidFill>
              </a:rPr>
              <a:t>Visual Basic for Applications </a:t>
            </a:r>
            <a:r>
              <a:rPr lang="en-US" dirty="0"/>
              <a:t>is an extension of the VB language to work with MS apps (example: “Range”).</a:t>
            </a:r>
          </a:p>
          <a:p>
            <a:r>
              <a:rPr lang="en-US" dirty="0">
                <a:solidFill>
                  <a:srgbClr val="FF9900"/>
                </a:solidFill>
              </a:rPr>
              <a:t>Macros</a:t>
            </a:r>
            <a:r>
              <a:rPr lang="en-US" dirty="0"/>
              <a:t> are VBA programs written using the built-in editor in EXCEL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0" y="4845050"/>
            <a:ext cx="223838" cy="274638"/>
          </a:xfrm>
        </p:spPr>
        <p:txBody>
          <a:bodyPr/>
          <a:lstStyle/>
          <a:p>
            <a:fld id="{70D1A9CD-F3D1-40E9-97D1-3B6EEF89FC10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740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1589C-B0A8-784F-84F9-80610A8CF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I have the recorder, why do I need to learn more tools?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F6AA3B-7596-1D53-4F54-0144B5B7A6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recorder has severe limitations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>
                <a:solidFill>
                  <a:srgbClr val="FF9900"/>
                </a:solidFill>
              </a:rPr>
              <a:t>It cannot make decisions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It cannot repeat portions of its process (</a:t>
            </a:r>
            <a:r>
              <a:rPr lang="en-US" dirty="0">
                <a:solidFill>
                  <a:srgbClr val="FF9900"/>
                </a:solidFill>
              </a:rPr>
              <a:t>no loops</a:t>
            </a:r>
            <a:r>
              <a:rPr lang="en-US" dirty="0"/>
              <a:t>)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>
                <a:solidFill>
                  <a:srgbClr val="FF9900"/>
                </a:solidFill>
              </a:rPr>
              <a:t>Difficult to edit </a:t>
            </a:r>
            <a:r>
              <a:rPr lang="en-US" dirty="0"/>
              <a:t>– poor code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B57409-39D9-A88E-2E6E-FF776D58D0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681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summary: three tools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3" name="Freeform 12"/>
          <p:cNvSpPr/>
          <p:nvPr/>
        </p:nvSpPr>
        <p:spPr>
          <a:xfrm>
            <a:off x="326923" y="983461"/>
            <a:ext cx="2644174" cy="826289"/>
          </a:xfrm>
          <a:custGeom>
            <a:avLst/>
            <a:gdLst>
              <a:gd name="connsiteX0" fmla="*/ 0 w 2644174"/>
              <a:gd name="connsiteY0" fmla="*/ 0 h 3600000"/>
              <a:gd name="connsiteX1" fmla="*/ 2644174 w 2644174"/>
              <a:gd name="connsiteY1" fmla="*/ 0 h 3600000"/>
              <a:gd name="connsiteX2" fmla="*/ 2644174 w 2644174"/>
              <a:gd name="connsiteY2" fmla="*/ 3600000 h 3600000"/>
              <a:gd name="connsiteX3" fmla="*/ 0 w 2644174"/>
              <a:gd name="connsiteY3" fmla="*/ 3600000 h 3600000"/>
              <a:gd name="connsiteX4" fmla="*/ 0 w 2644174"/>
              <a:gd name="connsiteY4" fmla="*/ 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4174" h="3600000">
                <a:moveTo>
                  <a:pt x="0" y="0"/>
                </a:moveTo>
                <a:lnTo>
                  <a:pt x="2644174" y="0"/>
                </a:lnTo>
                <a:lnTo>
                  <a:pt x="2644174" y="3600000"/>
                </a:lnTo>
                <a:lnTo>
                  <a:pt x="0" y="3600000"/>
                </a:lnTo>
                <a:lnTo>
                  <a:pt x="0" y="0"/>
                </a:lnTo>
                <a:close/>
              </a:path>
            </a:pathLst>
          </a:custGeom>
          <a:solidFill>
            <a:srgbClr val="660066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7584" tIns="130048" rIns="227584" bIns="130048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kern="1200" dirty="0"/>
              <a:t>Visual Studio</a:t>
            </a:r>
          </a:p>
        </p:txBody>
      </p:sp>
      <p:sp>
        <p:nvSpPr>
          <p:cNvPr id="14" name="Freeform 13"/>
          <p:cNvSpPr/>
          <p:nvPr/>
        </p:nvSpPr>
        <p:spPr>
          <a:xfrm>
            <a:off x="326923" y="1839546"/>
            <a:ext cx="2644174" cy="3170603"/>
          </a:xfrm>
          <a:custGeom>
            <a:avLst/>
            <a:gdLst>
              <a:gd name="connsiteX0" fmla="*/ 0 w 2644174"/>
              <a:gd name="connsiteY0" fmla="*/ 0 h 548138"/>
              <a:gd name="connsiteX1" fmla="*/ 2644174 w 2644174"/>
              <a:gd name="connsiteY1" fmla="*/ 0 h 548138"/>
              <a:gd name="connsiteX2" fmla="*/ 2644174 w 2644174"/>
              <a:gd name="connsiteY2" fmla="*/ 548138 h 548138"/>
              <a:gd name="connsiteX3" fmla="*/ 0 w 2644174"/>
              <a:gd name="connsiteY3" fmla="*/ 548138 h 548138"/>
              <a:gd name="connsiteX4" fmla="*/ 0 w 2644174"/>
              <a:gd name="connsiteY4" fmla="*/ 0 h 54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4174" h="548138">
                <a:moveTo>
                  <a:pt x="0" y="0"/>
                </a:moveTo>
                <a:lnTo>
                  <a:pt x="2644174" y="0"/>
                </a:lnTo>
                <a:lnTo>
                  <a:pt x="2644174" y="548138"/>
                </a:lnTo>
                <a:lnTo>
                  <a:pt x="0" y="548138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2">
            <a:scrgbClr r="0" g="0" b="0"/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680" tIns="106680" rIns="142240" bIns="160020" numCol="1" spcCol="1270" anchor="t" anchorCtr="0">
            <a:noAutofit/>
          </a:bodyPr>
          <a:lstStyle/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800" kern="1200" dirty="0">
                <a:effectLst/>
              </a:rPr>
              <a:t>IDE: </a:t>
            </a:r>
            <a:r>
              <a:rPr lang="en-US" sz="1800" kern="1200" dirty="0">
                <a:solidFill>
                  <a:srgbClr val="C00000"/>
                </a:solidFill>
                <a:effectLst/>
              </a:rPr>
              <a:t>integrated development environment</a:t>
            </a:r>
          </a:p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800" kern="1200" dirty="0">
                <a:effectLst/>
              </a:rPr>
              <a:t>Many languages</a:t>
            </a:r>
          </a:p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800" kern="1200" dirty="0">
                <a:effectLst/>
              </a:rPr>
              <a:t>Uber powerful: does everything!</a:t>
            </a:r>
          </a:p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800" kern="1200" dirty="0">
                <a:effectLst/>
              </a:rPr>
              <a:t>Steeper learning curve, BUT</a:t>
            </a:r>
            <a:r>
              <a:rPr lang="en-US" sz="1800" dirty="0">
                <a:effectLst/>
              </a:rPr>
              <a:t> o</a:t>
            </a:r>
            <a:r>
              <a:rPr lang="en-US" sz="1800" kern="1200" dirty="0">
                <a:effectLst/>
              </a:rPr>
              <a:t>nce learned, it is easier than the editor</a:t>
            </a:r>
          </a:p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800" kern="1200" dirty="0">
                <a:effectLst/>
              </a:rPr>
              <a:t>Expensive for commercial purposes</a:t>
            </a:r>
          </a:p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1800" kern="1200" dirty="0">
              <a:effectLst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3341282" y="983461"/>
            <a:ext cx="2644174" cy="826289"/>
          </a:xfrm>
          <a:custGeom>
            <a:avLst/>
            <a:gdLst>
              <a:gd name="connsiteX0" fmla="*/ 0 w 2644174"/>
              <a:gd name="connsiteY0" fmla="*/ 0 h 3600000"/>
              <a:gd name="connsiteX1" fmla="*/ 2644174 w 2644174"/>
              <a:gd name="connsiteY1" fmla="*/ 0 h 3600000"/>
              <a:gd name="connsiteX2" fmla="*/ 2644174 w 2644174"/>
              <a:gd name="connsiteY2" fmla="*/ 3600000 h 3600000"/>
              <a:gd name="connsiteX3" fmla="*/ 0 w 2644174"/>
              <a:gd name="connsiteY3" fmla="*/ 3600000 h 3600000"/>
              <a:gd name="connsiteX4" fmla="*/ 0 w 2644174"/>
              <a:gd name="connsiteY4" fmla="*/ 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4174" h="3600000">
                <a:moveTo>
                  <a:pt x="0" y="0"/>
                </a:moveTo>
                <a:lnTo>
                  <a:pt x="2644174" y="0"/>
                </a:lnTo>
                <a:lnTo>
                  <a:pt x="2644174" y="3600000"/>
                </a:lnTo>
                <a:lnTo>
                  <a:pt x="0" y="3600000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7584" tIns="130048" rIns="227584" bIns="130048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kern="1200" dirty="0"/>
              <a:t>Excel editor</a:t>
            </a:r>
          </a:p>
        </p:txBody>
      </p:sp>
      <p:sp>
        <p:nvSpPr>
          <p:cNvPr id="16" name="Freeform 15"/>
          <p:cNvSpPr/>
          <p:nvPr/>
        </p:nvSpPr>
        <p:spPr>
          <a:xfrm>
            <a:off x="3341282" y="1837402"/>
            <a:ext cx="2644174" cy="3170603"/>
          </a:xfrm>
          <a:custGeom>
            <a:avLst/>
            <a:gdLst>
              <a:gd name="connsiteX0" fmla="*/ 0 w 2644174"/>
              <a:gd name="connsiteY0" fmla="*/ 0 h 548138"/>
              <a:gd name="connsiteX1" fmla="*/ 2644174 w 2644174"/>
              <a:gd name="connsiteY1" fmla="*/ 0 h 548138"/>
              <a:gd name="connsiteX2" fmla="*/ 2644174 w 2644174"/>
              <a:gd name="connsiteY2" fmla="*/ 548138 h 548138"/>
              <a:gd name="connsiteX3" fmla="*/ 0 w 2644174"/>
              <a:gd name="connsiteY3" fmla="*/ 548138 h 548138"/>
              <a:gd name="connsiteX4" fmla="*/ 0 w 2644174"/>
              <a:gd name="connsiteY4" fmla="*/ 0 h 54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4174" h="548138">
                <a:moveTo>
                  <a:pt x="0" y="0"/>
                </a:moveTo>
                <a:lnTo>
                  <a:pt x="2644174" y="0"/>
                </a:lnTo>
                <a:lnTo>
                  <a:pt x="2644174" y="548138"/>
                </a:lnTo>
                <a:lnTo>
                  <a:pt x="0" y="548138"/>
                </a:lnTo>
                <a:lnTo>
                  <a:pt x="0" y="0"/>
                </a:lnTo>
                <a:close/>
              </a:path>
            </a:pathLst>
          </a:custGeom>
          <a:solidFill>
            <a:srgbClr val="CCFFCC">
              <a:alpha val="89804"/>
            </a:srgbClr>
          </a:solidFill>
          <a:ln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680" tIns="106680" rIns="142240" bIns="160020" numCol="1" spcCol="1270" anchor="t" anchorCtr="0">
            <a:noAutofit/>
          </a:bodyPr>
          <a:lstStyle/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000" kern="1200" dirty="0">
                <a:effectLst/>
              </a:rPr>
              <a:t>Included in Excel</a:t>
            </a:r>
          </a:p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000" kern="1200" dirty="0">
                <a:effectLst/>
              </a:rPr>
              <a:t>One language: VBA</a:t>
            </a:r>
          </a:p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000" kern="1200" dirty="0">
                <a:effectLst/>
              </a:rPr>
              <a:t>Maintained, not developed</a:t>
            </a:r>
          </a:p>
        </p:txBody>
      </p:sp>
      <p:sp>
        <p:nvSpPr>
          <p:cNvPr id="17" name="Freeform 16"/>
          <p:cNvSpPr/>
          <p:nvPr/>
        </p:nvSpPr>
        <p:spPr>
          <a:xfrm>
            <a:off x="6355641" y="983461"/>
            <a:ext cx="2644174" cy="826289"/>
          </a:xfrm>
          <a:custGeom>
            <a:avLst/>
            <a:gdLst>
              <a:gd name="connsiteX0" fmla="*/ 0 w 2644174"/>
              <a:gd name="connsiteY0" fmla="*/ 0 h 3600000"/>
              <a:gd name="connsiteX1" fmla="*/ 2644174 w 2644174"/>
              <a:gd name="connsiteY1" fmla="*/ 0 h 3600000"/>
              <a:gd name="connsiteX2" fmla="*/ 2644174 w 2644174"/>
              <a:gd name="connsiteY2" fmla="*/ 3600000 h 3600000"/>
              <a:gd name="connsiteX3" fmla="*/ 0 w 2644174"/>
              <a:gd name="connsiteY3" fmla="*/ 3600000 h 3600000"/>
              <a:gd name="connsiteX4" fmla="*/ 0 w 2644174"/>
              <a:gd name="connsiteY4" fmla="*/ 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4174" h="3600000">
                <a:moveTo>
                  <a:pt x="0" y="0"/>
                </a:moveTo>
                <a:lnTo>
                  <a:pt x="2644174" y="0"/>
                </a:lnTo>
                <a:lnTo>
                  <a:pt x="2644174" y="3600000"/>
                </a:lnTo>
                <a:lnTo>
                  <a:pt x="0" y="3600000"/>
                </a:lnTo>
                <a:lnTo>
                  <a:pt x="0" y="0"/>
                </a:lnTo>
                <a:close/>
              </a:path>
            </a:pathLst>
          </a:custGeom>
          <a:solidFill>
            <a:srgbClr val="008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7584" tIns="130048" rIns="227584" bIns="130048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kern="1200" dirty="0"/>
              <a:t>Recorder</a:t>
            </a:r>
          </a:p>
        </p:txBody>
      </p:sp>
      <p:sp>
        <p:nvSpPr>
          <p:cNvPr id="18" name="Freeform 17"/>
          <p:cNvSpPr/>
          <p:nvPr/>
        </p:nvSpPr>
        <p:spPr>
          <a:xfrm>
            <a:off x="6355641" y="1839546"/>
            <a:ext cx="2644174" cy="3170603"/>
          </a:xfrm>
          <a:custGeom>
            <a:avLst/>
            <a:gdLst>
              <a:gd name="connsiteX0" fmla="*/ 0 w 2644174"/>
              <a:gd name="connsiteY0" fmla="*/ 0 h 548138"/>
              <a:gd name="connsiteX1" fmla="*/ 2644174 w 2644174"/>
              <a:gd name="connsiteY1" fmla="*/ 0 h 548138"/>
              <a:gd name="connsiteX2" fmla="*/ 2644174 w 2644174"/>
              <a:gd name="connsiteY2" fmla="*/ 548138 h 548138"/>
              <a:gd name="connsiteX3" fmla="*/ 0 w 2644174"/>
              <a:gd name="connsiteY3" fmla="*/ 548138 h 548138"/>
              <a:gd name="connsiteX4" fmla="*/ 0 w 2644174"/>
              <a:gd name="connsiteY4" fmla="*/ 0 h 54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4174" h="548138">
                <a:moveTo>
                  <a:pt x="0" y="0"/>
                </a:moveTo>
                <a:lnTo>
                  <a:pt x="2644174" y="0"/>
                </a:lnTo>
                <a:lnTo>
                  <a:pt x="2644174" y="548138"/>
                </a:lnTo>
                <a:lnTo>
                  <a:pt x="0" y="548138"/>
                </a:lnTo>
                <a:lnTo>
                  <a:pt x="0" y="0"/>
                </a:lnTo>
                <a:close/>
              </a:path>
            </a:pathLst>
          </a:custGeom>
          <a:solidFill>
            <a:srgbClr val="CCFFCC">
              <a:alpha val="90000"/>
            </a:srgbClr>
          </a:solidFill>
          <a:ln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680" tIns="106680" rIns="142240" bIns="160020" numCol="1" spcCol="1270" anchor="t" anchorCtr="0">
            <a:noAutofit/>
          </a:bodyPr>
          <a:lstStyle/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000" kern="1200" dirty="0">
                <a:effectLst/>
              </a:rPr>
              <a:t>Included in Excel</a:t>
            </a:r>
          </a:p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000" kern="1200" dirty="0">
                <a:effectLst/>
              </a:rPr>
              <a:t>Very simple to use</a:t>
            </a:r>
          </a:p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000" u="sng" kern="1200" dirty="0">
                <a:effectLst/>
              </a:rPr>
              <a:t>Very</a:t>
            </a:r>
            <a:r>
              <a:rPr lang="en-US" sz="2000" kern="1200" dirty="0">
                <a:effectLst/>
              </a:rPr>
              <a:t> limited:</a:t>
            </a:r>
            <a:br>
              <a:rPr lang="en-US" sz="2000" kern="1200" dirty="0">
                <a:effectLst/>
              </a:rPr>
            </a:br>
            <a:r>
              <a:rPr lang="en-US" sz="2000" kern="1200" dirty="0">
                <a:effectLst/>
              </a:rPr>
              <a:t>   No loops</a:t>
            </a:r>
            <a:br>
              <a:rPr lang="en-US" sz="2000" kern="1200" dirty="0">
                <a:effectLst/>
              </a:rPr>
            </a:br>
            <a:r>
              <a:rPr lang="en-US" sz="2000" kern="1200" dirty="0">
                <a:effectLst/>
              </a:rPr>
              <a:t>   No conditionals</a:t>
            </a:r>
          </a:p>
        </p:txBody>
      </p:sp>
    </p:spTree>
    <p:extLst>
      <p:ext uri="{BB962C8B-B14F-4D97-AF65-F5344CB8AC3E}">
        <p14:creationId xmlns:p14="http://schemas.microsoft.com/office/powerpoint/2010/main" val="1494605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Suggestions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Give yourself plenty of time</a:t>
            </a:r>
            <a:br>
              <a:rPr lang="en-US" dirty="0"/>
            </a:br>
            <a:r>
              <a:rPr lang="en-US" dirty="0"/>
              <a:t>to do the homework.</a:t>
            </a:r>
          </a:p>
          <a:p>
            <a:endParaRPr lang="en-US" dirty="0"/>
          </a:p>
          <a:p>
            <a:r>
              <a:rPr lang="en-US" dirty="0"/>
              <a:t>Use teams or office hours (in-person and virtual) if you get stuck.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0" y="4845050"/>
            <a:ext cx="223838" cy="274638"/>
          </a:xfrm>
        </p:spPr>
        <p:txBody>
          <a:bodyPr/>
          <a:lstStyle/>
          <a:p>
            <a:fld id="{70D1A9CD-F3D1-40E9-97D1-3B6EEF89FC10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30724" name="Picture 4" descr="PE01487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48500" y="133350"/>
            <a:ext cx="1924050" cy="1531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4845050"/>
            <a:ext cx="223838" cy="274638"/>
          </a:xfrm>
        </p:spPr>
        <p:txBody>
          <a:bodyPr/>
          <a:lstStyle/>
          <a:p>
            <a:fld id="{70D1A9CD-F3D1-40E9-97D1-3B6EEF89FC10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991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1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Any questions on class, grades, or teams?</a:t>
            </a:r>
          </a:p>
          <a:p>
            <a:r>
              <a:rPr lang="en-US" dirty="0"/>
              <a:t>Easy meter</a:t>
            </a:r>
          </a:p>
          <a:p>
            <a:r>
              <a:rPr lang="en-US" dirty="0"/>
              <a:t>Learning objective: learn to use the recorder</a:t>
            </a:r>
          </a:p>
        </p:txBody>
      </p:sp>
      <p:pic>
        <p:nvPicPr>
          <p:cNvPr id="1026" name="Picture 2" descr="Best Laptops with Skylake Processor Intel i7-6500U - Value Nomad">
            <a:extLst>
              <a:ext uri="{FF2B5EF4-FFF2-40B4-BE49-F238E27FC236}">
                <a16:creationId xmlns:a16="http://schemas.microsoft.com/office/drawing/2014/main" id="{BA30D1AA-2506-B542-9A7E-54B8AEAD6B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0403" y="3757666"/>
            <a:ext cx="1438128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rrow: Curved Right 1">
            <a:extLst>
              <a:ext uri="{FF2B5EF4-FFF2-40B4-BE49-F238E27FC236}">
                <a16:creationId xmlns:a16="http://schemas.microsoft.com/office/drawing/2014/main" id="{D991C1F4-E366-27D2-1C9A-B4A59E0373E7}"/>
              </a:ext>
            </a:extLst>
          </p:cNvPr>
          <p:cNvSpPr/>
          <p:nvPr/>
        </p:nvSpPr>
        <p:spPr>
          <a:xfrm rot="605148">
            <a:off x="4228979" y="4071371"/>
            <a:ext cx="313307" cy="800069"/>
          </a:xfrm>
          <a:prstGeom prst="curvedRightArrow">
            <a:avLst>
              <a:gd name="adj1" fmla="val 25000"/>
              <a:gd name="adj2" fmla="val 78660"/>
              <a:gd name="adj3" fmla="val 38012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Workload by Discipline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3</a:t>
            </a:fld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1066800" y="4626173"/>
            <a:ext cx="7086600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 bwMode="auto">
          <a:xfrm rot="5400000" flipH="1" flipV="1">
            <a:off x="-647700" y="2911673"/>
            <a:ext cx="3733800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Freeform 9"/>
          <p:cNvSpPr/>
          <p:nvPr/>
        </p:nvSpPr>
        <p:spPr bwMode="auto">
          <a:xfrm>
            <a:off x="1375616" y="1870969"/>
            <a:ext cx="6740896" cy="2290562"/>
          </a:xfrm>
          <a:custGeom>
            <a:avLst/>
            <a:gdLst>
              <a:gd name="connsiteX0" fmla="*/ 0 w 6469225"/>
              <a:gd name="connsiteY0" fmla="*/ 757853 h 2785706"/>
              <a:gd name="connsiteX1" fmla="*/ 1063690 w 6469225"/>
              <a:gd name="connsiteY1" fmla="*/ 260220 h 2785706"/>
              <a:gd name="connsiteX2" fmla="*/ 1803919 w 6469225"/>
              <a:gd name="connsiteY2" fmla="*/ 104710 h 2785706"/>
              <a:gd name="connsiteX3" fmla="*/ 2973355 w 6469225"/>
              <a:gd name="connsiteY3" fmla="*/ 888481 h 2785706"/>
              <a:gd name="connsiteX4" fmla="*/ 4074368 w 6469225"/>
              <a:gd name="connsiteY4" fmla="*/ 1858865 h 2785706"/>
              <a:gd name="connsiteX5" fmla="*/ 4839478 w 6469225"/>
              <a:gd name="connsiteY5" fmla="*/ 2518228 h 2785706"/>
              <a:gd name="connsiteX6" fmla="*/ 5996474 w 6469225"/>
              <a:gd name="connsiteY6" fmla="*/ 2735942 h 2785706"/>
              <a:gd name="connsiteX7" fmla="*/ 6469225 w 6469225"/>
              <a:gd name="connsiteY7" fmla="*/ 2785706 h 2785706"/>
              <a:gd name="connsiteX8" fmla="*/ 6469225 w 6469225"/>
              <a:gd name="connsiteY8" fmla="*/ 2785706 h 2785706"/>
              <a:gd name="connsiteX0" fmla="*/ 0 w 6697825"/>
              <a:gd name="connsiteY0" fmla="*/ 757853 h 3021887"/>
              <a:gd name="connsiteX1" fmla="*/ 1063690 w 6697825"/>
              <a:gd name="connsiteY1" fmla="*/ 260220 h 3021887"/>
              <a:gd name="connsiteX2" fmla="*/ 1803919 w 6697825"/>
              <a:gd name="connsiteY2" fmla="*/ 104710 h 3021887"/>
              <a:gd name="connsiteX3" fmla="*/ 2973355 w 6697825"/>
              <a:gd name="connsiteY3" fmla="*/ 888481 h 3021887"/>
              <a:gd name="connsiteX4" fmla="*/ 4074368 w 6697825"/>
              <a:gd name="connsiteY4" fmla="*/ 1858865 h 3021887"/>
              <a:gd name="connsiteX5" fmla="*/ 4839478 w 6697825"/>
              <a:gd name="connsiteY5" fmla="*/ 2518228 h 3021887"/>
              <a:gd name="connsiteX6" fmla="*/ 5996474 w 6697825"/>
              <a:gd name="connsiteY6" fmla="*/ 2735942 h 3021887"/>
              <a:gd name="connsiteX7" fmla="*/ 6469225 w 6697825"/>
              <a:gd name="connsiteY7" fmla="*/ 2785706 h 3021887"/>
              <a:gd name="connsiteX8" fmla="*/ 6697825 w 6697825"/>
              <a:gd name="connsiteY8" fmla="*/ 1318856 h 3021887"/>
              <a:gd name="connsiteX0" fmla="*/ 0 w 6697825"/>
              <a:gd name="connsiteY0" fmla="*/ 757853 h 3044112"/>
              <a:gd name="connsiteX1" fmla="*/ 1063690 w 6697825"/>
              <a:gd name="connsiteY1" fmla="*/ 260220 h 3044112"/>
              <a:gd name="connsiteX2" fmla="*/ 1803919 w 6697825"/>
              <a:gd name="connsiteY2" fmla="*/ 104710 h 3044112"/>
              <a:gd name="connsiteX3" fmla="*/ 2973355 w 6697825"/>
              <a:gd name="connsiteY3" fmla="*/ 888481 h 3044112"/>
              <a:gd name="connsiteX4" fmla="*/ 4074368 w 6697825"/>
              <a:gd name="connsiteY4" fmla="*/ 1858865 h 3044112"/>
              <a:gd name="connsiteX5" fmla="*/ 4839478 w 6697825"/>
              <a:gd name="connsiteY5" fmla="*/ 2518228 h 3044112"/>
              <a:gd name="connsiteX6" fmla="*/ 5691674 w 6697825"/>
              <a:gd name="connsiteY6" fmla="*/ 2869292 h 3044112"/>
              <a:gd name="connsiteX7" fmla="*/ 6469225 w 6697825"/>
              <a:gd name="connsiteY7" fmla="*/ 2785706 h 3044112"/>
              <a:gd name="connsiteX8" fmla="*/ 6697825 w 6697825"/>
              <a:gd name="connsiteY8" fmla="*/ 1318856 h 3044112"/>
              <a:gd name="connsiteX0" fmla="*/ 0 w 6697825"/>
              <a:gd name="connsiteY0" fmla="*/ 757853 h 3044112"/>
              <a:gd name="connsiteX1" fmla="*/ 1063690 w 6697825"/>
              <a:gd name="connsiteY1" fmla="*/ 260220 h 3044112"/>
              <a:gd name="connsiteX2" fmla="*/ 1803919 w 6697825"/>
              <a:gd name="connsiteY2" fmla="*/ 104710 h 3044112"/>
              <a:gd name="connsiteX3" fmla="*/ 2973355 w 6697825"/>
              <a:gd name="connsiteY3" fmla="*/ 888481 h 3044112"/>
              <a:gd name="connsiteX4" fmla="*/ 4074368 w 6697825"/>
              <a:gd name="connsiteY4" fmla="*/ 1858865 h 3044112"/>
              <a:gd name="connsiteX5" fmla="*/ 4839478 w 6697825"/>
              <a:gd name="connsiteY5" fmla="*/ 2518228 h 3044112"/>
              <a:gd name="connsiteX6" fmla="*/ 5691674 w 6697825"/>
              <a:gd name="connsiteY6" fmla="*/ 2869292 h 3044112"/>
              <a:gd name="connsiteX7" fmla="*/ 6469225 w 6697825"/>
              <a:gd name="connsiteY7" fmla="*/ 2785706 h 3044112"/>
              <a:gd name="connsiteX8" fmla="*/ 6697825 w 6697825"/>
              <a:gd name="connsiteY8" fmla="*/ 1318856 h 3044112"/>
              <a:gd name="connsiteX0" fmla="*/ 0 w 6697825"/>
              <a:gd name="connsiteY0" fmla="*/ 757853 h 3044112"/>
              <a:gd name="connsiteX1" fmla="*/ 1063690 w 6697825"/>
              <a:gd name="connsiteY1" fmla="*/ 260220 h 3044112"/>
              <a:gd name="connsiteX2" fmla="*/ 1803919 w 6697825"/>
              <a:gd name="connsiteY2" fmla="*/ 104710 h 3044112"/>
              <a:gd name="connsiteX3" fmla="*/ 2973355 w 6697825"/>
              <a:gd name="connsiteY3" fmla="*/ 888481 h 3044112"/>
              <a:gd name="connsiteX4" fmla="*/ 4074368 w 6697825"/>
              <a:gd name="connsiteY4" fmla="*/ 1858865 h 3044112"/>
              <a:gd name="connsiteX5" fmla="*/ 4839478 w 6697825"/>
              <a:gd name="connsiteY5" fmla="*/ 2518228 h 3044112"/>
              <a:gd name="connsiteX6" fmla="*/ 5691674 w 6697825"/>
              <a:gd name="connsiteY6" fmla="*/ 2869292 h 3044112"/>
              <a:gd name="connsiteX7" fmla="*/ 6469225 w 6697825"/>
              <a:gd name="connsiteY7" fmla="*/ 2785706 h 3044112"/>
              <a:gd name="connsiteX8" fmla="*/ 6697825 w 6697825"/>
              <a:gd name="connsiteY8" fmla="*/ 1318856 h 3044112"/>
              <a:gd name="connsiteX0" fmla="*/ 0 w 6697825"/>
              <a:gd name="connsiteY0" fmla="*/ 757853 h 3044112"/>
              <a:gd name="connsiteX1" fmla="*/ 1063690 w 6697825"/>
              <a:gd name="connsiteY1" fmla="*/ 260220 h 3044112"/>
              <a:gd name="connsiteX2" fmla="*/ 1803919 w 6697825"/>
              <a:gd name="connsiteY2" fmla="*/ 104710 h 3044112"/>
              <a:gd name="connsiteX3" fmla="*/ 2973355 w 6697825"/>
              <a:gd name="connsiteY3" fmla="*/ 888481 h 3044112"/>
              <a:gd name="connsiteX4" fmla="*/ 4074368 w 6697825"/>
              <a:gd name="connsiteY4" fmla="*/ 1858865 h 3044112"/>
              <a:gd name="connsiteX5" fmla="*/ 4839478 w 6697825"/>
              <a:gd name="connsiteY5" fmla="*/ 2518228 h 3044112"/>
              <a:gd name="connsiteX6" fmla="*/ 5691674 w 6697825"/>
              <a:gd name="connsiteY6" fmla="*/ 2869292 h 3044112"/>
              <a:gd name="connsiteX7" fmla="*/ 6469225 w 6697825"/>
              <a:gd name="connsiteY7" fmla="*/ 2785706 h 3044112"/>
              <a:gd name="connsiteX8" fmla="*/ 6697825 w 6697825"/>
              <a:gd name="connsiteY8" fmla="*/ 1318856 h 3044112"/>
              <a:gd name="connsiteX0" fmla="*/ 0 w 6697825"/>
              <a:gd name="connsiteY0" fmla="*/ 757853 h 3044112"/>
              <a:gd name="connsiteX1" fmla="*/ 1063690 w 6697825"/>
              <a:gd name="connsiteY1" fmla="*/ 260220 h 3044112"/>
              <a:gd name="connsiteX2" fmla="*/ 1803919 w 6697825"/>
              <a:gd name="connsiteY2" fmla="*/ 104710 h 3044112"/>
              <a:gd name="connsiteX3" fmla="*/ 2973355 w 6697825"/>
              <a:gd name="connsiteY3" fmla="*/ 888481 h 3044112"/>
              <a:gd name="connsiteX4" fmla="*/ 4074368 w 6697825"/>
              <a:gd name="connsiteY4" fmla="*/ 1858865 h 3044112"/>
              <a:gd name="connsiteX5" fmla="*/ 4839478 w 6697825"/>
              <a:gd name="connsiteY5" fmla="*/ 2518228 h 3044112"/>
              <a:gd name="connsiteX6" fmla="*/ 5691674 w 6697825"/>
              <a:gd name="connsiteY6" fmla="*/ 2869292 h 3044112"/>
              <a:gd name="connsiteX7" fmla="*/ 6469225 w 6697825"/>
              <a:gd name="connsiteY7" fmla="*/ 2785706 h 3044112"/>
              <a:gd name="connsiteX8" fmla="*/ 6697825 w 6697825"/>
              <a:gd name="connsiteY8" fmla="*/ 1318856 h 3044112"/>
              <a:gd name="connsiteX0" fmla="*/ 0 w 6697825"/>
              <a:gd name="connsiteY0" fmla="*/ 757853 h 3044112"/>
              <a:gd name="connsiteX1" fmla="*/ 1063690 w 6697825"/>
              <a:gd name="connsiteY1" fmla="*/ 260220 h 3044112"/>
              <a:gd name="connsiteX2" fmla="*/ 1803919 w 6697825"/>
              <a:gd name="connsiteY2" fmla="*/ 104710 h 3044112"/>
              <a:gd name="connsiteX3" fmla="*/ 2973355 w 6697825"/>
              <a:gd name="connsiteY3" fmla="*/ 888481 h 3044112"/>
              <a:gd name="connsiteX4" fmla="*/ 4074368 w 6697825"/>
              <a:gd name="connsiteY4" fmla="*/ 1858865 h 3044112"/>
              <a:gd name="connsiteX5" fmla="*/ 4839478 w 6697825"/>
              <a:gd name="connsiteY5" fmla="*/ 2518228 h 3044112"/>
              <a:gd name="connsiteX6" fmla="*/ 5691674 w 6697825"/>
              <a:gd name="connsiteY6" fmla="*/ 2869292 h 3044112"/>
              <a:gd name="connsiteX7" fmla="*/ 6469225 w 6697825"/>
              <a:gd name="connsiteY7" fmla="*/ 2785706 h 3044112"/>
              <a:gd name="connsiteX8" fmla="*/ 6697825 w 6697825"/>
              <a:gd name="connsiteY8" fmla="*/ 1318856 h 3044112"/>
              <a:gd name="connsiteX0" fmla="*/ 0 w 6697825"/>
              <a:gd name="connsiteY0" fmla="*/ 757853 h 2869292"/>
              <a:gd name="connsiteX1" fmla="*/ 1063690 w 6697825"/>
              <a:gd name="connsiteY1" fmla="*/ 260220 h 2869292"/>
              <a:gd name="connsiteX2" fmla="*/ 1803919 w 6697825"/>
              <a:gd name="connsiteY2" fmla="*/ 104710 h 2869292"/>
              <a:gd name="connsiteX3" fmla="*/ 2973355 w 6697825"/>
              <a:gd name="connsiteY3" fmla="*/ 888481 h 2869292"/>
              <a:gd name="connsiteX4" fmla="*/ 4074368 w 6697825"/>
              <a:gd name="connsiteY4" fmla="*/ 1858865 h 2869292"/>
              <a:gd name="connsiteX5" fmla="*/ 4839478 w 6697825"/>
              <a:gd name="connsiteY5" fmla="*/ 2518228 h 2869292"/>
              <a:gd name="connsiteX6" fmla="*/ 5691674 w 6697825"/>
              <a:gd name="connsiteY6" fmla="*/ 2869292 h 2869292"/>
              <a:gd name="connsiteX7" fmla="*/ 6469225 w 6697825"/>
              <a:gd name="connsiteY7" fmla="*/ 2385656 h 2869292"/>
              <a:gd name="connsiteX8" fmla="*/ 6697825 w 6697825"/>
              <a:gd name="connsiteY8" fmla="*/ 1318856 h 2869292"/>
              <a:gd name="connsiteX0" fmla="*/ 0 w 6697825"/>
              <a:gd name="connsiteY0" fmla="*/ 757853 h 2869292"/>
              <a:gd name="connsiteX1" fmla="*/ 1063690 w 6697825"/>
              <a:gd name="connsiteY1" fmla="*/ 260220 h 2869292"/>
              <a:gd name="connsiteX2" fmla="*/ 1803919 w 6697825"/>
              <a:gd name="connsiteY2" fmla="*/ 104710 h 2869292"/>
              <a:gd name="connsiteX3" fmla="*/ 2973355 w 6697825"/>
              <a:gd name="connsiteY3" fmla="*/ 888481 h 2869292"/>
              <a:gd name="connsiteX4" fmla="*/ 4074368 w 6697825"/>
              <a:gd name="connsiteY4" fmla="*/ 1858865 h 2869292"/>
              <a:gd name="connsiteX5" fmla="*/ 4839478 w 6697825"/>
              <a:gd name="connsiteY5" fmla="*/ 2518228 h 2869292"/>
              <a:gd name="connsiteX6" fmla="*/ 5691674 w 6697825"/>
              <a:gd name="connsiteY6" fmla="*/ 2869292 h 2869292"/>
              <a:gd name="connsiteX7" fmla="*/ 6469225 w 6697825"/>
              <a:gd name="connsiteY7" fmla="*/ 2385656 h 2869292"/>
              <a:gd name="connsiteX8" fmla="*/ 6697825 w 6697825"/>
              <a:gd name="connsiteY8" fmla="*/ 1071206 h 2869292"/>
              <a:gd name="connsiteX0" fmla="*/ 259 w 6698084"/>
              <a:gd name="connsiteY0" fmla="*/ 818274 h 2929713"/>
              <a:gd name="connsiteX1" fmla="*/ 227304 w 6698084"/>
              <a:gd name="connsiteY1" fmla="*/ 2088980 h 2929713"/>
              <a:gd name="connsiteX2" fmla="*/ 1063949 w 6698084"/>
              <a:gd name="connsiteY2" fmla="*/ 320641 h 2929713"/>
              <a:gd name="connsiteX3" fmla="*/ 1804178 w 6698084"/>
              <a:gd name="connsiteY3" fmla="*/ 165131 h 2929713"/>
              <a:gd name="connsiteX4" fmla="*/ 2973614 w 6698084"/>
              <a:gd name="connsiteY4" fmla="*/ 948902 h 2929713"/>
              <a:gd name="connsiteX5" fmla="*/ 4074627 w 6698084"/>
              <a:gd name="connsiteY5" fmla="*/ 1919286 h 2929713"/>
              <a:gd name="connsiteX6" fmla="*/ 4839737 w 6698084"/>
              <a:gd name="connsiteY6" fmla="*/ 2578649 h 2929713"/>
              <a:gd name="connsiteX7" fmla="*/ 5691933 w 6698084"/>
              <a:gd name="connsiteY7" fmla="*/ 2929713 h 2929713"/>
              <a:gd name="connsiteX8" fmla="*/ 6469484 w 6698084"/>
              <a:gd name="connsiteY8" fmla="*/ 2446077 h 2929713"/>
              <a:gd name="connsiteX9" fmla="*/ 6698084 w 6698084"/>
              <a:gd name="connsiteY9" fmla="*/ 1131627 h 2929713"/>
              <a:gd name="connsiteX0" fmla="*/ 13737 w 6635362"/>
              <a:gd name="connsiteY0" fmla="*/ 1713624 h 2929713"/>
              <a:gd name="connsiteX1" fmla="*/ 164582 w 6635362"/>
              <a:gd name="connsiteY1" fmla="*/ 2088980 h 2929713"/>
              <a:gd name="connsiteX2" fmla="*/ 1001227 w 6635362"/>
              <a:gd name="connsiteY2" fmla="*/ 320641 h 2929713"/>
              <a:gd name="connsiteX3" fmla="*/ 1741456 w 6635362"/>
              <a:gd name="connsiteY3" fmla="*/ 165131 h 2929713"/>
              <a:gd name="connsiteX4" fmla="*/ 2910892 w 6635362"/>
              <a:gd name="connsiteY4" fmla="*/ 948902 h 2929713"/>
              <a:gd name="connsiteX5" fmla="*/ 4011905 w 6635362"/>
              <a:gd name="connsiteY5" fmla="*/ 1919286 h 2929713"/>
              <a:gd name="connsiteX6" fmla="*/ 4777015 w 6635362"/>
              <a:gd name="connsiteY6" fmla="*/ 2578649 h 2929713"/>
              <a:gd name="connsiteX7" fmla="*/ 5629211 w 6635362"/>
              <a:gd name="connsiteY7" fmla="*/ 2929713 h 2929713"/>
              <a:gd name="connsiteX8" fmla="*/ 6406762 w 6635362"/>
              <a:gd name="connsiteY8" fmla="*/ 2446077 h 2929713"/>
              <a:gd name="connsiteX9" fmla="*/ 6635362 w 6635362"/>
              <a:gd name="connsiteY9" fmla="*/ 1131627 h 2929713"/>
              <a:gd name="connsiteX0" fmla="*/ 259 w 6621884"/>
              <a:gd name="connsiteY0" fmla="*/ 1653203 h 2869292"/>
              <a:gd name="connsiteX1" fmla="*/ 532104 w 6621884"/>
              <a:gd name="connsiteY1" fmla="*/ 714109 h 2869292"/>
              <a:gd name="connsiteX2" fmla="*/ 987749 w 6621884"/>
              <a:gd name="connsiteY2" fmla="*/ 260220 h 2869292"/>
              <a:gd name="connsiteX3" fmla="*/ 1727978 w 6621884"/>
              <a:gd name="connsiteY3" fmla="*/ 104710 h 2869292"/>
              <a:gd name="connsiteX4" fmla="*/ 2897414 w 6621884"/>
              <a:gd name="connsiteY4" fmla="*/ 888481 h 2869292"/>
              <a:gd name="connsiteX5" fmla="*/ 3998427 w 6621884"/>
              <a:gd name="connsiteY5" fmla="*/ 1858865 h 2869292"/>
              <a:gd name="connsiteX6" fmla="*/ 4763537 w 6621884"/>
              <a:gd name="connsiteY6" fmla="*/ 2518228 h 2869292"/>
              <a:gd name="connsiteX7" fmla="*/ 5615733 w 6621884"/>
              <a:gd name="connsiteY7" fmla="*/ 2869292 h 2869292"/>
              <a:gd name="connsiteX8" fmla="*/ 6393284 w 6621884"/>
              <a:gd name="connsiteY8" fmla="*/ 2385656 h 2869292"/>
              <a:gd name="connsiteX9" fmla="*/ 6621884 w 6621884"/>
              <a:gd name="connsiteY9" fmla="*/ 1071206 h 2869292"/>
              <a:gd name="connsiteX0" fmla="*/ 259 w 6621884"/>
              <a:gd name="connsiteY0" fmla="*/ 1653203 h 2869292"/>
              <a:gd name="connsiteX1" fmla="*/ 532104 w 6621884"/>
              <a:gd name="connsiteY1" fmla="*/ 714109 h 2869292"/>
              <a:gd name="connsiteX2" fmla="*/ 987749 w 6621884"/>
              <a:gd name="connsiteY2" fmla="*/ 260220 h 2869292"/>
              <a:gd name="connsiteX3" fmla="*/ 1727978 w 6621884"/>
              <a:gd name="connsiteY3" fmla="*/ 104710 h 2869292"/>
              <a:gd name="connsiteX4" fmla="*/ 2897414 w 6621884"/>
              <a:gd name="connsiteY4" fmla="*/ 888481 h 2869292"/>
              <a:gd name="connsiteX5" fmla="*/ 3998427 w 6621884"/>
              <a:gd name="connsiteY5" fmla="*/ 1858865 h 2869292"/>
              <a:gd name="connsiteX6" fmla="*/ 4763537 w 6621884"/>
              <a:gd name="connsiteY6" fmla="*/ 2518228 h 2869292"/>
              <a:gd name="connsiteX7" fmla="*/ 5615733 w 6621884"/>
              <a:gd name="connsiteY7" fmla="*/ 2869292 h 2869292"/>
              <a:gd name="connsiteX8" fmla="*/ 6240884 w 6621884"/>
              <a:gd name="connsiteY8" fmla="*/ 2385656 h 2869292"/>
              <a:gd name="connsiteX9" fmla="*/ 6621884 w 6621884"/>
              <a:gd name="connsiteY9" fmla="*/ 1071206 h 2869292"/>
              <a:gd name="connsiteX0" fmla="*/ 259 w 6621884"/>
              <a:gd name="connsiteY0" fmla="*/ 1653203 h 3002642"/>
              <a:gd name="connsiteX1" fmla="*/ 532104 w 6621884"/>
              <a:gd name="connsiteY1" fmla="*/ 714109 h 3002642"/>
              <a:gd name="connsiteX2" fmla="*/ 987749 w 6621884"/>
              <a:gd name="connsiteY2" fmla="*/ 260220 h 3002642"/>
              <a:gd name="connsiteX3" fmla="*/ 1727978 w 6621884"/>
              <a:gd name="connsiteY3" fmla="*/ 104710 h 3002642"/>
              <a:gd name="connsiteX4" fmla="*/ 2897414 w 6621884"/>
              <a:gd name="connsiteY4" fmla="*/ 888481 h 3002642"/>
              <a:gd name="connsiteX5" fmla="*/ 3998427 w 6621884"/>
              <a:gd name="connsiteY5" fmla="*/ 1858865 h 3002642"/>
              <a:gd name="connsiteX6" fmla="*/ 4763537 w 6621884"/>
              <a:gd name="connsiteY6" fmla="*/ 2518228 h 3002642"/>
              <a:gd name="connsiteX7" fmla="*/ 5310933 w 6621884"/>
              <a:gd name="connsiteY7" fmla="*/ 3002642 h 3002642"/>
              <a:gd name="connsiteX8" fmla="*/ 6240884 w 6621884"/>
              <a:gd name="connsiteY8" fmla="*/ 2385656 h 3002642"/>
              <a:gd name="connsiteX9" fmla="*/ 6621884 w 6621884"/>
              <a:gd name="connsiteY9" fmla="*/ 1071206 h 3002642"/>
              <a:gd name="connsiteX0" fmla="*/ 259 w 6621884"/>
              <a:gd name="connsiteY0" fmla="*/ 1653203 h 3002642"/>
              <a:gd name="connsiteX1" fmla="*/ 532104 w 6621884"/>
              <a:gd name="connsiteY1" fmla="*/ 714109 h 3002642"/>
              <a:gd name="connsiteX2" fmla="*/ 987749 w 6621884"/>
              <a:gd name="connsiteY2" fmla="*/ 260220 h 3002642"/>
              <a:gd name="connsiteX3" fmla="*/ 1727978 w 6621884"/>
              <a:gd name="connsiteY3" fmla="*/ 104710 h 3002642"/>
              <a:gd name="connsiteX4" fmla="*/ 2897414 w 6621884"/>
              <a:gd name="connsiteY4" fmla="*/ 888481 h 3002642"/>
              <a:gd name="connsiteX5" fmla="*/ 3998427 w 6621884"/>
              <a:gd name="connsiteY5" fmla="*/ 1858865 h 3002642"/>
              <a:gd name="connsiteX6" fmla="*/ 4763537 w 6621884"/>
              <a:gd name="connsiteY6" fmla="*/ 2518228 h 3002642"/>
              <a:gd name="connsiteX7" fmla="*/ 5310933 w 6621884"/>
              <a:gd name="connsiteY7" fmla="*/ 3002642 h 3002642"/>
              <a:gd name="connsiteX8" fmla="*/ 6240884 w 6621884"/>
              <a:gd name="connsiteY8" fmla="*/ 2385656 h 3002642"/>
              <a:gd name="connsiteX9" fmla="*/ 6621884 w 6621884"/>
              <a:gd name="connsiteY9" fmla="*/ 1071206 h 3002642"/>
              <a:gd name="connsiteX0" fmla="*/ 259 w 6621884"/>
              <a:gd name="connsiteY0" fmla="*/ 1653203 h 2831192"/>
              <a:gd name="connsiteX1" fmla="*/ 532104 w 6621884"/>
              <a:gd name="connsiteY1" fmla="*/ 714109 h 2831192"/>
              <a:gd name="connsiteX2" fmla="*/ 987749 w 6621884"/>
              <a:gd name="connsiteY2" fmla="*/ 260220 h 2831192"/>
              <a:gd name="connsiteX3" fmla="*/ 1727978 w 6621884"/>
              <a:gd name="connsiteY3" fmla="*/ 104710 h 2831192"/>
              <a:gd name="connsiteX4" fmla="*/ 2897414 w 6621884"/>
              <a:gd name="connsiteY4" fmla="*/ 888481 h 2831192"/>
              <a:gd name="connsiteX5" fmla="*/ 3998427 w 6621884"/>
              <a:gd name="connsiteY5" fmla="*/ 1858865 h 2831192"/>
              <a:gd name="connsiteX6" fmla="*/ 4763537 w 6621884"/>
              <a:gd name="connsiteY6" fmla="*/ 2518228 h 2831192"/>
              <a:gd name="connsiteX7" fmla="*/ 5463333 w 6621884"/>
              <a:gd name="connsiteY7" fmla="*/ 2831192 h 2831192"/>
              <a:gd name="connsiteX8" fmla="*/ 6240884 w 6621884"/>
              <a:gd name="connsiteY8" fmla="*/ 2385656 h 2831192"/>
              <a:gd name="connsiteX9" fmla="*/ 6621884 w 6621884"/>
              <a:gd name="connsiteY9" fmla="*/ 1071206 h 2831192"/>
              <a:gd name="connsiteX0" fmla="*/ 1 w 6740896"/>
              <a:gd name="connsiteY0" fmla="*/ 1582847 h 2760836"/>
              <a:gd name="connsiteX1" fmla="*/ 531846 w 6740896"/>
              <a:gd name="connsiteY1" fmla="*/ 643753 h 2760836"/>
              <a:gd name="connsiteX2" fmla="*/ 987491 w 6740896"/>
              <a:gd name="connsiteY2" fmla="*/ 189864 h 2760836"/>
              <a:gd name="connsiteX3" fmla="*/ 1727720 w 6740896"/>
              <a:gd name="connsiteY3" fmla="*/ 34354 h 2760836"/>
              <a:gd name="connsiteX4" fmla="*/ 2897156 w 6740896"/>
              <a:gd name="connsiteY4" fmla="*/ 818125 h 2760836"/>
              <a:gd name="connsiteX5" fmla="*/ 3998169 w 6740896"/>
              <a:gd name="connsiteY5" fmla="*/ 1788509 h 2760836"/>
              <a:gd name="connsiteX6" fmla="*/ 4763279 w 6740896"/>
              <a:gd name="connsiteY6" fmla="*/ 2447872 h 2760836"/>
              <a:gd name="connsiteX7" fmla="*/ 5463075 w 6740896"/>
              <a:gd name="connsiteY7" fmla="*/ 2760836 h 2760836"/>
              <a:gd name="connsiteX8" fmla="*/ 6240626 w 6740896"/>
              <a:gd name="connsiteY8" fmla="*/ 2315300 h 2760836"/>
              <a:gd name="connsiteX9" fmla="*/ 6740896 w 6740896"/>
              <a:gd name="connsiteY9" fmla="*/ 390113 h 2760836"/>
              <a:gd name="connsiteX0" fmla="*/ 1 w 6740896"/>
              <a:gd name="connsiteY0" fmla="*/ 1558226 h 2736215"/>
              <a:gd name="connsiteX1" fmla="*/ 531846 w 6740896"/>
              <a:gd name="connsiteY1" fmla="*/ 619132 h 2736215"/>
              <a:gd name="connsiteX2" fmla="*/ 1020621 w 6740896"/>
              <a:gd name="connsiteY2" fmla="*/ 371465 h 2736215"/>
              <a:gd name="connsiteX3" fmla="*/ 1727720 w 6740896"/>
              <a:gd name="connsiteY3" fmla="*/ 9733 h 2736215"/>
              <a:gd name="connsiteX4" fmla="*/ 2897156 w 6740896"/>
              <a:gd name="connsiteY4" fmla="*/ 793504 h 2736215"/>
              <a:gd name="connsiteX5" fmla="*/ 3998169 w 6740896"/>
              <a:gd name="connsiteY5" fmla="*/ 1763888 h 2736215"/>
              <a:gd name="connsiteX6" fmla="*/ 4763279 w 6740896"/>
              <a:gd name="connsiteY6" fmla="*/ 2423251 h 2736215"/>
              <a:gd name="connsiteX7" fmla="*/ 5463075 w 6740896"/>
              <a:gd name="connsiteY7" fmla="*/ 2736215 h 2736215"/>
              <a:gd name="connsiteX8" fmla="*/ 6240626 w 6740896"/>
              <a:gd name="connsiteY8" fmla="*/ 2290679 h 2736215"/>
              <a:gd name="connsiteX9" fmla="*/ 6740896 w 6740896"/>
              <a:gd name="connsiteY9" fmla="*/ 365492 h 2736215"/>
              <a:gd name="connsiteX0" fmla="*/ 1 w 6740896"/>
              <a:gd name="connsiteY0" fmla="*/ 1559701 h 2737690"/>
              <a:gd name="connsiteX1" fmla="*/ 412576 w 6740896"/>
              <a:gd name="connsiteY1" fmla="*/ 937873 h 2737690"/>
              <a:gd name="connsiteX2" fmla="*/ 1020621 w 6740896"/>
              <a:gd name="connsiteY2" fmla="*/ 372940 h 2737690"/>
              <a:gd name="connsiteX3" fmla="*/ 1727720 w 6740896"/>
              <a:gd name="connsiteY3" fmla="*/ 11208 h 2737690"/>
              <a:gd name="connsiteX4" fmla="*/ 2897156 w 6740896"/>
              <a:gd name="connsiteY4" fmla="*/ 794979 h 2737690"/>
              <a:gd name="connsiteX5" fmla="*/ 3998169 w 6740896"/>
              <a:gd name="connsiteY5" fmla="*/ 1765363 h 2737690"/>
              <a:gd name="connsiteX6" fmla="*/ 4763279 w 6740896"/>
              <a:gd name="connsiteY6" fmla="*/ 2424726 h 2737690"/>
              <a:gd name="connsiteX7" fmla="*/ 5463075 w 6740896"/>
              <a:gd name="connsiteY7" fmla="*/ 2737690 h 2737690"/>
              <a:gd name="connsiteX8" fmla="*/ 6240626 w 6740896"/>
              <a:gd name="connsiteY8" fmla="*/ 2292154 h 2737690"/>
              <a:gd name="connsiteX9" fmla="*/ 6740896 w 6740896"/>
              <a:gd name="connsiteY9" fmla="*/ 366967 h 2737690"/>
              <a:gd name="connsiteX0" fmla="*/ 1 w 6740896"/>
              <a:gd name="connsiteY0" fmla="*/ 1561650 h 2739639"/>
              <a:gd name="connsiteX1" fmla="*/ 412576 w 6740896"/>
              <a:gd name="connsiteY1" fmla="*/ 939822 h 2739639"/>
              <a:gd name="connsiteX2" fmla="*/ 994116 w 6740896"/>
              <a:gd name="connsiteY2" fmla="*/ 351093 h 2739639"/>
              <a:gd name="connsiteX3" fmla="*/ 1727720 w 6740896"/>
              <a:gd name="connsiteY3" fmla="*/ 13157 h 2739639"/>
              <a:gd name="connsiteX4" fmla="*/ 2897156 w 6740896"/>
              <a:gd name="connsiteY4" fmla="*/ 796928 h 2739639"/>
              <a:gd name="connsiteX5" fmla="*/ 3998169 w 6740896"/>
              <a:gd name="connsiteY5" fmla="*/ 1767312 h 2739639"/>
              <a:gd name="connsiteX6" fmla="*/ 4763279 w 6740896"/>
              <a:gd name="connsiteY6" fmla="*/ 2426675 h 2739639"/>
              <a:gd name="connsiteX7" fmla="*/ 5463075 w 6740896"/>
              <a:gd name="connsiteY7" fmla="*/ 2739639 h 2739639"/>
              <a:gd name="connsiteX8" fmla="*/ 6240626 w 6740896"/>
              <a:gd name="connsiteY8" fmla="*/ 2294103 h 2739639"/>
              <a:gd name="connsiteX9" fmla="*/ 6740896 w 6740896"/>
              <a:gd name="connsiteY9" fmla="*/ 368916 h 2739639"/>
              <a:gd name="connsiteX0" fmla="*/ 1 w 6740896"/>
              <a:gd name="connsiteY0" fmla="*/ 1563886 h 2741875"/>
              <a:gd name="connsiteX1" fmla="*/ 412576 w 6740896"/>
              <a:gd name="connsiteY1" fmla="*/ 942058 h 2741875"/>
              <a:gd name="connsiteX2" fmla="*/ 941107 w 6740896"/>
              <a:gd name="connsiteY2" fmla="*/ 329534 h 2741875"/>
              <a:gd name="connsiteX3" fmla="*/ 1727720 w 6740896"/>
              <a:gd name="connsiteY3" fmla="*/ 15393 h 2741875"/>
              <a:gd name="connsiteX4" fmla="*/ 2897156 w 6740896"/>
              <a:gd name="connsiteY4" fmla="*/ 799164 h 2741875"/>
              <a:gd name="connsiteX5" fmla="*/ 3998169 w 6740896"/>
              <a:gd name="connsiteY5" fmla="*/ 1769548 h 2741875"/>
              <a:gd name="connsiteX6" fmla="*/ 4763279 w 6740896"/>
              <a:gd name="connsiteY6" fmla="*/ 2428911 h 2741875"/>
              <a:gd name="connsiteX7" fmla="*/ 5463075 w 6740896"/>
              <a:gd name="connsiteY7" fmla="*/ 2741875 h 2741875"/>
              <a:gd name="connsiteX8" fmla="*/ 6240626 w 6740896"/>
              <a:gd name="connsiteY8" fmla="*/ 2296339 h 2741875"/>
              <a:gd name="connsiteX9" fmla="*/ 6740896 w 6740896"/>
              <a:gd name="connsiteY9" fmla="*/ 371152 h 274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740896" h="2741875">
                <a:moveTo>
                  <a:pt x="1" y="1563886"/>
                </a:moveTo>
                <a:cubicBezTo>
                  <a:pt x="-258" y="1562945"/>
                  <a:pt x="255725" y="1147783"/>
                  <a:pt x="412576" y="942058"/>
                </a:cubicBezTo>
                <a:cubicBezTo>
                  <a:pt x="569427" y="736333"/>
                  <a:pt x="721916" y="483978"/>
                  <a:pt x="941107" y="329534"/>
                </a:cubicBezTo>
                <a:cubicBezTo>
                  <a:pt x="1160298" y="175090"/>
                  <a:pt x="1401712" y="-62879"/>
                  <a:pt x="1727720" y="15393"/>
                </a:cubicBezTo>
                <a:cubicBezTo>
                  <a:pt x="2053728" y="93665"/>
                  <a:pt x="2518748" y="506805"/>
                  <a:pt x="2897156" y="799164"/>
                </a:cubicBezTo>
                <a:cubicBezTo>
                  <a:pt x="3275564" y="1091523"/>
                  <a:pt x="3687149" y="1497924"/>
                  <a:pt x="3998169" y="1769548"/>
                </a:cubicBezTo>
                <a:cubicBezTo>
                  <a:pt x="4309190" y="2041173"/>
                  <a:pt x="4519128" y="2266857"/>
                  <a:pt x="4763279" y="2428911"/>
                </a:cubicBezTo>
                <a:cubicBezTo>
                  <a:pt x="5007430" y="2590965"/>
                  <a:pt x="5191451" y="2697295"/>
                  <a:pt x="5463075" y="2741875"/>
                </a:cubicBezTo>
                <a:cubicBezTo>
                  <a:pt x="5915091" y="2736302"/>
                  <a:pt x="6047534" y="2589670"/>
                  <a:pt x="6240626" y="2296339"/>
                </a:cubicBezTo>
                <a:cubicBezTo>
                  <a:pt x="6433718" y="2003008"/>
                  <a:pt x="6664696" y="860102"/>
                  <a:pt x="6740896" y="371152"/>
                </a:cubicBezTo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>
              <a:ln>
                <a:noFill/>
              </a:ln>
              <a:solidFill>
                <a:srgbClr val="96969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 bwMode="auto">
          <a:xfrm>
            <a:off x="2209800" y="2235705"/>
            <a:ext cx="1483548" cy="400110"/>
          </a:xfrm>
          <a:prstGeom prst="rect">
            <a:avLst/>
          </a:prstGeom>
          <a:ln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Technology</a:t>
            </a:r>
          </a:p>
        </p:txBody>
      </p:sp>
      <p:sp>
        <p:nvSpPr>
          <p:cNvPr id="15" name="TextBox 14"/>
          <p:cNvSpPr txBox="1"/>
          <p:nvPr/>
        </p:nvSpPr>
        <p:spPr bwMode="auto">
          <a:xfrm>
            <a:off x="5257800" y="1123950"/>
            <a:ext cx="1098378" cy="400110"/>
          </a:xfrm>
          <a:prstGeom prst="rect">
            <a:avLst/>
          </a:prstGeom>
          <a:ln>
            <a:headEnd/>
            <a:tailEnd/>
          </a:ln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Finance</a:t>
            </a:r>
          </a:p>
        </p:txBody>
      </p:sp>
      <p:sp>
        <p:nvSpPr>
          <p:cNvPr id="16" name="TextBox 15"/>
          <p:cNvSpPr txBox="1"/>
          <p:nvPr/>
        </p:nvSpPr>
        <p:spPr bwMode="auto">
          <a:xfrm>
            <a:off x="1295400" y="4699396"/>
            <a:ext cx="685800" cy="30777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Now</a:t>
            </a:r>
          </a:p>
        </p:txBody>
      </p:sp>
      <p:sp>
        <p:nvSpPr>
          <p:cNvPr id="17" name="TextBox 16"/>
          <p:cNvSpPr txBox="1"/>
          <p:nvPr/>
        </p:nvSpPr>
        <p:spPr bwMode="auto">
          <a:xfrm>
            <a:off x="6897312" y="4714190"/>
            <a:ext cx="1219200" cy="30777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Tournament</a:t>
            </a:r>
          </a:p>
        </p:txBody>
      </p:sp>
      <p:sp>
        <p:nvSpPr>
          <p:cNvPr id="2" name="Oval 1"/>
          <p:cNvSpPr/>
          <p:nvPr/>
        </p:nvSpPr>
        <p:spPr bwMode="auto">
          <a:xfrm>
            <a:off x="7135349" y="972344"/>
            <a:ext cx="1676400" cy="1599406"/>
          </a:xfrm>
          <a:prstGeom prst="ellipse">
            <a:avLst/>
          </a:prstGeom>
          <a:gradFill flip="none" rotWithShape="1">
            <a:gsLst>
              <a:gs pos="61000">
                <a:schemeClr val="accent1">
                  <a:alpha val="0"/>
                </a:schemeClr>
              </a:gs>
              <a:gs pos="31000">
                <a:schemeClr val="accent1"/>
              </a:gs>
            </a:gsLst>
            <a:path path="circle">
              <a:fillToRect l="50000" t="50000" r="50000" b="50000"/>
            </a:path>
            <a:tileRect/>
          </a:gradFill>
          <a:ln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solidFill>
                  <a:schemeClr val="bg2"/>
                </a:solidFill>
                <a:latin typeface="Verdana" pitchFamily="34" charset="0"/>
              </a:rPr>
              <a:t>Intense!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1373155" y="1389160"/>
            <a:ext cx="6475445" cy="3067507"/>
          </a:xfrm>
          <a:custGeom>
            <a:avLst/>
            <a:gdLst>
              <a:gd name="connsiteX0" fmla="*/ 0 w 6487886"/>
              <a:gd name="connsiteY0" fmla="*/ 3157893 h 3157893"/>
              <a:gd name="connsiteX1" fmla="*/ 1866123 w 6487886"/>
              <a:gd name="connsiteY1" fmla="*/ 3095689 h 3157893"/>
              <a:gd name="connsiteX2" fmla="*/ 3023118 w 6487886"/>
              <a:gd name="connsiteY2" fmla="*/ 2909077 h 3157893"/>
              <a:gd name="connsiteX3" fmla="*/ 3651380 w 6487886"/>
              <a:gd name="connsiteY3" fmla="*/ 2187509 h 3157893"/>
              <a:gd name="connsiteX4" fmla="*/ 4236098 w 6487886"/>
              <a:gd name="connsiteY4" fmla="*/ 1198464 h 3157893"/>
              <a:gd name="connsiteX5" fmla="*/ 4963886 w 6487886"/>
              <a:gd name="connsiteY5" fmla="*/ 196979 h 3157893"/>
              <a:gd name="connsiteX6" fmla="*/ 6487886 w 6487886"/>
              <a:gd name="connsiteY6" fmla="*/ 16587 h 3157893"/>
              <a:gd name="connsiteX0" fmla="*/ 0 w 6487886"/>
              <a:gd name="connsiteY0" fmla="*/ 3157893 h 3165733"/>
              <a:gd name="connsiteX1" fmla="*/ 1866123 w 6487886"/>
              <a:gd name="connsiteY1" fmla="*/ 3095689 h 3165733"/>
              <a:gd name="connsiteX2" fmla="*/ 3023118 w 6487886"/>
              <a:gd name="connsiteY2" fmla="*/ 2737627 h 3165733"/>
              <a:gd name="connsiteX3" fmla="*/ 3651380 w 6487886"/>
              <a:gd name="connsiteY3" fmla="*/ 2187509 h 3165733"/>
              <a:gd name="connsiteX4" fmla="*/ 4236098 w 6487886"/>
              <a:gd name="connsiteY4" fmla="*/ 1198464 h 3165733"/>
              <a:gd name="connsiteX5" fmla="*/ 4963886 w 6487886"/>
              <a:gd name="connsiteY5" fmla="*/ 196979 h 3165733"/>
              <a:gd name="connsiteX6" fmla="*/ 6487886 w 6487886"/>
              <a:gd name="connsiteY6" fmla="*/ 16587 h 3165733"/>
              <a:gd name="connsiteX0" fmla="*/ 0 w 6487886"/>
              <a:gd name="connsiteY0" fmla="*/ 3157893 h 3157893"/>
              <a:gd name="connsiteX1" fmla="*/ 1866123 w 6487886"/>
              <a:gd name="connsiteY1" fmla="*/ 3000439 h 3157893"/>
              <a:gd name="connsiteX2" fmla="*/ 3023118 w 6487886"/>
              <a:gd name="connsiteY2" fmla="*/ 2737627 h 3157893"/>
              <a:gd name="connsiteX3" fmla="*/ 3651380 w 6487886"/>
              <a:gd name="connsiteY3" fmla="*/ 2187509 h 3157893"/>
              <a:gd name="connsiteX4" fmla="*/ 4236098 w 6487886"/>
              <a:gd name="connsiteY4" fmla="*/ 1198464 h 3157893"/>
              <a:gd name="connsiteX5" fmla="*/ 4963886 w 6487886"/>
              <a:gd name="connsiteY5" fmla="*/ 196979 h 3157893"/>
              <a:gd name="connsiteX6" fmla="*/ 6487886 w 6487886"/>
              <a:gd name="connsiteY6" fmla="*/ 16587 h 3157893"/>
              <a:gd name="connsiteX0" fmla="*/ 0 w 6487886"/>
              <a:gd name="connsiteY0" fmla="*/ 3157893 h 3157893"/>
              <a:gd name="connsiteX1" fmla="*/ 1866123 w 6487886"/>
              <a:gd name="connsiteY1" fmla="*/ 3000439 h 3157893"/>
              <a:gd name="connsiteX2" fmla="*/ 3023118 w 6487886"/>
              <a:gd name="connsiteY2" fmla="*/ 2737627 h 3157893"/>
              <a:gd name="connsiteX3" fmla="*/ 3651380 w 6487886"/>
              <a:gd name="connsiteY3" fmla="*/ 2187509 h 3157893"/>
              <a:gd name="connsiteX4" fmla="*/ 4236098 w 6487886"/>
              <a:gd name="connsiteY4" fmla="*/ 1198464 h 3157893"/>
              <a:gd name="connsiteX5" fmla="*/ 4963886 w 6487886"/>
              <a:gd name="connsiteY5" fmla="*/ 196979 h 3157893"/>
              <a:gd name="connsiteX6" fmla="*/ 6487886 w 6487886"/>
              <a:gd name="connsiteY6" fmla="*/ 16587 h 3157893"/>
              <a:gd name="connsiteX0" fmla="*/ 0 w 6487886"/>
              <a:gd name="connsiteY0" fmla="*/ 3062643 h 3062643"/>
              <a:gd name="connsiteX1" fmla="*/ 1866123 w 6487886"/>
              <a:gd name="connsiteY1" fmla="*/ 3000439 h 3062643"/>
              <a:gd name="connsiteX2" fmla="*/ 3023118 w 6487886"/>
              <a:gd name="connsiteY2" fmla="*/ 2737627 h 3062643"/>
              <a:gd name="connsiteX3" fmla="*/ 3651380 w 6487886"/>
              <a:gd name="connsiteY3" fmla="*/ 2187509 h 3062643"/>
              <a:gd name="connsiteX4" fmla="*/ 4236098 w 6487886"/>
              <a:gd name="connsiteY4" fmla="*/ 1198464 h 3062643"/>
              <a:gd name="connsiteX5" fmla="*/ 4963886 w 6487886"/>
              <a:gd name="connsiteY5" fmla="*/ 196979 h 3062643"/>
              <a:gd name="connsiteX6" fmla="*/ 6487886 w 6487886"/>
              <a:gd name="connsiteY6" fmla="*/ 16587 h 3062643"/>
              <a:gd name="connsiteX0" fmla="*/ 0 w 6487886"/>
              <a:gd name="connsiteY0" fmla="*/ 3054350 h 3054350"/>
              <a:gd name="connsiteX1" fmla="*/ 1866123 w 6487886"/>
              <a:gd name="connsiteY1" fmla="*/ 2992146 h 3054350"/>
              <a:gd name="connsiteX2" fmla="*/ 3023118 w 6487886"/>
              <a:gd name="connsiteY2" fmla="*/ 2729334 h 3054350"/>
              <a:gd name="connsiteX3" fmla="*/ 3651380 w 6487886"/>
              <a:gd name="connsiteY3" fmla="*/ 2179216 h 3054350"/>
              <a:gd name="connsiteX4" fmla="*/ 4236098 w 6487886"/>
              <a:gd name="connsiteY4" fmla="*/ 1190171 h 3054350"/>
              <a:gd name="connsiteX5" fmla="*/ 5040086 w 6487886"/>
              <a:gd name="connsiteY5" fmla="*/ 322036 h 3054350"/>
              <a:gd name="connsiteX6" fmla="*/ 6487886 w 6487886"/>
              <a:gd name="connsiteY6" fmla="*/ 8294 h 3054350"/>
              <a:gd name="connsiteX0" fmla="*/ 0 w 6487886"/>
              <a:gd name="connsiteY0" fmla="*/ 3149600 h 3149600"/>
              <a:gd name="connsiteX1" fmla="*/ 1866123 w 6487886"/>
              <a:gd name="connsiteY1" fmla="*/ 3087396 h 3149600"/>
              <a:gd name="connsiteX2" fmla="*/ 3023118 w 6487886"/>
              <a:gd name="connsiteY2" fmla="*/ 2824584 h 3149600"/>
              <a:gd name="connsiteX3" fmla="*/ 3651380 w 6487886"/>
              <a:gd name="connsiteY3" fmla="*/ 2274466 h 3149600"/>
              <a:gd name="connsiteX4" fmla="*/ 4236098 w 6487886"/>
              <a:gd name="connsiteY4" fmla="*/ 1285421 h 3149600"/>
              <a:gd name="connsiteX5" fmla="*/ 5040086 w 6487886"/>
              <a:gd name="connsiteY5" fmla="*/ 417286 h 3149600"/>
              <a:gd name="connsiteX6" fmla="*/ 6487886 w 6487886"/>
              <a:gd name="connsiteY6" fmla="*/ 8294 h 3149600"/>
              <a:gd name="connsiteX0" fmla="*/ 0 w 6487886"/>
              <a:gd name="connsiteY0" fmla="*/ 3141306 h 3141306"/>
              <a:gd name="connsiteX1" fmla="*/ 1866123 w 6487886"/>
              <a:gd name="connsiteY1" fmla="*/ 3079102 h 3141306"/>
              <a:gd name="connsiteX2" fmla="*/ 3023118 w 6487886"/>
              <a:gd name="connsiteY2" fmla="*/ 2816290 h 3141306"/>
              <a:gd name="connsiteX3" fmla="*/ 3651380 w 6487886"/>
              <a:gd name="connsiteY3" fmla="*/ 2266172 h 3141306"/>
              <a:gd name="connsiteX4" fmla="*/ 4236098 w 6487886"/>
              <a:gd name="connsiteY4" fmla="*/ 1277127 h 3141306"/>
              <a:gd name="connsiteX5" fmla="*/ 5040086 w 6487886"/>
              <a:gd name="connsiteY5" fmla="*/ 408992 h 3141306"/>
              <a:gd name="connsiteX6" fmla="*/ 6487886 w 6487886"/>
              <a:gd name="connsiteY6" fmla="*/ 0 h 3141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87886" h="3141306">
                <a:moveTo>
                  <a:pt x="0" y="3141306"/>
                </a:moveTo>
                <a:cubicBezTo>
                  <a:pt x="681135" y="3130938"/>
                  <a:pt x="1206760" y="3109102"/>
                  <a:pt x="1866123" y="3079102"/>
                </a:cubicBezTo>
                <a:cubicBezTo>
                  <a:pt x="2369976" y="3009058"/>
                  <a:pt x="2725575" y="2951778"/>
                  <a:pt x="3023118" y="2816290"/>
                </a:cubicBezTo>
                <a:cubicBezTo>
                  <a:pt x="3320661" y="2680802"/>
                  <a:pt x="3449217" y="2522699"/>
                  <a:pt x="3651380" y="2266172"/>
                </a:cubicBezTo>
                <a:cubicBezTo>
                  <a:pt x="3853543" y="2009645"/>
                  <a:pt x="4004647" y="1586657"/>
                  <a:pt x="4236098" y="1277127"/>
                </a:cubicBezTo>
                <a:cubicBezTo>
                  <a:pt x="4467549" y="967597"/>
                  <a:pt x="4664788" y="621846"/>
                  <a:pt x="5040086" y="408992"/>
                </a:cubicBezTo>
                <a:cubicBezTo>
                  <a:pt x="5415384" y="196138"/>
                  <a:pt x="5901094" y="97842"/>
                  <a:pt x="6487886" y="0"/>
                </a:cubicBezTo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>
              <a:ln>
                <a:noFill/>
              </a:ln>
              <a:solidFill>
                <a:srgbClr val="96969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3" cstate="print"/>
          <a:srcRect l="49769" b="12962"/>
          <a:stretch>
            <a:fillRect/>
          </a:stretch>
        </p:blipFill>
        <p:spPr bwMode="auto">
          <a:xfrm>
            <a:off x="0" y="685801"/>
            <a:ext cx="9144000" cy="4476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209550"/>
            <a:ext cx="8991600" cy="328613"/>
          </a:xfrm>
        </p:spPr>
        <p:txBody>
          <a:bodyPr/>
          <a:lstStyle/>
          <a:p>
            <a:pPr algn="ctr"/>
            <a:r>
              <a:rPr lang="en-US" sz="4000" dirty="0">
                <a:solidFill>
                  <a:schemeClr val="bg1"/>
                </a:solidFill>
                <a:highlight>
                  <a:srgbClr val="000000"/>
                </a:highlight>
              </a:rPr>
              <a:t>Keep Your Eyes On The Goal!</a:t>
            </a: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2190750"/>
            <a:ext cx="1414982" cy="1371600"/>
          </a:xfrm>
          <a:prstGeom prst="rect">
            <a:avLst/>
          </a:prstGeom>
          <a:ln w="38100">
            <a:solidFill>
              <a:schemeClr val="accent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F145175-02E3-BADE-EC36-AEF7AE453F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7" y="149568"/>
            <a:ext cx="9134383" cy="4844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350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4F2BBE9-65BE-04EE-3777-24134EF1C24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Name (slow)</a:t>
            </a:r>
          </a:p>
          <a:p>
            <a:r>
              <a:rPr lang="en-US" dirty="0"/>
              <a:t>Academics</a:t>
            </a:r>
          </a:p>
          <a:p>
            <a:r>
              <a:rPr lang="en-US" dirty="0"/>
              <a:t>Comfort with coding</a:t>
            </a:r>
          </a:p>
          <a:p>
            <a:r>
              <a:rPr lang="en-US" dirty="0"/>
              <a:t>Comfort with finance</a:t>
            </a:r>
          </a:p>
          <a:p>
            <a:r>
              <a:rPr lang="en-US" dirty="0"/>
              <a:t>First impressions? H01?</a:t>
            </a:r>
          </a:p>
        </p:txBody>
      </p:sp>
    </p:spTree>
    <p:extLst>
      <p:ext uri="{BB962C8B-B14F-4D97-AF65-F5344CB8AC3E}">
        <p14:creationId xmlns:p14="http://schemas.microsoft.com/office/powerpoint/2010/main" val="1141323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“There should be an app for that...”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Part I: process automation</a:t>
            </a:r>
          </a:p>
        </p:txBody>
      </p:sp>
    </p:spTree>
    <p:extLst>
      <p:ext uri="{BB962C8B-B14F-4D97-AF65-F5344CB8AC3E}">
        <p14:creationId xmlns:p14="http://schemas.microsoft.com/office/powerpoint/2010/main" val="1097518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4854575"/>
            <a:ext cx="228600" cy="274638"/>
          </a:xfrm>
        </p:spPr>
        <p:txBody>
          <a:bodyPr/>
          <a:lstStyle/>
          <a:p>
            <a:fld id="{70D1A9CD-F3D1-40E9-97D1-3B6EEF89FC10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81000" y="133350"/>
            <a:ext cx="8763000" cy="485775"/>
          </a:xfrm>
        </p:spPr>
        <p:txBody>
          <a:bodyPr/>
          <a:lstStyle/>
          <a:p>
            <a:r>
              <a:rPr lang="en-US" dirty="0"/>
              <a:t>Process automation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45FE4A6-D200-4B10-97B3-296C08DC13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4" r="-424" b="7508"/>
          <a:stretch/>
        </p:blipFill>
        <p:spPr>
          <a:xfrm>
            <a:off x="80303" y="381805"/>
            <a:ext cx="9167780" cy="426720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8D0D42A-9EAF-45B5-97A3-4D0A748993C9}"/>
              </a:ext>
            </a:extLst>
          </p:cNvPr>
          <p:cNvSpPr/>
          <p:nvPr/>
        </p:nvSpPr>
        <p:spPr>
          <a:xfrm>
            <a:off x="118989" y="2114550"/>
            <a:ext cx="84201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</a:rPr>
              <a:t>MB here, just wanted to send a note to you saying thanks.</a:t>
            </a:r>
          </a:p>
          <a:p>
            <a:pPr algn="l"/>
            <a:endParaRPr lang="en-US" sz="2000" i="1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+mn-lt"/>
            </a:endParaRPr>
          </a:p>
          <a:p>
            <a:pPr algn="l"/>
            <a:r>
              <a:rPr lang="en-US" sz="20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</a:rPr>
              <a:t>Although by no means do I feel like an expert in VBA, the bits I have taken from your course have helped me a ton in my job already. I am working at Sun Tribe Solar here in Charlottesville, and have used some quite simple macros … to do some powerful stuff, impress my boss and coworkers, and make my job easier by automating all of the boring stuff. …</a:t>
            </a:r>
          </a:p>
        </p:txBody>
      </p:sp>
    </p:spTree>
    <p:extLst>
      <p:ext uri="{BB962C8B-B14F-4D97-AF65-F5344CB8AC3E}">
        <p14:creationId xmlns:p14="http://schemas.microsoft.com/office/powerpoint/2010/main" val="3377268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4845050"/>
            <a:ext cx="223838" cy="274638"/>
          </a:xfrm>
        </p:spPr>
        <p:txBody>
          <a:bodyPr/>
          <a:lstStyle/>
          <a:p>
            <a:fld id="{70D1A9CD-F3D1-40E9-97D1-3B6EEF89FC10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09550"/>
            <a:ext cx="8839200" cy="4800600"/>
          </a:xfrm>
        </p:spPr>
        <p:txBody>
          <a:bodyPr/>
          <a:lstStyle/>
          <a:p>
            <a:r>
              <a:rPr lang="en-US" dirty="0"/>
              <a:t>Process automation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45FE4A6-D200-4B10-97B3-296C08DC13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4" r="-424" b="7508"/>
          <a:stretch/>
        </p:blipFill>
        <p:spPr>
          <a:xfrm>
            <a:off x="23297" y="541595"/>
            <a:ext cx="9173957" cy="419100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8D0D42A-9EAF-45B5-97A3-4D0A748993C9}"/>
              </a:ext>
            </a:extLst>
          </p:cNvPr>
          <p:cNvSpPr/>
          <p:nvPr/>
        </p:nvSpPr>
        <p:spPr>
          <a:xfrm>
            <a:off x="304800" y="2178050"/>
            <a:ext cx="84201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</a:rPr>
              <a:t>…in one of our Employee Benefit Plan auditing procedures, we need to test over 500 investment samples. If we do it manually, it can take over a week. However, to save this time, I wrote a program to pull investment information directly from Yahoo Finance, and finished the whole procedure in an afternoon. Moreover, this is not an one-time procedure. Once I wrote this program, I shared it with my colleagues and we used it for all our clients. This is just the beginning of where I see the potential of technology in the auditing field. “ - YJ</a:t>
            </a:r>
          </a:p>
          <a:p>
            <a:pPr algn="l"/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66065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A MSA orange 2023">
  <a:themeElements>
    <a:clrScheme name="MSCommerce">
      <a:dk1>
        <a:srgbClr val="000000"/>
      </a:dk1>
      <a:lt1>
        <a:srgbClr val="FFFFFF"/>
      </a:lt1>
      <a:dk2>
        <a:srgbClr val="595959"/>
      </a:dk2>
      <a:lt2>
        <a:srgbClr val="FFFFFF"/>
      </a:lt2>
      <a:accent1>
        <a:srgbClr val="CC0000"/>
      </a:accent1>
      <a:accent2>
        <a:srgbClr val="FF0000"/>
      </a:accent2>
      <a:accent3>
        <a:srgbClr val="336699"/>
      </a:accent3>
      <a:accent4>
        <a:srgbClr val="FFFF00"/>
      </a:accent4>
      <a:accent5>
        <a:srgbClr val="000032"/>
      </a:accent5>
      <a:accent6>
        <a:srgbClr val="00B0F0"/>
      </a:accent6>
      <a:hlink>
        <a:srgbClr val="336699"/>
      </a:hlink>
      <a:folHlink>
        <a:srgbClr val="9A0000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smtClean="0">
            <a:effectLst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FA MSA orange 2023" id="{7ADC5B1A-D143-4029-A87B-BDFA8C656635}" vid="{099507E5-D0FA-451E-B1AD-D778C527C252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 MSA orange 2023</Template>
  <TotalTime>5201</TotalTime>
  <Words>708</Words>
  <Application>Microsoft Office PowerPoint</Application>
  <PresentationFormat>On-screen Show (16:9)</PresentationFormat>
  <Paragraphs>87</Paragraphs>
  <Slides>19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Segoe UI Light</vt:lpstr>
      <vt:lpstr>Segoe UI Semilight</vt:lpstr>
      <vt:lpstr>Times New Roman</vt:lpstr>
      <vt:lpstr>Verdana</vt:lpstr>
      <vt:lpstr>Wingdings</vt:lpstr>
      <vt:lpstr>FA MSA orange 2023</vt:lpstr>
      <vt:lpstr>Process Automation</vt:lpstr>
      <vt:lpstr>PowerPoint Presentation</vt:lpstr>
      <vt:lpstr>Workload by Discipline</vt:lpstr>
      <vt:lpstr>Keep Your Eyes On The Goal!</vt:lpstr>
      <vt:lpstr>PowerPoint Presentation</vt:lpstr>
      <vt:lpstr>PowerPoint Presentation</vt:lpstr>
      <vt:lpstr>“There should be an app for that...”</vt:lpstr>
      <vt:lpstr>Process automation</vt:lpstr>
      <vt:lpstr>Process automation</vt:lpstr>
      <vt:lpstr>Creating a macro using the Excel recorder </vt:lpstr>
      <vt:lpstr>Example: Creating Reports</vt:lpstr>
      <vt:lpstr>Other automation examples</vt:lpstr>
      <vt:lpstr>PowerPoint Presentation</vt:lpstr>
      <vt:lpstr>Orange Words</vt:lpstr>
      <vt:lpstr>VB, VBA, and Macros</vt:lpstr>
      <vt:lpstr>If I have the recorder, why do I need to learn more tools?</vt:lpstr>
      <vt:lpstr>In summary: three tools</vt:lpstr>
      <vt:lpstr>Suggestions</vt:lpstr>
      <vt:lpstr>PowerPoint Presentation</vt:lpstr>
    </vt:vector>
  </TitlesOfParts>
  <Company>University of Virginia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xyz</dc:creator>
  <cp:lastModifiedBy>Grazioli, Stefano (sg6m)</cp:lastModifiedBy>
  <cp:revision>209</cp:revision>
  <dcterms:created xsi:type="dcterms:W3CDTF">2003-01-13T16:56:26Z</dcterms:created>
  <dcterms:modified xsi:type="dcterms:W3CDTF">2026-01-14T04:24:06Z</dcterms:modified>
</cp:coreProperties>
</file>