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35"/>
  </p:notesMasterIdLst>
  <p:sldIdLst>
    <p:sldId id="326" r:id="rId2"/>
    <p:sldId id="294" r:id="rId3"/>
    <p:sldId id="355" r:id="rId4"/>
    <p:sldId id="358" r:id="rId5"/>
    <p:sldId id="360" r:id="rId6"/>
    <p:sldId id="286" r:id="rId7"/>
    <p:sldId id="354" r:id="rId8"/>
    <p:sldId id="352" r:id="rId9"/>
    <p:sldId id="344" r:id="rId10"/>
    <p:sldId id="328" r:id="rId11"/>
    <p:sldId id="329" r:id="rId12"/>
    <p:sldId id="340" r:id="rId13"/>
    <p:sldId id="333" r:id="rId14"/>
    <p:sldId id="357" r:id="rId15"/>
    <p:sldId id="272" r:id="rId16"/>
    <p:sldId id="359" r:id="rId17"/>
    <p:sldId id="341" r:id="rId18"/>
    <p:sldId id="318" r:id="rId19"/>
    <p:sldId id="350" r:id="rId20"/>
    <p:sldId id="364" r:id="rId21"/>
    <p:sldId id="351" r:id="rId22"/>
    <p:sldId id="345" r:id="rId23"/>
    <p:sldId id="346" r:id="rId24"/>
    <p:sldId id="347" r:id="rId25"/>
    <p:sldId id="322" r:id="rId26"/>
    <p:sldId id="319" r:id="rId27"/>
    <p:sldId id="362" r:id="rId28"/>
    <p:sldId id="363" r:id="rId29"/>
    <p:sldId id="342" r:id="rId30"/>
    <p:sldId id="325" r:id="rId31"/>
    <p:sldId id="349" r:id="rId32"/>
    <p:sldId id="281" r:id="rId33"/>
    <p:sldId id="339" r:id="rId34"/>
  </p:sldIdLst>
  <p:sldSz cx="9144000" cy="5143500" type="screen16x9"/>
  <p:notesSz cx="6858000" cy="9144000"/>
  <p:defaultTextStyle>
    <a:defPPr>
      <a:defRPr lang="en-US"/>
    </a:defPPr>
    <a:lvl1pPr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1pPr>
    <a:lvl2pPr marL="4572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2pPr>
    <a:lvl3pPr marL="9144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3pPr>
    <a:lvl4pPr marL="13716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4pPr>
    <a:lvl5pPr marL="18288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19334D"/>
    <a:srgbClr val="33CC33"/>
    <a:srgbClr val="CCFFFF"/>
    <a:srgbClr val="66FFFF"/>
    <a:srgbClr val="FF0000"/>
    <a:srgbClr val="00FF00"/>
    <a:srgbClr val="0066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48" autoAdjust="0"/>
    <p:restoredTop sz="94660"/>
  </p:normalViewPr>
  <p:slideViewPr>
    <p:cSldViewPr>
      <p:cViewPr varScale="1">
        <p:scale>
          <a:sx n="143" d="100"/>
          <a:sy n="143" d="100"/>
        </p:scale>
        <p:origin x="102" y="402"/>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Times New Roman" pitchFamily="18" charset="0"/>
              </a:defRPr>
            </a:lvl1pPr>
          </a:lstStyle>
          <a:p>
            <a:endParaRPr lang="en-US" dirty="0"/>
          </a:p>
        </p:txBody>
      </p:sp>
      <p:sp>
        <p:nvSpPr>
          <p:cNvPr id="972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Times New Roman" pitchFamily="18" charset="0"/>
              </a:defRPr>
            </a:lvl1pPr>
          </a:lstStyle>
          <a:p>
            <a:fld id="{DE42CA68-3D33-4E48-9A9F-B7A4AD0BCB98}" type="slidenum">
              <a:rPr lang="en-US"/>
              <a:pPr/>
              <a:t>‹#›</a:t>
            </a:fld>
            <a:endParaRPr lang="en-US" dirty="0"/>
          </a:p>
        </p:txBody>
      </p:sp>
    </p:spTree>
    <p:extLst>
      <p:ext uri="{BB962C8B-B14F-4D97-AF65-F5344CB8AC3E}">
        <p14:creationId xmlns:p14="http://schemas.microsoft.com/office/powerpoint/2010/main" val="1607833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a:t>
            </a:fld>
            <a:endParaRPr lang="en-US" dirty="0"/>
          </a:p>
        </p:txBody>
      </p:sp>
    </p:spTree>
    <p:extLst>
      <p:ext uri="{BB962C8B-B14F-4D97-AF65-F5344CB8AC3E}">
        <p14:creationId xmlns:p14="http://schemas.microsoft.com/office/powerpoint/2010/main" val="178527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16</a:t>
            </a:fld>
            <a:endParaRPr lang="en-US" dirty="0"/>
          </a:p>
        </p:txBody>
      </p:sp>
    </p:spTree>
    <p:extLst>
      <p:ext uri="{BB962C8B-B14F-4D97-AF65-F5344CB8AC3E}">
        <p14:creationId xmlns:p14="http://schemas.microsoft.com/office/powerpoint/2010/main" val="37586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17</a:t>
            </a:fld>
            <a:endParaRPr lang="en-US" dirty="0"/>
          </a:p>
        </p:txBody>
      </p:sp>
    </p:spTree>
    <p:extLst>
      <p:ext uri="{BB962C8B-B14F-4D97-AF65-F5344CB8AC3E}">
        <p14:creationId xmlns:p14="http://schemas.microsoft.com/office/powerpoint/2010/main" val="94361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18</a:t>
            </a:fld>
            <a:endParaRPr lang="en-US" dirty="0"/>
          </a:p>
        </p:txBody>
      </p:sp>
    </p:spTree>
    <p:extLst>
      <p:ext uri="{BB962C8B-B14F-4D97-AF65-F5344CB8AC3E}">
        <p14:creationId xmlns:p14="http://schemas.microsoft.com/office/powerpoint/2010/main" val="102857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19</a:t>
            </a:fld>
            <a:endParaRPr lang="en-US" dirty="0"/>
          </a:p>
        </p:txBody>
      </p:sp>
    </p:spTree>
    <p:extLst>
      <p:ext uri="{BB962C8B-B14F-4D97-AF65-F5344CB8AC3E}">
        <p14:creationId xmlns:p14="http://schemas.microsoft.com/office/powerpoint/2010/main" val="323494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21</a:t>
            </a:fld>
            <a:endParaRPr lang="en-US" dirty="0"/>
          </a:p>
        </p:txBody>
      </p:sp>
    </p:spTree>
    <p:extLst>
      <p:ext uri="{BB962C8B-B14F-4D97-AF65-F5344CB8AC3E}">
        <p14:creationId xmlns:p14="http://schemas.microsoft.com/office/powerpoint/2010/main" val="3234946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22</a:t>
            </a:fld>
            <a:endParaRPr lang="en-US" dirty="0"/>
          </a:p>
        </p:txBody>
      </p:sp>
    </p:spTree>
    <p:extLst>
      <p:ext uri="{BB962C8B-B14F-4D97-AF65-F5344CB8AC3E}">
        <p14:creationId xmlns:p14="http://schemas.microsoft.com/office/powerpoint/2010/main" val="194548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23</a:t>
            </a:fld>
            <a:endParaRPr lang="en-US" dirty="0"/>
          </a:p>
        </p:txBody>
      </p:sp>
    </p:spTree>
    <p:extLst>
      <p:ext uri="{BB962C8B-B14F-4D97-AF65-F5344CB8AC3E}">
        <p14:creationId xmlns:p14="http://schemas.microsoft.com/office/powerpoint/2010/main" val="189612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24</a:t>
            </a:fld>
            <a:endParaRPr lang="en-US" dirty="0"/>
          </a:p>
        </p:txBody>
      </p:sp>
    </p:spTree>
    <p:extLst>
      <p:ext uri="{BB962C8B-B14F-4D97-AF65-F5344CB8AC3E}">
        <p14:creationId xmlns:p14="http://schemas.microsoft.com/office/powerpoint/2010/main" val="206393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25</a:t>
            </a:fld>
            <a:endParaRPr lang="en-US" dirty="0"/>
          </a:p>
        </p:txBody>
      </p:sp>
    </p:spTree>
    <p:extLst>
      <p:ext uri="{BB962C8B-B14F-4D97-AF65-F5344CB8AC3E}">
        <p14:creationId xmlns:p14="http://schemas.microsoft.com/office/powerpoint/2010/main" val="3358397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26</a:t>
            </a:fld>
            <a:endParaRPr lang="en-US" dirty="0"/>
          </a:p>
        </p:txBody>
      </p:sp>
    </p:spTree>
    <p:extLst>
      <p:ext uri="{BB962C8B-B14F-4D97-AF65-F5344CB8AC3E}">
        <p14:creationId xmlns:p14="http://schemas.microsoft.com/office/powerpoint/2010/main" val="33827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a:t>
            </a:fld>
            <a:endParaRPr lang="en-US" dirty="0"/>
          </a:p>
        </p:txBody>
      </p:sp>
    </p:spTree>
    <p:extLst>
      <p:ext uri="{BB962C8B-B14F-4D97-AF65-F5344CB8AC3E}">
        <p14:creationId xmlns:p14="http://schemas.microsoft.com/office/powerpoint/2010/main" val="1061365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29</a:t>
            </a:fld>
            <a:endParaRPr lang="en-US" dirty="0"/>
          </a:p>
        </p:txBody>
      </p:sp>
    </p:spTree>
    <p:extLst>
      <p:ext uri="{BB962C8B-B14F-4D97-AF65-F5344CB8AC3E}">
        <p14:creationId xmlns:p14="http://schemas.microsoft.com/office/powerpoint/2010/main" val="24407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30</a:t>
            </a:fld>
            <a:endParaRPr lang="en-US" dirty="0"/>
          </a:p>
        </p:txBody>
      </p:sp>
    </p:spTree>
    <p:extLst>
      <p:ext uri="{BB962C8B-B14F-4D97-AF65-F5344CB8AC3E}">
        <p14:creationId xmlns:p14="http://schemas.microsoft.com/office/powerpoint/2010/main" val="987465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31</a:t>
            </a:fld>
            <a:endParaRPr lang="en-US" dirty="0"/>
          </a:p>
        </p:txBody>
      </p:sp>
    </p:spTree>
    <p:extLst>
      <p:ext uri="{BB962C8B-B14F-4D97-AF65-F5344CB8AC3E}">
        <p14:creationId xmlns:p14="http://schemas.microsoft.com/office/powerpoint/2010/main" val="133880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32</a:t>
            </a:fld>
            <a:endParaRPr lang="en-US" dirty="0"/>
          </a:p>
        </p:txBody>
      </p:sp>
    </p:spTree>
    <p:extLst>
      <p:ext uri="{BB962C8B-B14F-4D97-AF65-F5344CB8AC3E}">
        <p14:creationId xmlns:p14="http://schemas.microsoft.com/office/powerpoint/2010/main" val="302288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33</a:t>
            </a:fld>
            <a:endParaRPr lang="en-US" dirty="0"/>
          </a:p>
        </p:txBody>
      </p:sp>
    </p:spTree>
    <p:extLst>
      <p:ext uri="{BB962C8B-B14F-4D97-AF65-F5344CB8AC3E}">
        <p14:creationId xmlns:p14="http://schemas.microsoft.com/office/powerpoint/2010/main" val="14176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6</a:t>
            </a:fld>
            <a:endParaRPr lang="en-US" dirty="0"/>
          </a:p>
        </p:txBody>
      </p:sp>
    </p:spTree>
    <p:extLst>
      <p:ext uri="{BB962C8B-B14F-4D97-AF65-F5344CB8AC3E}">
        <p14:creationId xmlns:p14="http://schemas.microsoft.com/office/powerpoint/2010/main" val="277794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9</a:t>
            </a:fld>
            <a:endParaRPr lang="en-US" dirty="0"/>
          </a:p>
        </p:txBody>
      </p:sp>
    </p:spTree>
    <p:extLst>
      <p:ext uri="{BB962C8B-B14F-4D97-AF65-F5344CB8AC3E}">
        <p14:creationId xmlns:p14="http://schemas.microsoft.com/office/powerpoint/2010/main" val="304383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6BA4E-067F-4F6F-B47E-581E554EE7C0}" type="slidenum">
              <a:rPr lang="en-US"/>
              <a:pPr/>
              <a:t>10</a:t>
            </a:fld>
            <a:endParaRPr lang="en-US" dirty="0"/>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0364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4F6B1-B44D-4F76-9E12-D1E00D5F8301}" type="slidenum">
              <a:rPr lang="en-US"/>
              <a:pPr/>
              <a:t>11</a:t>
            </a:fld>
            <a:endParaRPr lang="en-US" dirty="0"/>
          </a:p>
        </p:txBody>
      </p:sp>
      <p:sp>
        <p:nvSpPr>
          <p:cNvPr id="100354" name="Rectangle 2"/>
          <p:cNvSpPr>
            <a:spLocks noGrp="1" noRot="1" noChangeAspect="1" noChangeArrowheads="1" noTextEdit="1"/>
          </p:cNvSpPr>
          <p:nvPr>
            <p:ph type="sldImg"/>
          </p:nvPr>
        </p:nvSpPr>
        <p:spPr>
          <a:xfrm>
            <a:off x="381000" y="685800"/>
            <a:ext cx="6096000" cy="3429000"/>
          </a:xfrm>
          <a:ln/>
        </p:spPr>
      </p:sp>
      <p:sp>
        <p:nvSpPr>
          <p:cNvPr id="100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56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7554B-EB3F-4EB5-83EC-7FBF98EC71CF}" type="slidenum">
              <a:rPr lang="en-US"/>
              <a:pPr/>
              <a:t>12</a:t>
            </a:fld>
            <a:endParaRPr lang="en-US" dirty="0"/>
          </a:p>
        </p:txBody>
      </p:sp>
      <p:sp>
        <p:nvSpPr>
          <p:cNvPr id="104450" name="Rectangle 2"/>
          <p:cNvSpPr>
            <a:spLocks noGrp="1" noRot="1" noChangeAspect="1" noChangeArrowheads="1" noTextEdit="1"/>
          </p:cNvSpPr>
          <p:nvPr>
            <p:ph type="sldImg"/>
          </p:nvPr>
        </p:nvSpPr>
        <p:spPr>
          <a:xfrm>
            <a:off x="381000" y="685800"/>
            <a:ext cx="6096000" cy="3429000"/>
          </a:xfrm>
          <a:ln/>
        </p:spPr>
      </p:sp>
      <p:sp>
        <p:nvSpPr>
          <p:cNvPr id="104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8073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268EA-12F1-447E-837A-2823BBB094BC}" type="slidenum">
              <a:rPr lang="en-US"/>
              <a:pPr/>
              <a:t>13</a:t>
            </a:fld>
            <a:endParaRPr lang="en-US" dirty="0"/>
          </a:p>
        </p:txBody>
      </p:sp>
      <p:sp>
        <p:nvSpPr>
          <p:cNvPr id="108546" name="Rectangle 2"/>
          <p:cNvSpPr>
            <a:spLocks noGrp="1" noRot="1" noChangeAspect="1" noChangeArrowheads="1" noTextEdit="1"/>
          </p:cNvSpPr>
          <p:nvPr>
            <p:ph type="sldImg"/>
          </p:nvPr>
        </p:nvSpPr>
        <p:spPr>
          <a:xfrm>
            <a:off x="381000" y="685800"/>
            <a:ext cx="6096000" cy="3429000"/>
          </a:xfrm>
          <a:ln/>
        </p:spPr>
      </p:sp>
      <p:sp>
        <p:nvSpPr>
          <p:cNvPr id="108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42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15</a:t>
            </a:fld>
            <a:endParaRPr lang="en-US" dirty="0"/>
          </a:p>
        </p:txBody>
      </p:sp>
    </p:spTree>
    <p:extLst>
      <p:ext uri="{BB962C8B-B14F-4D97-AF65-F5344CB8AC3E}">
        <p14:creationId xmlns:p14="http://schemas.microsoft.com/office/powerpoint/2010/main" val="36952848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rgbClr val="FFC000"/>
              </a:gs>
              <a:gs pos="50000">
                <a:srgbClr val="FF9933"/>
              </a:gs>
              <a:gs pos="100000">
                <a:srgbClr val="FF6600"/>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524000" y="1428750"/>
            <a:ext cx="7467600" cy="2133600"/>
          </a:xfrm>
        </p:spPr>
        <p:txBody>
          <a:bodyPr vert="horz" lIns="91440" tIns="45720" rIns="91440" bIns="45720" rtlCol="0" anchor="b">
            <a:noAutofit/>
          </a:bodyPr>
          <a:lstStyle>
            <a:lvl1pPr algn="r">
              <a:defRPr lang="en-US" sz="66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1524000" y="3867150"/>
            <a:ext cx="7467600" cy="838200"/>
          </a:xfrm>
        </p:spPr>
        <p:txBody>
          <a:bodyPr>
            <a:normAutofit/>
          </a:bodyPr>
          <a:lstStyle>
            <a:lvl1pPr marL="0" indent="0" algn="r">
              <a:buNone/>
              <a:defRPr sz="2400">
                <a:solidFill>
                  <a:schemeClr val="tx1"/>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296100"/>
            <a:ext cx="5001121" cy="523220"/>
          </a:xfrm>
          <a:prstGeom prst="rect">
            <a:avLst/>
          </a:prstGeom>
          <a:noFill/>
        </p:spPr>
        <p:txBody>
          <a:bodyPr wrap="square" rtlCol="0">
            <a:spAutoFit/>
          </a:bodyPr>
          <a:lstStyle/>
          <a:p>
            <a:pPr algn="l"/>
            <a:r>
              <a:rPr lang="en-US" sz="2800" spc="200" baseline="0" dirty="0">
                <a:solidFill>
                  <a:schemeClr val="bg1"/>
                </a:solidFill>
                <a:latin typeface="Segoe UI Light" panose="020B0502040204020203" pitchFamily="34" charset="0"/>
                <a:cs typeface="Segoe UI Light" panose="020B0502040204020203" pitchFamily="34" charset="0"/>
              </a:rPr>
              <a:t>Financial Analytics</a:t>
            </a:r>
          </a:p>
        </p:txBody>
      </p:sp>
      <p:pic>
        <p:nvPicPr>
          <p:cNvPr id="4" name="Picture 3">
            <a:extLst>
              <a:ext uri="{FF2B5EF4-FFF2-40B4-BE49-F238E27FC236}">
                <a16:creationId xmlns:a16="http://schemas.microsoft.com/office/drawing/2014/main" id="{50189529-F498-05C9-5CA2-2131B98BAF5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3393" b="18750"/>
          <a:stretch>
            <a:fillRect/>
          </a:stretch>
        </p:blipFill>
        <p:spPr>
          <a:xfrm>
            <a:off x="7820093" y="97003"/>
            <a:ext cx="1240739" cy="841930"/>
          </a:xfrm>
          <a:prstGeom prst="rect">
            <a:avLst/>
          </a:prstGeom>
        </p:spPr>
      </p:pic>
    </p:spTree>
    <p:extLst>
      <p:ext uri="{BB962C8B-B14F-4D97-AF65-F5344CB8AC3E}">
        <p14:creationId xmlns:p14="http://schemas.microsoft.com/office/powerpoint/2010/main" val="5507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animBg="1"/>
      <p:bldP spid="11" grpId="11" animBg="1"/>
      <p:bldP spid="11" grpId="12" animBg="1"/>
      <p:bldP spid="11" grpId="1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ritical Thin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6172200" y="3471862"/>
            <a:ext cx="2971800" cy="1671638"/>
          </a:xfrm>
          <a:prstGeom prst="rect">
            <a:avLst/>
          </a:prstGeom>
        </p:spPr>
      </p:pic>
      <p:sp>
        <p:nvSpPr>
          <p:cNvPr id="5" name="Text Placeholder 3">
            <a:extLst>
              <a:ext uri="{FF2B5EF4-FFF2-40B4-BE49-F238E27FC236}">
                <a16:creationId xmlns:a16="http://schemas.microsoft.com/office/drawing/2014/main" id="{A58375E9-78E5-7E83-9140-2635DF93C57C}"/>
              </a:ext>
            </a:extLst>
          </p:cNvPr>
          <p:cNvSpPr>
            <a:spLocks noGrp="1"/>
          </p:cNvSpPr>
          <p:nvPr>
            <p:ph type="body" sz="quarter" idx="11"/>
          </p:nvPr>
        </p:nvSpPr>
        <p:spPr>
          <a:xfrm>
            <a:off x="304800" y="893734"/>
            <a:ext cx="7772400" cy="411641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B0DA9A9C-2A97-7FE3-FDE0-12431B38A294}"/>
              </a:ext>
            </a:extLst>
          </p:cNvPr>
          <p:cNvSpPr txBox="1">
            <a:spLocks/>
          </p:cNvSpPr>
          <p:nvPr/>
        </p:nvSpPr>
        <p:spPr>
          <a:xfrm>
            <a:off x="279583" y="81298"/>
            <a:ext cx="8763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a:lstStyle>
          <a:p>
            <a:pPr fontAlgn="auto">
              <a:spcAft>
                <a:spcPts val="0"/>
              </a:spcAft>
            </a:pPr>
            <a:r>
              <a:rPr lang="en-US" dirty="0"/>
              <a:t>Critical Thinking</a:t>
            </a:r>
          </a:p>
        </p:txBody>
      </p:sp>
    </p:spTree>
    <p:extLst>
      <p:ext uri="{BB962C8B-B14F-4D97-AF65-F5344CB8AC3E}">
        <p14:creationId xmlns:p14="http://schemas.microsoft.com/office/powerpoint/2010/main" val="19636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78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81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WINIT">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rgbClr val="FFC000"/>
              </a:gs>
              <a:gs pos="50000">
                <a:srgbClr val="FF9933"/>
              </a:gs>
              <a:gs pos="100000">
                <a:srgbClr val="FF6600"/>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296100"/>
            <a:ext cx="5001121" cy="523220"/>
          </a:xfrm>
          <a:prstGeom prst="rect">
            <a:avLst/>
          </a:prstGeom>
          <a:noFill/>
        </p:spPr>
        <p:txBody>
          <a:bodyPr wrap="square" rtlCol="0">
            <a:spAutoFit/>
          </a:bodyPr>
          <a:lstStyle/>
          <a:p>
            <a:pPr algn="l"/>
            <a:r>
              <a:rPr lang="en-US" sz="2800" spc="200" baseline="0" dirty="0">
                <a:solidFill>
                  <a:schemeClr val="bg1"/>
                </a:solidFill>
                <a:latin typeface="Segoe UI Light" panose="020B0502040204020203" pitchFamily="34" charset="0"/>
                <a:cs typeface="Segoe UI Light" panose="020B0502040204020203" pitchFamily="34" charset="0"/>
              </a:rPr>
              <a:t>Financial Analytics</a:t>
            </a:r>
          </a:p>
        </p:txBody>
      </p:sp>
      <p:pic>
        <p:nvPicPr>
          <p:cNvPr id="4" name="Picture 3">
            <a:extLst>
              <a:ext uri="{FF2B5EF4-FFF2-40B4-BE49-F238E27FC236}">
                <a16:creationId xmlns:a16="http://schemas.microsoft.com/office/drawing/2014/main" id="{22A8377F-0964-10DB-E995-21808697DC26}"/>
              </a:ext>
            </a:extLst>
          </p:cNvPr>
          <p:cNvPicPr>
            <a:picLocks noChangeAspect="1"/>
          </p:cNvPicPr>
          <p:nvPr/>
        </p:nvPicPr>
        <p:blipFill>
          <a:blip r:embed="rId4"/>
          <a:stretch>
            <a:fillRect/>
          </a:stretch>
        </p:blipFill>
        <p:spPr>
          <a:xfrm>
            <a:off x="1143000" y="714936"/>
            <a:ext cx="5733189" cy="2895599"/>
          </a:xfrm>
          <a:prstGeom prst="rect">
            <a:avLst/>
          </a:prstGeom>
        </p:spPr>
      </p:pic>
      <p:sp>
        <p:nvSpPr>
          <p:cNvPr id="5" name="TextBox 4">
            <a:extLst>
              <a:ext uri="{FF2B5EF4-FFF2-40B4-BE49-F238E27FC236}">
                <a16:creationId xmlns:a16="http://schemas.microsoft.com/office/drawing/2014/main" id="{9787D6A3-9DD4-B435-0F6C-F5C434BCB397}"/>
              </a:ext>
            </a:extLst>
          </p:cNvPr>
          <p:cNvSpPr txBox="1"/>
          <p:nvPr/>
        </p:nvSpPr>
        <p:spPr>
          <a:xfrm>
            <a:off x="6415431" y="2647950"/>
            <a:ext cx="2642190" cy="1107996"/>
          </a:xfrm>
          <a:prstGeom prst="rect">
            <a:avLst/>
          </a:prstGeom>
          <a:noFill/>
        </p:spPr>
        <p:txBody>
          <a:bodyPr wrap="square" rtlCol="0">
            <a:spAutoFit/>
          </a:bodyPr>
          <a:lstStyle/>
          <a:p>
            <a:pPr lvl="0" algn="r" defTabSz="914400" rtl="0" eaLnBrk="1" latinLnBrk="0" hangingPunct="1">
              <a:spcBef>
                <a:spcPct val="0"/>
              </a:spcBef>
              <a:buNone/>
            </a:pPr>
            <a:r>
              <a:rPr lang="en-US" sz="6600" b="0" kern="1200" cap="none" spc="0" dirty="0">
                <a:ln>
                  <a:noFill/>
                </a:ln>
                <a:solidFill>
                  <a:schemeClr val="tx1"/>
                </a:solidFill>
                <a:effectLst/>
                <a:latin typeface="Segoe UI Light" panose="020B0502040204020203" pitchFamily="34" charset="0"/>
                <a:ea typeface="+mj-ea"/>
                <a:cs typeface="Segoe UI Light" panose="020B0502040204020203" pitchFamily="34" charset="0"/>
              </a:rPr>
              <a:t>WINIT</a:t>
            </a:r>
          </a:p>
        </p:txBody>
      </p:sp>
      <p:sp>
        <p:nvSpPr>
          <p:cNvPr id="6" name="TextBox 5">
            <a:extLst>
              <a:ext uri="{FF2B5EF4-FFF2-40B4-BE49-F238E27FC236}">
                <a16:creationId xmlns:a16="http://schemas.microsoft.com/office/drawing/2014/main" id="{7D19F335-24A7-5185-0C60-599341B31D82}"/>
              </a:ext>
            </a:extLst>
          </p:cNvPr>
          <p:cNvSpPr txBox="1"/>
          <p:nvPr/>
        </p:nvSpPr>
        <p:spPr>
          <a:xfrm>
            <a:off x="6400800" y="3638550"/>
            <a:ext cx="2642190" cy="461665"/>
          </a:xfrm>
          <a:prstGeom prst="rect">
            <a:avLst/>
          </a:prstGeom>
          <a:noFill/>
        </p:spPr>
        <p:txBody>
          <a:bodyPr wrap="square" rtlCol="0">
            <a:spAutoFit/>
          </a:bodyPr>
          <a:lstStyle/>
          <a:p>
            <a:r>
              <a:rPr lang="en-US" sz="2400" kern="1200" dirty="0">
                <a:solidFill>
                  <a:schemeClr val="tx1"/>
                </a:solidFill>
                <a:effectLst/>
                <a:latin typeface="Segoe UI Semilight" panose="020B0402040204020203" pitchFamily="34" charset="0"/>
                <a:ea typeface="+mn-ea"/>
                <a:cs typeface="Segoe UI Semilight" panose="020B0402040204020203" pitchFamily="34" charset="0"/>
              </a:rPr>
              <a:t>What Is New in IT</a:t>
            </a:r>
          </a:p>
        </p:txBody>
      </p:sp>
    </p:spTree>
    <p:extLst>
      <p:ext uri="{BB962C8B-B14F-4D97-AF65-F5344CB8AC3E}">
        <p14:creationId xmlns:p14="http://schemas.microsoft.com/office/powerpoint/2010/main" val="412447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763000" cy="6858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457200" y="1181100"/>
            <a:ext cx="8534400" cy="3962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2808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6710" y="133350"/>
            <a:ext cx="8763000" cy="485382"/>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295736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sp>
        <p:nvSpPr>
          <p:cNvPr id="4" name="Text Placeholder 3"/>
          <p:cNvSpPr>
            <a:spLocks noGrp="1"/>
          </p:cNvSpPr>
          <p:nvPr>
            <p:ph type="body" sz="quarter" idx="10"/>
          </p:nvPr>
        </p:nvSpPr>
        <p:spPr>
          <a:xfrm>
            <a:off x="457200" y="1428750"/>
            <a:ext cx="8534400" cy="371475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304800" y="1352550"/>
            <a:ext cx="8763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27481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cxnSp>
        <p:nvCxnSpPr>
          <p:cNvPr id="5" name="Straight Connector 4"/>
          <p:cNvCxnSpPr/>
          <p:nvPr/>
        </p:nvCxnSpPr>
        <p:spPr>
          <a:xfrm>
            <a:off x="304800" y="1352550"/>
            <a:ext cx="8763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2228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00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4800600"/>
          </a:xfrm>
        </p:spPr>
        <p:txBody>
          <a:bodyPr/>
          <a:lstStyle>
            <a:lvl1pPr algn="ctr">
              <a:defRPr sz="8000"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12717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You do the tal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6" name="Text Placeholder 5">
            <a:extLst>
              <a:ext uri="{FF2B5EF4-FFF2-40B4-BE49-F238E27FC236}">
                <a16:creationId xmlns:a16="http://schemas.microsoft.com/office/drawing/2014/main" id="{514D0509-F0FC-4640-BC0F-67A19A2B2E16}"/>
              </a:ext>
            </a:extLst>
          </p:cNvPr>
          <p:cNvSpPr>
            <a:spLocks noGrp="1"/>
          </p:cNvSpPr>
          <p:nvPr>
            <p:ph type="body" sz="quarter" idx="11"/>
          </p:nvPr>
        </p:nvSpPr>
        <p:spPr>
          <a:xfrm>
            <a:off x="304800" y="971550"/>
            <a:ext cx="6477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rhp3rpah[1]">
            <a:extLst>
              <a:ext uri="{FF2B5EF4-FFF2-40B4-BE49-F238E27FC236}">
                <a16:creationId xmlns:a16="http://schemas.microsoft.com/office/drawing/2014/main" id="{0ECBB567-330D-419B-9749-B42FBC6C2EAF}"/>
              </a:ext>
            </a:extLst>
          </p:cNvPr>
          <p:cNvPicPr>
            <a:picLocks noChangeAspect="1" noChangeArrowheads="1"/>
          </p:cNvPicPr>
          <p:nvPr/>
        </p:nvPicPr>
        <p:blipFill>
          <a:blip r:embed="rId2" cstate="print"/>
          <a:srcRect/>
          <a:stretch>
            <a:fillRect/>
          </a:stretch>
        </p:blipFill>
        <p:spPr bwMode="auto">
          <a:xfrm>
            <a:off x="7924800" y="31243"/>
            <a:ext cx="1108901" cy="927552"/>
          </a:xfrm>
          <a:prstGeom prst="rect">
            <a:avLst/>
          </a:prstGeom>
          <a:ln>
            <a:noFill/>
          </a:ln>
          <a:effectLst/>
        </p:spPr>
      </p:pic>
      <p:sp>
        <p:nvSpPr>
          <p:cNvPr id="9" name="Title 1">
            <a:extLst>
              <a:ext uri="{FF2B5EF4-FFF2-40B4-BE49-F238E27FC236}">
                <a16:creationId xmlns:a16="http://schemas.microsoft.com/office/drawing/2014/main" id="{E8B172B7-F55A-459D-B3D6-716BC590A88A}"/>
              </a:ext>
            </a:extLst>
          </p:cNvPr>
          <p:cNvSpPr txBox="1">
            <a:spLocks/>
          </p:cNvSpPr>
          <p:nvPr/>
        </p:nvSpPr>
        <p:spPr>
          <a:xfrm>
            <a:off x="279583" y="81298"/>
            <a:ext cx="8763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a:lstStyle>
          <a:p>
            <a:pPr fontAlgn="auto">
              <a:spcAft>
                <a:spcPts val="0"/>
              </a:spcAft>
            </a:pPr>
            <a:r>
              <a:rPr lang="en-US" dirty="0"/>
              <a:t>You do the talking</a:t>
            </a:r>
          </a:p>
        </p:txBody>
      </p:sp>
    </p:spTree>
    <p:extLst>
      <p:ext uri="{BB962C8B-B14F-4D97-AF65-F5344CB8AC3E}">
        <p14:creationId xmlns:p14="http://schemas.microsoft.com/office/powerpoint/2010/main" val="20295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rgbClr val="FFC000"/>
              </a:gs>
              <a:gs pos="50000">
                <a:srgbClr val="FF9933"/>
              </a:gs>
              <a:gs pos="100000">
                <a:srgbClr val="FF6600"/>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304800" y="57150"/>
            <a:ext cx="8763000" cy="6858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304800" y="971550"/>
            <a:ext cx="8610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19150"/>
            <a:ext cx="8763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8454751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animBg="1"/>
      <p:bldP spid="13" grpId="13" animBg="1"/>
      <p:bldP spid="13" grpId="14" animBg="1"/>
      <p:bldP spid="13" grpId="15" animBg="1"/>
      <p:bldP spid="13" grpId="16" animBg="1"/>
      <p:bldP spid="13" grpId="17" animBg="1"/>
      <p:bldP spid="13" grpId="18" animBg="1"/>
      <p:bldP spid="13" grpId="19" animBg="1"/>
      <p:bldP spid="13" grpId="20" animBg="1"/>
      <p:bldP spid="13" grpId="21" animBg="1"/>
      <p:bldP spid="13" grpId="22" animBg="1"/>
      <p:bldP spid="13" grpId="23" animBg="1"/>
      <p:bldP spid="13" grpId="24" animBg="1"/>
      <p:bldP spid="13" grpId="25" animBg="1"/>
      <p:bldP spid="13" grpId="26" animBg="1"/>
      <p:bldP spid="13" grpId="27" animBg="1"/>
      <p:bldP spid="13" grpId="28" animBg="1"/>
      <p:bldP spid="13" grpId="29" animBg="1"/>
      <p:bldP spid="13" grpId="30" animBg="1"/>
      <p:bldP spid="13" grpId="31" animBg="1"/>
      <p:bldP spid="13" grpId="32" animBg="1"/>
      <p:bldP spid="13" grpId="33" animBg="1"/>
      <p:bldP spid="13" grpId="34" animBg="1"/>
      <p:bldP spid="13" grpId="35" animBg="1"/>
      <p:bldP spid="13" grpId="36" animBg="1"/>
      <p:bldP spid="13" grpId="37" animBg="1"/>
      <p:bldP spid="13" grpId="38" animBg="1"/>
      <p:bldP spid="13" grpId="39" animBg="1"/>
    </p:bldLst>
  </p:timing>
  <p:txStyles>
    <p:title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457200" indent="-457200" algn="l" defTabSz="914400" rtl="0" eaLnBrk="1" latinLnBrk="0" hangingPunct="1">
        <a:spcBef>
          <a:spcPct val="20000"/>
        </a:spcBef>
        <a:buClr>
          <a:schemeClr val="accent5">
            <a:lumMod val="75000"/>
            <a:lumOff val="25000"/>
          </a:schemeClr>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ebs.comm.virginia.edu/Grazioli/OfficeHours.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r>
              <a:rPr lang="en-US" dirty="0"/>
              <a:t>Before building it, model it!</a:t>
            </a:r>
          </a:p>
        </p:txBody>
      </p:sp>
      <p:sp>
        <p:nvSpPr>
          <p:cNvPr id="93187" name="Rectangle 3"/>
          <p:cNvSpPr>
            <a:spLocks noGrp="1" noChangeArrowheads="1"/>
          </p:cNvSpPr>
          <p:nvPr>
            <p:ph type="subTitle" idx="1"/>
          </p:nvPr>
        </p:nvSpPr>
        <p:spPr/>
        <p:txBody>
          <a:bodyPr>
            <a:normAutofit/>
          </a:bodyPr>
          <a:lstStyle/>
          <a:p>
            <a:r>
              <a:rPr lang="en-US" dirty="0"/>
              <a:t>Stefano Grazioli</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400" dirty="0">
                <a:solidFill>
                  <a:schemeClr val="accent1"/>
                </a:solidFill>
              </a:rPr>
              <a:t>UML</a:t>
            </a:r>
            <a:r>
              <a:rPr lang="en-US" sz="4400" dirty="0"/>
              <a:t>: Unified Modeling Language </a:t>
            </a:r>
          </a:p>
        </p:txBody>
      </p:sp>
      <p:sp>
        <p:nvSpPr>
          <p:cNvPr id="96259" name="Line 3"/>
          <p:cNvSpPr>
            <a:spLocks noChangeShapeType="1"/>
          </p:cNvSpPr>
          <p:nvPr/>
        </p:nvSpPr>
        <p:spPr bwMode="auto">
          <a:xfrm flipV="1">
            <a:off x="5210176" y="2208610"/>
            <a:ext cx="2036763" cy="951309"/>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0" name="Line 4"/>
          <p:cNvSpPr>
            <a:spLocks noChangeShapeType="1"/>
          </p:cNvSpPr>
          <p:nvPr/>
        </p:nvSpPr>
        <p:spPr bwMode="auto">
          <a:xfrm>
            <a:off x="5345114" y="3311129"/>
            <a:ext cx="1901825" cy="0"/>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1" name="Line 5"/>
          <p:cNvSpPr>
            <a:spLocks noChangeShapeType="1"/>
          </p:cNvSpPr>
          <p:nvPr/>
        </p:nvSpPr>
        <p:spPr bwMode="auto">
          <a:xfrm>
            <a:off x="2717801" y="2424113"/>
            <a:ext cx="2035175" cy="735806"/>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2" name="Line 6"/>
          <p:cNvSpPr>
            <a:spLocks noChangeShapeType="1"/>
          </p:cNvSpPr>
          <p:nvPr/>
        </p:nvSpPr>
        <p:spPr bwMode="auto">
          <a:xfrm flipV="1">
            <a:off x="3475039" y="3689747"/>
            <a:ext cx="1076325" cy="433388"/>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3" name="Line 7"/>
          <p:cNvSpPr>
            <a:spLocks noChangeShapeType="1"/>
          </p:cNvSpPr>
          <p:nvPr/>
        </p:nvSpPr>
        <p:spPr bwMode="auto">
          <a:xfrm>
            <a:off x="4238625" y="2084785"/>
            <a:ext cx="495300" cy="963215"/>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4" name="Line 8"/>
          <p:cNvSpPr>
            <a:spLocks noChangeShapeType="1"/>
          </p:cNvSpPr>
          <p:nvPr/>
        </p:nvSpPr>
        <p:spPr bwMode="auto">
          <a:xfrm>
            <a:off x="2716214" y="3311129"/>
            <a:ext cx="1901825" cy="0"/>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5" name="Line 9"/>
          <p:cNvSpPr>
            <a:spLocks noChangeShapeType="1"/>
          </p:cNvSpPr>
          <p:nvPr/>
        </p:nvSpPr>
        <p:spPr bwMode="auto">
          <a:xfrm flipH="1">
            <a:off x="5072063" y="2063354"/>
            <a:ext cx="495300" cy="962025"/>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6" name="Line 10"/>
          <p:cNvSpPr>
            <a:spLocks noChangeShapeType="1"/>
          </p:cNvSpPr>
          <p:nvPr/>
        </p:nvSpPr>
        <p:spPr bwMode="auto">
          <a:xfrm flipH="1" flipV="1">
            <a:off x="5156201" y="3311129"/>
            <a:ext cx="1503363" cy="703659"/>
          </a:xfrm>
          <a:prstGeom prst="line">
            <a:avLst/>
          </a:prstGeom>
          <a:noFill/>
          <a:ln w="9525">
            <a:solidFill>
              <a:schemeClr val="tx1"/>
            </a:solidFill>
            <a:round/>
            <a:headEnd type="none" w="sm" len="sm"/>
            <a:tailEnd type="none" w="sm" len="sm"/>
          </a:ln>
          <a:effectLst/>
        </p:spPr>
        <p:txBody>
          <a:bodyPr wrap="none" anchor="ctr"/>
          <a:lstStyle/>
          <a:p>
            <a:endParaRPr lang="en-US" dirty="0"/>
          </a:p>
        </p:txBody>
      </p:sp>
      <p:grpSp>
        <p:nvGrpSpPr>
          <p:cNvPr id="96267" name="Group 11"/>
          <p:cNvGrpSpPr>
            <a:grpSpLocks/>
          </p:cNvGrpSpPr>
          <p:nvPr/>
        </p:nvGrpSpPr>
        <p:grpSpPr bwMode="auto">
          <a:xfrm>
            <a:off x="2987676" y="1438275"/>
            <a:ext cx="1630363" cy="904875"/>
            <a:chOff x="1152" y="2148"/>
            <a:chExt cx="1165" cy="801"/>
          </a:xfrm>
        </p:grpSpPr>
        <p:sp>
          <p:nvSpPr>
            <p:cNvPr id="96268" name="Rectangle 12"/>
            <p:cNvSpPr>
              <a:spLocks noChangeArrowheads="1"/>
            </p:cNvSpPr>
            <p:nvPr/>
          </p:nvSpPr>
          <p:spPr bwMode="auto">
            <a:xfrm>
              <a:off x="1152" y="2148"/>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69" name="Rectangle 13"/>
            <p:cNvSpPr>
              <a:spLocks noChangeArrowheads="1"/>
            </p:cNvSpPr>
            <p:nvPr/>
          </p:nvSpPr>
          <p:spPr bwMode="auto">
            <a:xfrm>
              <a:off x="1248" y="2244"/>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0" name="Rectangle 14"/>
            <p:cNvSpPr>
              <a:spLocks noChangeArrowheads="1"/>
            </p:cNvSpPr>
            <p:nvPr/>
          </p:nvSpPr>
          <p:spPr bwMode="auto">
            <a:xfrm>
              <a:off x="1344" y="2340"/>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000000"/>
                  </a:outerShdw>
                </a:effectLst>
                <a:latin typeface="Arial" charset="0"/>
              </a:endParaRPr>
            </a:p>
          </p:txBody>
        </p:sp>
      </p:grpSp>
      <p:grpSp>
        <p:nvGrpSpPr>
          <p:cNvPr id="96271" name="Group 15"/>
          <p:cNvGrpSpPr>
            <a:grpSpLocks/>
          </p:cNvGrpSpPr>
          <p:nvPr/>
        </p:nvGrpSpPr>
        <p:grpSpPr bwMode="auto">
          <a:xfrm>
            <a:off x="990600" y="2981325"/>
            <a:ext cx="1633538" cy="904875"/>
            <a:chOff x="1070" y="2166"/>
            <a:chExt cx="1101" cy="753"/>
          </a:xfrm>
        </p:grpSpPr>
        <p:sp>
          <p:nvSpPr>
            <p:cNvPr id="96272" name="Rectangle 16"/>
            <p:cNvSpPr>
              <a:spLocks noChangeArrowheads="1"/>
            </p:cNvSpPr>
            <p:nvPr/>
          </p:nvSpPr>
          <p:spPr bwMode="auto">
            <a:xfrm>
              <a:off x="1070" y="216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3" name="Rectangle 17"/>
            <p:cNvSpPr>
              <a:spLocks noChangeArrowheads="1"/>
            </p:cNvSpPr>
            <p:nvPr/>
          </p:nvSpPr>
          <p:spPr bwMode="auto">
            <a:xfrm>
              <a:off x="1161" y="225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4" name="Rectangle 18"/>
            <p:cNvSpPr>
              <a:spLocks noChangeArrowheads="1"/>
            </p:cNvSpPr>
            <p:nvPr/>
          </p:nvSpPr>
          <p:spPr bwMode="auto">
            <a:xfrm>
              <a:off x="1252" y="2347"/>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Deployment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75" name="Group 19"/>
          <p:cNvGrpSpPr>
            <a:grpSpLocks/>
          </p:cNvGrpSpPr>
          <p:nvPr/>
        </p:nvGrpSpPr>
        <p:grpSpPr bwMode="auto">
          <a:xfrm>
            <a:off x="7315200" y="2924175"/>
            <a:ext cx="1633538" cy="904875"/>
            <a:chOff x="3069" y="1174"/>
            <a:chExt cx="1101" cy="753"/>
          </a:xfrm>
        </p:grpSpPr>
        <p:sp>
          <p:nvSpPr>
            <p:cNvPr id="96276" name="Rectangle 20"/>
            <p:cNvSpPr>
              <a:spLocks noChangeArrowheads="1"/>
            </p:cNvSpPr>
            <p:nvPr/>
          </p:nvSpPr>
          <p:spPr bwMode="auto">
            <a:xfrm>
              <a:off x="3069" y="117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7" name="Rectangle 21"/>
            <p:cNvSpPr>
              <a:spLocks noChangeArrowheads="1"/>
            </p:cNvSpPr>
            <p:nvPr/>
          </p:nvSpPr>
          <p:spPr bwMode="auto">
            <a:xfrm>
              <a:off x="3160" y="126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8" name="Rectangle 22"/>
            <p:cNvSpPr>
              <a:spLocks noChangeArrowheads="1"/>
            </p:cNvSpPr>
            <p:nvPr/>
          </p:nvSpPr>
          <p:spPr bwMode="auto">
            <a:xfrm>
              <a:off x="3251" y="1354"/>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Sequence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79" name="Group 23"/>
          <p:cNvGrpSpPr>
            <a:grpSpLocks/>
          </p:cNvGrpSpPr>
          <p:nvPr/>
        </p:nvGrpSpPr>
        <p:grpSpPr bwMode="auto">
          <a:xfrm>
            <a:off x="6172200" y="3952875"/>
            <a:ext cx="1905000" cy="903685"/>
            <a:chOff x="3586" y="1386"/>
            <a:chExt cx="1165" cy="801"/>
          </a:xfrm>
        </p:grpSpPr>
        <p:sp>
          <p:nvSpPr>
            <p:cNvPr id="96280" name="Rectangle 24"/>
            <p:cNvSpPr>
              <a:spLocks noChangeArrowheads="1"/>
            </p:cNvSpPr>
            <p:nvPr/>
          </p:nvSpPr>
          <p:spPr bwMode="auto">
            <a:xfrm>
              <a:off x="3586" y="1386"/>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Component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1" name="Rectangle 25"/>
            <p:cNvSpPr>
              <a:spLocks noChangeArrowheads="1"/>
            </p:cNvSpPr>
            <p:nvPr/>
          </p:nvSpPr>
          <p:spPr bwMode="auto">
            <a:xfrm>
              <a:off x="3682" y="1482"/>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Component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2" name="Rectangle 26"/>
            <p:cNvSpPr>
              <a:spLocks noChangeArrowheads="1"/>
            </p:cNvSpPr>
            <p:nvPr/>
          </p:nvSpPr>
          <p:spPr bwMode="auto">
            <a:xfrm>
              <a:off x="3778" y="1578"/>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Collaboration</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83" name="Group 27"/>
          <p:cNvGrpSpPr>
            <a:grpSpLocks/>
          </p:cNvGrpSpPr>
          <p:nvPr/>
        </p:nvGrpSpPr>
        <p:grpSpPr bwMode="auto">
          <a:xfrm>
            <a:off x="7239000" y="1552575"/>
            <a:ext cx="1633538" cy="903685"/>
            <a:chOff x="3069" y="1174"/>
            <a:chExt cx="1101" cy="753"/>
          </a:xfrm>
        </p:grpSpPr>
        <p:sp>
          <p:nvSpPr>
            <p:cNvPr id="96284" name="Rectangle 28"/>
            <p:cNvSpPr>
              <a:spLocks noChangeArrowheads="1"/>
            </p:cNvSpPr>
            <p:nvPr/>
          </p:nvSpPr>
          <p:spPr bwMode="auto">
            <a:xfrm>
              <a:off x="3069" y="117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5" name="Rectangle 29"/>
            <p:cNvSpPr>
              <a:spLocks noChangeArrowheads="1"/>
            </p:cNvSpPr>
            <p:nvPr/>
          </p:nvSpPr>
          <p:spPr bwMode="auto">
            <a:xfrm>
              <a:off x="3160" y="126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6" name="Rectangle 30"/>
            <p:cNvSpPr>
              <a:spLocks noChangeArrowheads="1"/>
            </p:cNvSpPr>
            <p:nvPr/>
          </p:nvSpPr>
          <p:spPr bwMode="auto">
            <a:xfrm>
              <a:off x="3251" y="1354"/>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Package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87" name="Group 31"/>
          <p:cNvGrpSpPr>
            <a:grpSpLocks/>
          </p:cNvGrpSpPr>
          <p:nvPr/>
        </p:nvGrpSpPr>
        <p:grpSpPr bwMode="auto">
          <a:xfrm>
            <a:off x="1905000" y="4105275"/>
            <a:ext cx="1633538" cy="904875"/>
            <a:chOff x="1070" y="2166"/>
            <a:chExt cx="1101" cy="753"/>
          </a:xfrm>
        </p:grpSpPr>
        <p:sp>
          <p:nvSpPr>
            <p:cNvPr id="96288" name="Rectangle 32"/>
            <p:cNvSpPr>
              <a:spLocks noChangeArrowheads="1"/>
            </p:cNvSpPr>
            <p:nvPr/>
          </p:nvSpPr>
          <p:spPr bwMode="auto">
            <a:xfrm>
              <a:off x="1070" y="216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9" name="Rectangle 33"/>
            <p:cNvSpPr>
              <a:spLocks noChangeArrowheads="1"/>
            </p:cNvSpPr>
            <p:nvPr/>
          </p:nvSpPr>
          <p:spPr bwMode="auto">
            <a:xfrm>
              <a:off x="1161" y="225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90" name="Rectangle 34"/>
            <p:cNvSpPr>
              <a:spLocks noChangeArrowheads="1"/>
            </p:cNvSpPr>
            <p:nvPr/>
          </p:nvSpPr>
          <p:spPr bwMode="auto">
            <a:xfrm>
              <a:off x="1252" y="2347"/>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Component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91" name="Group 35"/>
          <p:cNvGrpSpPr>
            <a:grpSpLocks/>
          </p:cNvGrpSpPr>
          <p:nvPr/>
        </p:nvGrpSpPr>
        <p:grpSpPr bwMode="auto">
          <a:xfrm>
            <a:off x="1143000" y="1781175"/>
            <a:ext cx="1631950" cy="904875"/>
            <a:chOff x="1152" y="2148"/>
            <a:chExt cx="1165" cy="801"/>
          </a:xfrm>
        </p:grpSpPr>
        <p:sp>
          <p:nvSpPr>
            <p:cNvPr id="96292" name="Rectangle 36"/>
            <p:cNvSpPr>
              <a:spLocks noChangeArrowheads="1"/>
            </p:cNvSpPr>
            <p:nvPr/>
          </p:nvSpPr>
          <p:spPr bwMode="auto">
            <a:xfrm>
              <a:off x="1152" y="2148"/>
              <a:ext cx="973" cy="60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FFFFFF"/>
                  </a:outerShdw>
                </a:effectLst>
                <a:latin typeface="Arial" charset="0"/>
              </a:endParaRPr>
            </a:p>
          </p:txBody>
        </p:sp>
        <p:sp>
          <p:nvSpPr>
            <p:cNvPr id="96293" name="Rectangle 37"/>
            <p:cNvSpPr>
              <a:spLocks noChangeArrowheads="1"/>
            </p:cNvSpPr>
            <p:nvPr/>
          </p:nvSpPr>
          <p:spPr bwMode="auto">
            <a:xfrm>
              <a:off x="1248" y="2244"/>
              <a:ext cx="973" cy="60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FFFFFF"/>
                  </a:outerShdw>
                </a:effectLst>
                <a:latin typeface="Arial" charset="0"/>
              </a:endParaRPr>
            </a:p>
          </p:txBody>
        </p:sp>
        <p:sp>
          <p:nvSpPr>
            <p:cNvPr id="96294" name="Rectangle 38"/>
            <p:cNvSpPr>
              <a:spLocks noChangeArrowheads="1"/>
            </p:cNvSpPr>
            <p:nvPr/>
          </p:nvSpPr>
          <p:spPr bwMode="auto">
            <a:xfrm>
              <a:off x="1344" y="2340"/>
              <a:ext cx="973" cy="60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Activity</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FFFFFF"/>
                  </a:outerShdw>
                </a:effectLst>
                <a:latin typeface="Arial" charset="0"/>
              </a:endParaRPr>
            </a:p>
          </p:txBody>
        </p:sp>
      </p:grpSp>
      <p:grpSp>
        <p:nvGrpSpPr>
          <p:cNvPr id="96295" name="Group 39"/>
          <p:cNvGrpSpPr>
            <a:grpSpLocks/>
          </p:cNvGrpSpPr>
          <p:nvPr/>
        </p:nvGrpSpPr>
        <p:grpSpPr bwMode="auto">
          <a:xfrm>
            <a:off x="5105400" y="1323975"/>
            <a:ext cx="1633538" cy="904875"/>
            <a:chOff x="3069" y="1174"/>
            <a:chExt cx="1101" cy="753"/>
          </a:xfrm>
        </p:grpSpPr>
        <p:sp>
          <p:nvSpPr>
            <p:cNvPr id="96296" name="Rectangle 40"/>
            <p:cNvSpPr>
              <a:spLocks noChangeArrowheads="1"/>
            </p:cNvSpPr>
            <p:nvPr/>
          </p:nvSpPr>
          <p:spPr bwMode="auto">
            <a:xfrm>
              <a:off x="3069" y="117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97" name="Rectangle 41"/>
            <p:cNvSpPr>
              <a:spLocks noChangeArrowheads="1"/>
            </p:cNvSpPr>
            <p:nvPr/>
          </p:nvSpPr>
          <p:spPr bwMode="auto">
            <a:xfrm>
              <a:off x="3160" y="126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98" name="Rectangle 42"/>
            <p:cNvSpPr>
              <a:spLocks noChangeArrowheads="1"/>
            </p:cNvSpPr>
            <p:nvPr/>
          </p:nvSpPr>
          <p:spPr bwMode="auto">
            <a:xfrm>
              <a:off x="3251" y="1354"/>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Class</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sp>
        <p:nvSpPr>
          <p:cNvPr id="96299" name="Line 43"/>
          <p:cNvSpPr>
            <a:spLocks noChangeShapeType="1"/>
          </p:cNvSpPr>
          <p:nvPr/>
        </p:nvSpPr>
        <p:spPr bwMode="auto">
          <a:xfrm flipH="1">
            <a:off x="4918076" y="3552825"/>
            <a:ext cx="34925" cy="570310"/>
          </a:xfrm>
          <a:prstGeom prst="line">
            <a:avLst/>
          </a:prstGeom>
          <a:noFill/>
          <a:ln w="12700">
            <a:solidFill>
              <a:schemeClr val="tx1"/>
            </a:solidFill>
            <a:round/>
            <a:headEnd type="none" w="sm" len="sm"/>
            <a:tailEnd type="none" w="lg" len="lg"/>
          </a:ln>
          <a:effectLst/>
        </p:spPr>
        <p:txBody>
          <a:bodyPr wrap="none" anchor="ctr"/>
          <a:lstStyle/>
          <a:p>
            <a:endParaRPr lang="en-US" dirty="0"/>
          </a:p>
        </p:txBody>
      </p:sp>
      <p:graphicFrame>
        <p:nvGraphicFramePr>
          <p:cNvPr id="96300" name="Object 44"/>
          <p:cNvGraphicFramePr>
            <a:graphicFrameLocks/>
          </p:cNvGraphicFramePr>
          <p:nvPr>
            <p:extLst>
              <p:ext uri="{D42A27DB-BD31-4B8C-83A1-F6EECF244321}">
                <p14:modId xmlns:p14="http://schemas.microsoft.com/office/powerpoint/2010/main" val="3963858977"/>
              </p:ext>
            </p:extLst>
          </p:nvPr>
        </p:nvGraphicFramePr>
        <p:xfrm>
          <a:off x="3962400" y="2824162"/>
          <a:ext cx="2133600" cy="900113"/>
        </p:xfrm>
        <a:graphic>
          <a:graphicData uri="http://schemas.openxmlformats.org/presentationml/2006/ole">
            <mc:AlternateContent xmlns:mc="http://schemas.openxmlformats.org/markup-compatibility/2006">
              <mc:Choice xmlns:v="urn:schemas-microsoft-com:vml" Requires="v">
                <p:oleObj name="Bitmap Image" r:id="rId3" imgW="3914939" imgH="3047877" progId="PBrush">
                  <p:embed/>
                </p:oleObj>
              </mc:Choice>
              <mc:Fallback>
                <p:oleObj name="Bitmap Image" r:id="rId3" imgW="3914939" imgH="3047877" progId="PBrush">
                  <p:embed/>
                  <p:pic>
                    <p:nvPicPr>
                      <p:cNvPr id="0" name="Picture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3962400" y="2824162"/>
                        <a:ext cx="2133600" cy="900113"/>
                      </a:xfrm>
                      <a:prstGeom prst="rect">
                        <a:avLst/>
                      </a:prstGeom>
                      <a:solidFill>
                        <a:schemeClr val="tx2"/>
                      </a:solidFill>
                      <a:ln w="9525">
                        <a:solidFill>
                          <a:schemeClr val="hlink"/>
                        </a:solidFill>
                        <a:miter lim="800000"/>
                        <a:headEnd/>
                        <a:tailEnd/>
                      </a:ln>
                      <a:effectLst/>
                      <a:extLst>
                        <a:ext uri="{AF507438-7753-43E0-B8FC-AC1667EBCBE1}">
                          <a14:hiddenEffects xmlns:a14="http://schemas.microsoft.com/office/drawing/2010/main">
                            <a:effectLst>
                              <a:outerShdw dist="161645" dir="2700000" algn="ctr" rotWithShape="0">
                                <a:srgbClr val="000000"/>
                              </a:outerShdw>
                            </a:effectLst>
                          </a14:hiddenEffects>
                        </a:ext>
                      </a:extLst>
                    </p:spPr>
                  </p:pic>
                </p:oleObj>
              </mc:Fallback>
            </mc:AlternateContent>
          </a:graphicData>
        </a:graphic>
      </p:graphicFrame>
      <p:grpSp>
        <p:nvGrpSpPr>
          <p:cNvPr id="96301" name="Group 45"/>
          <p:cNvGrpSpPr>
            <a:grpSpLocks/>
          </p:cNvGrpSpPr>
          <p:nvPr/>
        </p:nvGrpSpPr>
        <p:grpSpPr bwMode="auto">
          <a:xfrm>
            <a:off x="4114800" y="4181475"/>
            <a:ext cx="1633538" cy="904875"/>
            <a:chOff x="1070" y="2166"/>
            <a:chExt cx="1101" cy="753"/>
          </a:xfrm>
        </p:grpSpPr>
        <p:sp>
          <p:nvSpPr>
            <p:cNvPr id="96302" name="Rectangle 46"/>
            <p:cNvSpPr>
              <a:spLocks noChangeArrowheads="1"/>
            </p:cNvSpPr>
            <p:nvPr/>
          </p:nvSpPr>
          <p:spPr bwMode="auto">
            <a:xfrm>
              <a:off x="1070" y="216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303" name="Rectangle 47"/>
            <p:cNvSpPr>
              <a:spLocks noChangeArrowheads="1"/>
            </p:cNvSpPr>
            <p:nvPr/>
          </p:nvSpPr>
          <p:spPr bwMode="auto">
            <a:xfrm>
              <a:off x="1161" y="225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304" name="Rectangle 48"/>
            <p:cNvSpPr>
              <a:spLocks noChangeArrowheads="1"/>
            </p:cNvSpPr>
            <p:nvPr/>
          </p:nvSpPr>
          <p:spPr bwMode="auto">
            <a:xfrm>
              <a:off x="1252" y="2347"/>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Statechart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sp>
        <p:nvSpPr>
          <p:cNvPr id="49" name="TextBox 48"/>
          <p:cNvSpPr txBox="1"/>
          <p:nvPr/>
        </p:nvSpPr>
        <p:spPr bwMode="auto">
          <a:xfrm>
            <a:off x="304800" y="895350"/>
            <a:ext cx="8161209" cy="400110"/>
          </a:xfrm>
          <a:prstGeom prst="rect">
            <a:avLst/>
          </a:prstGeom>
          <a:noFill/>
          <a:ln>
            <a:headEnd/>
            <a:tailEnd/>
          </a:ln>
          <a:effectLst/>
        </p:spPr>
        <p:style>
          <a:lnRef idx="0">
            <a:schemeClr val="accent5"/>
          </a:lnRef>
          <a:fillRef idx="3">
            <a:schemeClr val="accent5"/>
          </a:fillRef>
          <a:effectRef idx="3">
            <a:schemeClr val="accent5"/>
          </a:effectRef>
          <a:fontRef idx="minor">
            <a:schemeClr val="lt1"/>
          </a:fontRef>
        </p:style>
        <p:txBody>
          <a:bodyPr wrap="none" rtlCol="0">
            <a:spAutoFit/>
          </a:bodyPr>
          <a:lstStyle/>
          <a:p>
            <a:pPr algn="l"/>
            <a:r>
              <a:rPr lang="en-US" sz="2000" dirty="0">
                <a:solidFill>
                  <a:schemeClr val="tx1"/>
                </a:solidFill>
                <a:effectLst/>
                <a:latin typeface="Arial" pitchFamily="34" charset="0"/>
                <a:cs typeface="Arial" pitchFamily="34" charset="0"/>
              </a:rPr>
              <a:t>International standard: diagramming techniques to describe processes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An </a:t>
            </a:r>
            <a:r>
              <a:rPr lang="en-US" dirty="0">
                <a:solidFill>
                  <a:srgbClr val="FF9933"/>
                </a:solidFill>
              </a:rPr>
              <a:t>Activity Diagram</a:t>
            </a:r>
          </a:p>
        </p:txBody>
      </p:sp>
      <p:sp>
        <p:nvSpPr>
          <p:cNvPr id="99334" name="Rectangle 6"/>
          <p:cNvSpPr>
            <a:spLocks noGrp="1" noChangeArrowheads="1"/>
          </p:cNvSpPr>
          <p:nvPr>
            <p:ph type="body" sz="quarter" idx="10"/>
          </p:nvPr>
        </p:nvSpPr>
        <p:spPr>
          <a:xfrm>
            <a:off x="381000" y="971550"/>
            <a:ext cx="3657600" cy="4171950"/>
          </a:xfrm>
          <a:noFill/>
        </p:spPr>
        <p:txBody>
          <a:bodyPr>
            <a:normAutofit fontScale="92500" lnSpcReduction="10000"/>
          </a:bodyPr>
          <a:lstStyle/>
          <a:p>
            <a:pPr marL="0" indent="0">
              <a:buNone/>
            </a:pPr>
            <a:r>
              <a:rPr lang="en-US" sz="2400" dirty="0"/>
              <a:t>Is a chart that describes a process according to the UML standard.</a:t>
            </a:r>
          </a:p>
          <a:p>
            <a:pPr marL="0" indent="0">
              <a:buNone/>
            </a:pPr>
            <a:endParaRPr lang="en-US" sz="2400" dirty="0"/>
          </a:p>
          <a:p>
            <a:pPr marL="0" indent="0">
              <a:buNone/>
            </a:pPr>
            <a:r>
              <a:rPr lang="en-US" sz="2400" dirty="0"/>
              <a:t>Uses:</a:t>
            </a:r>
          </a:p>
          <a:p>
            <a:r>
              <a:rPr lang="en-US" sz="2400" dirty="0"/>
              <a:t>Understand &amp; communicate</a:t>
            </a:r>
          </a:p>
          <a:p>
            <a:r>
              <a:rPr lang="en-US" sz="2400" dirty="0"/>
              <a:t>Reengineer &amp; change</a:t>
            </a:r>
          </a:p>
          <a:p>
            <a:r>
              <a:rPr lang="en-US" sz="2400" dirty="0"/>
              <a:t>Specify software</a:t>
            </a:r>
          </a:p>
          <a:p>
            <a:r>
              <a:rPr lang="en-US" sz="2400" dirty="0"/>
              <a:t>We will use to describe (home) work</a:t>
            </a:r>
          </a:p>
          <a:p>
            <a:endParaRPr lang="en-US" sz="2400" dirty="0"/>
          </a:p>
        </p:txBody>
      </p:sp>
      <p:pic>
        <p:nvPicPr>
          <p:cNvPr id="99332" name="Picture 4" descr="activity-example"/>
          <p:cNvPicPr>
            <a:picLocks noChangeAspect="1" noChangeArrowheads="1"/>
          </p:cNvPicPr>
          <p:nvPr/>
        </p:nvPicPr>
        <p:blipFill>
          <a:blip r:embed="rId3" cstate="print"/>
          <a:srcRect/>
          <a:stretch>
            <a:fillRect/>
          </a:stretch>
        </p:blipFill>
        <p:spPr bwMode="auto">
          <a:xfrm>
            <a:off x="4191000" y="990830"/>
            <a:ext cx="4953000" cy="417171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t>Activity Diagram</a:t>
            </a:r>
          </a:p>
        </p:txBody>
      </p:sp>
      <p:sp>
        <p:nvSpPr>
          <p:cNvPr id="103427" name="AutoShape 3"/>
          <p:cNvSpPr>
            <a:spLocks noChangeArrowheads="1"/>
          </p:cNvSpPr>
          <p:nvPr/>
        </p:nvSpPr>
        <p:spPr bwMode="auto">
          <a:xfrm>
            <a:off x="1063625" y="2628900"/>
            <a:ext cx="53975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tIns="91440" bIns="91440" anchor="ctr"/>
          <a:lstStyle/>
          <a:p>
            <a:endParaRPr lang="en-US" dirty="0"/>
          </a:p>
        </p:txBody>
      </p:sp>
      <p:sp>
        <p:nvSpPr>
          <p:cNvPr id="103428" name="Line 4"/>
          <p:cNvSpPr>
            <a:spLocks noChangeShapeType="1"/>
          </p:cNvSpPr>
          <p:nvPr/>
        </p:nvSpPr>
        <p:spPr bwMode="auto">
          <a:xfrm>
            <a:off x="3962400" y="971550"/>
            <a:ext cx="0" cy="4171950"/>
          </a:xfrm>
          <a:prstGeom prst="line">
            <a:avLst/>
          </a:prstGeom>
          <a:noFill/>
          <a:ln w="57150">
            <a:solidFill>
              <a:schemeClr val="bg2">
                <a:lumMod val="75000"/>
              </a:schemeClr>
            </a:solidFill>
            <a:round/>
            <a:headEnd/>
            <a:tailEnd/>
          </a:ln>
          <a:effectLst/>
        </p:spPr>
        <p:txBody>
          <a:bodyPr tIns="91440" bIns="91440"/>
          <a:lstStyle/>
          <a:p>
            <a:endParaRPr lang="en-US" dirty="0"/>
          </a:p>
        </p:txBody>
      </p:sp>
      <p:sp>
        <p:nvSpPr>
          <p:cNvPr id="103429" name="Line 5"/>
          <p:cNvSpPr>
            <a:spLocks noChangeShapeType="1"/>
          </p:cNvSpPr>
          <p:nvPr/>
        </p:nvSpPr>
        <p:spPr bwMode="auto">
          <a:xfrm>
            <a:off x="5867400" y="971550"/>
            <a:ext cx="0" cy="4171950"/>
          </a:xfrm>
          <a:prstGeom prst="line">
            <a:avLst/>
          </a:prstGeom>
          <a:noFill/>
          <a:ln w="57150">
            <a:solidFill>
              <a:schemeClr val="bg1">
                <a:lumMod val="75000"/>
              </a:schemeClr>
            </a:solidFill>
            <a:round/>
            <a:headEnd/>
            <a:tailEnd/>
          </a:ln>
          <a:effectLst/>
        </p:spPr>
        <p:txBody>
          <a:bodyPr tIns="91440" bIns="91440"/>
          <a:lstStyle/>
          <a:p>
            <a:endParaRPr lang="en-US" dirty="0"/>
          </a:p>
        </p:txBody>
      </p:sp>
      <p:sp>
        <p:nvSpPr>
          <p:cNvPr id="103430" name="Oval 6"/>
          <p:cNvSpPr>
            <a:spLocks noChangeArrowheads="1"/>
          </p:cNvSpPr>
          <p:nvPr/>
        </p:nvSpPr>
        <p:spPr bwMode="auto">
          <a:xfrm>
            <a:off x="1251248" y="1031081"/>
            <a:ext cx="152400" cy="152400"/>
          </a:xfrm>
          <a:prstGeom prst="ellipse">
            <a:avLst/>
          </a:prstGeom>
          <a:solidFill>
            <a:schemeClr val="tx1"/>
          </a:solidFill>
          <a:ln w="9525" algn="ctr">
            <a:solidFill>
              <a:schemeClr val="tx1"/>
            </a:solidFill>
            <a:round/>
            <a:headEnd/>
            <a:tailEnd/>
          </a:ln>
          <a:effectLst/>
        </p:spPr>
        <p:txBody>
          <a:bodyPr wrap="none" tIns="91440" bIns="91440" anchor="ctr"/>
          <a:lstStyle/>
          <a:p>
            <a:endParaRPr lang="en-US" dirty="0"/>
          </a:p>
        </p:txBody>
      </p:sp>
      <p:grpSp>
        <p:nvGrpSpPr>
          <p:cNvPr id="2" name="Group 7"/>
          <p:cNvGrpSpPr>
            <a:grpSpLocks/>
          </p:cNvGrpSpPr>
          <p:nvPr/>
        </p:nvGrpSpPr>
        <p:grpSpPr bwMode="auto">
          <a:xfrm>
            <a:off x="8610600" y="4838639"/>
            <a:ext cx="381000" cy="285750"/>
            <a:chOff x="4704" y="3792"/>
            <a:chExt cx="240" cy="240"/>
          </a:xfrm>
        </p:grpSpPr>
        <p:sp>
          <p:nvSpPr>
            <p:cNvPr id="103432" name="Oval 8"/>
            <p:cNvSpPr>
              <a:spLocks noChangeArrowheads="1"/>
            </p:cNvSpPr>
            <p:nvPr/>
          </p:nvSpPr>
          <p:spPr bwMode="auto">
            <a:xfrm>
              <a:off x="4752" y="3840"/>
              <a:ext cx="144" cy="144"/>
            </a:xfrm>
            <a:prstGeom prst="ellipse">
              <a:avLst/>
            </a:prstGeom>
            <a:solidFill>
              <a:schemeClr val="tx1"/>
            </a:solidFill>
            <a:ln w="9525" algn="ctr">
              <a:solidFill>
                <a:schemeClr val="tx1"/>
              </a:solidFill>
              <a:round/>
              <a:headEnd/>
              <a:tailEnd/>
            </a:ln>
            <a:effectLst/>
          </p:spPr>
          <p:txBody>
            <a:bodyPr wrap="none" tIns="91440" bIns="91440" anchor="ctr"/>
            <a:lstStyle/>
            <a:p>
              <a:endParaRPr lang="en-US" dirty="0"/>
            </a:p>
          </p:txBody>
        </p:sp>
        <p:sp>
          <p:nvSpPr>
            <p:cNvPr id="103433" name="Oval 9"/>
            <p:cNvSpPr>
              <a:spLocks noChangeArrowheads="1"/>
            </p:cNvSpPr>
            <p:nvPr/>
          </p:nvSpPr>
          <p:spPr bwMode="auto">
            <a:xfrm>
              <a:off x="4704" y="3792"/>
              <a:ext cx="240" cy="240"/>
            </a:xfrm>
            <a:prstGeom prst="ellipse">
              <a:avLst/>
            </a:prstGeom>
            <a:noFill/>
            <a:ln w="28575" algn="ctr">
              <a:solidFill>
                <a:schemeClr val="tx1"/>
              </a:solidFill>
              <a:round/>
              <a:headEnd/>
              <a:tailEnd/>
            </a:ln>
            <a:effectLst/>
          </p:spPr>
          <p:txBody>
            <a:bodyPr wrap="none" tIns="91440" bIns="91440" anchor="ctr"/>
            <a:lstStyle/>
            <a:p>
              <a:endParaRPr lang="en-US" dirty="0"/>
            </a:p>
          </p:txBody>
        </p:sp>
      </p:grpSp>
      <p:sp>
        <p:nvSpPr>
          <p:cNvPr id="103434" name="AutoShape 10"/>
          <p:cNvSpPr>
            <a:spLocks noChangeArrowheads="1"/>
          </p:cNvSpPr>
          <p:nvPr/>
        </p:nvSpPr>
        <p:spPr bwMode="auto">
          <a:xfrm>
            <a:off x="457200" y="1366506"/>
            <a:ext cx="17526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 Receive goods</a:t>
            </a:r>
          </a:p>
        </p:txBody>
      </p:sp>
      <p:sp>
        <p:nvSpPr>
          <p:cNvPr id="103435" name="Text Box 11"/>
          <p:cNvSpPr txBox="1">
            <a:spLocks noChangeArrowheads="1"/>
          </p:cNvSpPr>
          <p:nvPr/>
        </p:nvSpPr>
        <p:spPr bwMode="auto">
          <a:xfrm>
            <a:off x="844550" y="3352800"/>
            <a:ext cx="530915" cy="338554"/>
          </a:xfrm>
          <a:prstGeom prst="rect">
            <a:avLst/>
          </a:prstGeom>
          <a:noFill/>
          <a:ln w="9525" algn="ctr">
            <a:noFill/>
            <a:miter lim="800000"/>
            <a:headEnd/>
            <a:tailEnd/>
          </a:ln>
          <a:effectLst/>
        </p:spPr>
        <p:txBody>
          <a:bodyPr wrap="none" tIns="91440" bIns="91440">
            <a:spAutoFit/>
          </a:bodyPr>
          <a:lstStyle/>
          <a:p>
            <a:pPr algn="ctr">
              <a:spcBef>
                <a:spcPct val="50000"/>
              </a:spcBef>
            </a:pPr>
            <a:r>
              <a:rPr lang="en-US" b="1" dirty="0">
                <a:solidFill>
                  <a:schemeClr val="tx1"/>
                </a:solidFill>
                <a:effectLst/>
              </a:rPr>
              <a:t>[OK]</a:t>
            </a:r>
          </a:p>
        </p:txBody>
      </p:sp>
      <p:sp>
        <p:nvSpPr>
          <p:cNvPr id="103436" name="AutoShape 12"/>
          <p:cNvSpPr>
            <a:spLocks noChangeArrowheads="1"/>
          </p:cNvSpPr>
          <p:nvPr/>
        </p:nvSpPr>
        <p:spPr bwMode="auto">
          <a:xfrm>
            <a:off x="457200" y="1774031"/>
            <a:ext cx="17526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Inspect content</a:t>
            </a:r>
          </a:p>
        </p:txBody>
      </p:sp>
      <p:sp>
        <p:nvSpPr>
          <p:cNvPr id="103437" name="AutoShape 13"/>
          <p:cNvSpPr>
            <a:spLocks noChangeArrowheads="1"/>
          </p:cNvSpPr>
          <p:nvPr/>
        </p:nvSpPr>
        <p:spPr bwMode="auto">
          <a:xfrm>
            <a:off x="2362200" y="1860137"/>
            <a:ext cx="1371600" cy="4000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Return some</a:t>
            </a:r>
            <a:br>
              <a:rPr lang="en-US" sz="1200" b="1" dirty="0">
                <a:solidFill>
                  <a:schemeClr val="bg1"/>
                </a:solidFill>
                <a:effectLst/>
              </a:rPr>
            </a:br>
            <a:r>
              <a:rPr lang="en-US" sz="1200" b="1" dirty="0">
                <a:solidFill>
                  <a:schemeClr val="bg1"/>
                </a:solidFill>
                <a:effectLst/>
              </a:rPr>
              <a:t> goods</a:t>
            </a:r>
          </a:p>
        </p:txBody>
      </p:sp>
      <p:sp>
        <p:nvSpPr>
          <p:cNvPr id="103438" name="AutoShape 14"/>
          <p:cNvSpPr>
            <a:spLocks noChangeArrowheads="1"/>
          </p:cNvSpPr>
          <p:nvPr/>
        </p:nvSpPr>
        <p:spPr bwMode="auto">
          <a:xfrm>
            <a:off x="4162719" y="4629150"/>
            <a:ext cx="15240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Pay vendor</a:t>
            </a:r>
          </a:p>
        </p:txBody>
      </p:sp>
      <p:sp>
        <p:nvSpPr>
          <p:cNvPr id="103439" name="AutoShape 15"/>
          <p:cNvSpPr>
            <a:spLocks noChangeArrowheads="1"/>
          </p:cNvSpPr>
          <p:nvPr/>
        </p:nvSpPr>
        <p:spPr bwMode="auto">
          <a:xfrm>
            <a:off x="457200" y="4229100"/>
            <a:ext cx="1752600" cy="4572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Accept all</a:t>
            </a:r>
            <a:br>
              <a:rPr lang="en-US" sz="1200" b="1" dirty="0">
                <a:solidFill>
                  <a:schemeClr val="bg1"/>
                </a:solidFill>
                <a:effectLst/>
              </a:rPr>
            </a:br>
            <a:r>
              <a:rPr lang="en-US" sz="1200" b="1" dirty="0">
                <a:solidFill>
                  <a:schemeClr val="bg1"/>
                </a:solidFill>
                <a:effectLst/>
              </a:rPr>
              <a:t>goods</a:t>
            </a:r>
          </a:p>
        </p:txBody>
      </p:sp>
      <p:sp>
        <p:nvSpPr>
          <p:cNvPr id="103440" name="AutoShape 16"/>
          <p:cNvSpPr>
            <a:spLocks noChangeArrowheads="1"/>
          </p:cNvSpPr>
          <p:nvPr/>
        </p:nvSpPr>
        <p:spPr bwMode="auto">
          <a:xfrm>
            <a:off x="6826250" y="2571750"/>
            <a:ext cx="1752600" cy="3429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Receive returns</a:t>
            </a:r>
          </a:p>
        </p:txBody>
      </p:sp>
      <p:sp>
        <p:nvSpPr>
          <p:cNvPr id="103441" name="AutoShape 17"/>
          <p:cNvSpPr>
            <a:spLocks noChangeArrowheads="1"/>
          </p:cNvSpPr>
          <p:nvPr/>
        </p:nvSpPr>
        <p:spPr bwMode="auto">
          <a:xfrm>
            <a:off x="2354826" y="2724150"/>
            <a:ext cx="1371600" cy="4000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Notify Vendor</a:t>
            </a:r>
            <a:br>
              <a:rPr lang="en-US" sz="1200" b="1" dirty="0">
                <a:solidFill>
                  <a:schemeClr val="bg1"/>
                </a:solidFill>
                <a:effectLst/>
              </a:rPr>
            </a:br>
            <a:r>
              <a:rPr lang="en-US" sz="1200" b="1" dirty="0">
                <a:solidFill>
                  <a:schemeClr val="bg1"/>
                </a:solidFill>
                <a:effectLst/>
              </a:rPr>
              <a:t>and A/P</a:t>
            </a:r>
          </a:p>
        </p:txBody>
      </p:sp>
      <p:sp>
        <p:nvSpPr>
          <p:cNvPr id="103442" name="AutoShape 18"/>
          <p:cNvSpPr>
            <a:spLocks noChangeArrowheads="1"/>
          </p:cNvSpPr>
          <p:nvPr/>
        </p:nvSpPr>
        <p:spPr bwMode="auto">
          <a:xfrm>
            <a:off x="6515100" y="3790950"/>
            <a:ext cx="17526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Update A/R</a:t>
            </a:r>
          </a:p>
        </p:txBody>
      </p:sp>
      <p:sp>
        <p:nvSpPr>
          <p:cNvPr id="103444" name="AutoShape 20"/>
          <p:cNvSpPr>
            <a:spLocks noChangeArrowheads="1"/>
          </p:cNvSpPr>
          <p:nvPr/>
        </p:nvSpPr>
        <p:spPr bwMode="auto">
          <a:xfrm>
            <a:off x="6400800" y="4571939"/>
            <a:ext cx="19812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Reconcile Account</a:t>
            </a:r>
          </a:p>
        </p:txBody>
      </p:sp>
      <p:cxnSp>
        <p:nvCxnSpPr>
          <p:cNvPr id="103445" name="AutoShape 21"/>
          <p:cNvCxnSpPr>
            <a:cxnSpLocks noChangeShapeType="1"/>
            <a:stCxn id="103430" idx="4"/>
            <a:endCxn id="103434" idx="0"/>
          </p:cNvCxnSpPr>
          <p:nvPr/>
        </p:nvCxnSpPr>
        <p:spPr bwMode="auto">
          <a:xfrm rot="16200000" flipH="1">
            <a:off x="1238962" y="1271967"/>
            <a:ext cx="183025" cy="6052"/>
          </a:xfrm>
          <a:prstGeom prst="straightConnector1">
            <a:avLst/>
          </a:prstGeom>
          <a:noFill/>
          <a:ln w="38100">
            <a:solidFill>
              <a:schemeClr val="tx1"/>
            </a:solidFill>
            <a:round/>
            <a:headEnd/>
            <a:tailEnd type="triangle" w="med" len="med"/>
          </a:ln>
          <a:effectLst/>
        </p:spPr>
      </p:cxnSp>
      <p:cxnSp>
        <p:nvCxnSpPr>
          <p:cNvPr id="103446" name="AutoShape 22"/>
          <p:cNvCxnSpPr>
            <a:cxnSpLocks noChangeShapeType="1"/>
            <a:stCxn id="103434" idx="2"/>
            <a:endCxn id="103436" idx="0"/>
          </p:cNvCxnSpPr>
          <p:nvPr/>
        </p:nvCxnSpPr>
        <p:spPr bwMode="auto">
          <a:xfrm rot="5400000">
            <a:off x="1244038" y="1684568"/>
            <a:ext cx="178925" cy="1588"/>
          </a:xfrm>
          <a:prstGeom prst="straightConnector1">
            <a:avLst/>
          </a:prstGeom>
          <a:noFill/>
          <a:ln w="38100">
            <a:solidFill>
              <a:schemeClr val="tx1"/>
            </a:solidFill>
            <a:round/>
            <a:headEnd/>
            <a:tailEnd type="triangle" w="med" len="med"/>
          </a:ln>
          <a:effectLst/>
        </p:spPr>
      </p:cxnSp>
      <p:cxnSp>
        <p:nvCxnSpPr>
          <p:cNvPr id="103447" name="AutoShape 23"/>
          <p:cNvCxnSpPr>
            <a:cxnSpLocks noChangeShapeType="1"/>
            <a:stCxn id="103436" idx="2"/>
          </p:cNvCxnSpPr>
          <p:nvPr/>
        </p:nvCxnSpPr>
        <p:spPr bwMode="auto">
          <a:xfrm>
            <a:off x="1333500" y="2002631"/>
            <a:ext cx="795" cy="626269"/>
          </a:xfrm>
          <a:prstGeom prst="straightConnector1">
            <a:avLst/>
          </a:prstGeom>
          <a:noFill/>
          <a:ln w="38100">
            <a:solidFill>
              <a:schemeClr val="tx1"/>
            </a:solidFill>
            <a:round/>
            <a:headEnd/>
            <a:tailEnd type="triangle" w="med" len="med"/>
          </a:ln>
          <a:effectLst/>
        </p:spPr>
      </p:cxnSp>
      <p:cxnSp>
        <p:nvCxnSpPr>
          <p:cNvPr id="103448" name="AutoShape 24"/>
          <p:cNvCxnSpPr>
            <a:cxnSpLocks noChangeShapeType="1"/>
            <a:stCxn id="103427" idx="3"/>
            <a:endCxn id="103437" idx="1"/>
          </p:cNvCxnSpPr>
          <p:nvPr/>
        </p:nvCxnSpPr>
        <p:spPr bwMode="auto">
          <a:xfrm flipV="1">
            <a:off x="1603375" y="2060162"/>
            <a:ext cx="758825" cy="683038"/>
          </a:xfrm>
          <a:prstGeom prst="bentConnector3">
            <a:avLst>
              <a:gd name="adj1" fmla="val 50000"/>
            </a:avLst>
          </a:prstGeom>
          <a:noFill/>
          <a:ln w="38100">
            <a:solidFill>
              <a:schemeClr val="tx1"/>
            </a:solidFill>
            <a:miter lim="800000"/>
            <a:headEnd/>
            <a:tailEnd type="triangle" w="med" len="med"/>
          </a:ln>
          <a:effectLst/>
        </p:spPr>
      </p:cxnSp>
      <p:cxnSp>
        <p:nvCxnSpPr>
          <p:cNvPr id="103449" name="AutoShape 25"/>
          <p:cNvCxnSpPr>
            <a:cxnSpLocks noChangeShapeType="1"/>
            <a:stCxn id="103427" idx="2"/>
            <a:endCxn id="103439" idx="0"/>
          </p:cNvCxnSpPr>
          <p:nvPr/>
        </p:nvCxnSpPr>
        <p:spPr bwMode="auto">
          <a:xfrm rot="5400000">
            <a:off x="647700" y="3543300"/>
            <a:ext cx="1371600" cy="0"/>
          </a:xfrm>
          <a:prstGeom prst="straightConnector1">
            <a:avLst/>
          </a:prstGeom>
          <a:noFill/>
          <a:ln w="38100">
            <a:solidFill>
              <a:schemeClr val="tx1"/>
            </a:solidFill>
            <a:round/>
            <a:headEnd/>
            <a:tailEnd type="triangle" w="med" len="med"/>
          </a:ln>
          <a:effectLst/>
        </p:spPr>
      </p:cxnSp>
      <p:cxnSp>
        <p:nvCxnSpPr>
          <p:cNvPr id="103450" name="AutoShape 26"/>
          <p:cNvCxnSpPr>
            <a:cxnSpLocks noChangeShapeType="1"/>
            <a:stCxn id="85" idx="1"/>
            <a:endCxn id="103440" idx="1"/>
          </p:cNvCxnSpPr>
          <p:nvPr/>
        </p:nvCxnSpPr>
        <p:spPr bwMode="auto">
          <a:xfrm rot="16200000" flipH="1">
            <a:off x="4956175" y="873125"/>
            <a:ext cx="266699" cy="3473450"/>
          </a:xfrm>
          <a:prstGeom prst="bentConnector4">
            <a:avLst>
              <a:gd name="adj1" fmla="val 40001"/>
              <a:gd name="adj2" fmla="val 50000"/>
            </a:avLst>
          </a:prstGeom>
          <a:noFill/>
          <a:ln w="38100">
            <a:solidFill>
              <a:schemeClr val="tx1"/>
            </a:solidFill>
            <a:miter lim="800000"/>
            <a:headEnd/>
            <a:tailEnd type="triangle" w="med" len="med"/>
          </a:ln>
          <a:effectLst/>
        </p:spPr>
      </p:cxnSp>
      <p:cxnSp>
        <p:nvCxnSpPr>
          <p:cNvPr id="103451" name="AutoShape 27"/>
          <p:cNvCxnSpPr>
            <a:cxnSpLocks noChangeShapeType="1"/>
            <a:stCxn id="103439" idx="3"/>
            <a:endCxn id="57" idx="1"/>
          </p:cNvCxnSpPr>
          <p:nvPr/>
        </p:nvCxnSpPr>
        <p:spPr bwMode="auto">
          <a:xfrm flipV="1">
            <a:off x="2209800" y="3919210"/>
            <a:ext cx="2473300" cy="538490"/>
          </a:xfrm>
          <a:prstGeom prst="bentConnector3">
            <a:avLst>
              <a:gd name="adj1" fmla="val 50000"/>
            </a:avLst>
          </a:prstGeom>
          <a:noFill/>
          <a:ln w="38100">
            <a:solidFill>
              <a:schemeClr val="tx1"/>
            </a:solidFill>
            <a:miter lim="800000"/>
            <a:headEnd/>
            <a:tailEnd type="triangle" w="med" len="med"/>
          </a:ln>
          <a:effectLst/>
        </p:spPr>
      </p:cxnSp>
      <p:cxnSp>
        <p:nvCxnSpPr>
          <p:cNvPr id="103452" name="AutoShape 28"/>
          <p:cNvCxnSpPr>
            <a:cxnSpLocks noChangeShapeType="1"/>
            <a:stCxn id="103438" idx="3"/>
            <a:endCxn id="71" idx="1"/>
          </p:cNvCxnSpPr>
          <p:nvPr/>
        </p:nvCxnSpPr>
        <p:spPr bwMode="auto">
          <a:xfrm flipV="1">
            <a:off x="5686719" y="4279850"/>
            <a:ext cx="1434781" cy="463600"/>
          </a:xfrm>
          <a:prstGeom prst="bentConnector3">
            <a:avLst>
              <a:gd name="adj1" fmla="val 32973"/>
            </a:avLst>
          </a:prstGeom>
          <a:noFill/>
          <a:ln w="38100">
            <a:solidFill>
              <a:schemeClr val="tx1"/>
            </a:solidFill>
            <a:round/>
            <a:headEnd/>
            <a:tailEnd type="triangle" w="med" len="med"/>
          </a:ln>
          <a:effectLst/>
        </p:spPr>
      </p:cxnSp>
      <p:cxnSp>
        <p:nvCxnSpPr>
          <p:cNvPr id="103453" name="AutoShape 29"/>
          <p:cNvCxnSpPr>
            <a:cxnSpLocks noChangeShapeType="1"/>
            <a:stCxn id="103442" idx="2"/>
            <a:endCxn id="71" idx="0"/>
          </p:cNvCxnSpPr>
          <p:nvPr/>
        </p:nvCxnSpPr>
        <p:spPr bwMode="auto">
          <a:xfrm rot="5400000">
            <a:off x="7318388" y="4092538"/>
            <a:ext cx="146000" cy="25"/>
          </a:xfrm>
          <a:prstGeom prst="straightConnector1">
            <a:avLst/>
          </a:prstGeom>
          <a:noFill/>
          <a:ln w="38100">
            <a:solidFill>
              <a:schemeClr val="tx1"/>
            </a:solidFill>
            <a:round/>
            <a:headEnd/>
            <a:tailEnd type="triangle" w="med" len="med"/>
          </a:ln>
          <a:effectLst/>
        </p:spPr>
      </p:cxnSp>
      <p:grpSp>
        <p:nvGrpSpPr>
          <p:cNvPr id="3" name="Group 31"/>
          <p:cNvGrpSpPr>
            <a:grpSpLocks/>
          </p:cNvGrpSpPr>
          <p:nvPr/>
        </p:nvGrpSpPr>
        <p:grpSpPr bwMode="auto">
          <a:xfrm>
            <a:off x="7086600" y="3543300"/>
            <a:ext cx="609600" cy="114300"/>
            <a:chOff x="4464" y="2016"/>
            <a:chExt cx="384" cy="96"/>
          </a:xfrm>
        </p:grpSpPr>
        <p:sp>
          <p:nvSpPr>
            <p:cNvPr id="103456" name="Line 32"/>
            <p:cNvSpPr>
              <a:spLocks noChangeShapeType="1"/>
            </p:cNvSpPr>
            <p:nvPr/>
          </p:nvSpPr>
          <p:spPr bwMode="auto">
            <a:xfrm>
              <a:off x="4464" y="2064"/>
              <a:ext cx="384" cy="0"/>
            </a:xfrm>
            <a:prstGeom prst="line">
              <a:avLst/>
            </a:prstGeom>
            <a:noFill/>
            <a:ln w="76200">
              <a:solidFill>
                <a:schemeClr val="folHlink"/>
              </a:solidFill>
              <a:round/>
              <a:headEnd/>
              <a:tailEnd/>
            </a:ln>
            <a:effectLst/>
          </p:spPr>
          <p:txBody>
            <a:bodyPr tIns="91440" bIns="91440"/>
            <a:lstStyle/>
            <a:p>
              <a:endParaRPr lang="en-US" dirty="0"/>
            </a:p>
          </p:txBody>
        </p:sp>
        <p:sp>
          <p:nvSpPr>
            <p:cNvPr id="103457" name="Oval 33"/>
            <p:cNvSpPr>
              <a:spLocks noChangeArrowheads="1"/>
            </p:cNvSpPr>
            <p:nvPr/>
          </p:nvSpPr>
          <p:spPr bwMode="auto">
            <a:xfrm>
              <a:off x="4608" y="2016"/>
              <a:ext cx="96" cy="96"/>
            </a:xfrm>
            <a:prstGeom prst="ellipse">
              <a:avLst/>
            </a:prstGeom>
            <a:noFill/>
            <a:ln w="9525" algn="ctr">
              <a:noFill/>
              <a:round/>
              <a:headEnd/>
              <a:tailEnd/>
            </a:ln>
            <a:effectLst/>
          </p:spPr>
          <p:txBody>
            <a:bodyPr wrap="none" tIns="91440" bIns="91440" anchor="ctr"/>
            <a:lstStyle/>
            <a:p>
              <a:endParaRPr lang="en-US" dirty="0"/>
            </a:p>
          </p:txBody>
        </p:sp>
      </p:grpSp>
      <p:cxnSp>
        <p:nvCxnSpPr>
          <p:cNvPr id="103458" name="AutoShape 34"/>
          <p:cNvCxnSpPr>
            <a:cxnSpLocks noChangeShapeType="1"/>
            <a:stCxn id="103437" idx="2"/>
            <a:endCxn id="86" idx="0"/>
          </p:cNvCxnSpPr>
          <p:nvPr/>
        </p:nvCxnSpPr>
        <p:spPr bwMode="auto">
          <a:xfrm>
            <a:off x="3048000" y="2260187"/>
            <a:ext cx="0" cy="159163"/>
          </a:xfrm>
          <a:prstGeom prst="straightConnector1">
            <a:avLst/>
          </a:prstGeom>
          <a:noFill/>
          <a:ln w="38100">
            <a:solidFill>
              <a:schemeClr val="tx1"/>
            </a:solidFill>
            <a:round/>
            <a:headEnd/>
            <a:tailEnd type="triangle" w="med" len="med"/>
          </a:ln>
          <a:effectLst/>
        </p:spPr>
      </p:cxnSp>
      <p:cxnSp>
        <p:nvCxnSpPr>
          <p:cNvPr id="103462" name="AutoShape 38"/>
          <p:cNvCxnSpPr>
            <a:cxnSpLocks noChangeShapeType="1"/>
            <a:stCxn id="103441" idx="2"/>
            <a:endCxn id="103461" idx="0"/>
          </p:cNvCxnSpPr>
          <p:nvPr/>
        </p:nvCxnSpPr>
        <p:spPr bwMode="auto">
          <a:xfrm rot="16200000" flipH="1">
            <a:off x="2956207" y="3208619"/>
            <a:ext cx="171450" cy="2612"/>
          </a:xfrm>
          <a:prstGeom prst="bentConnector3">
            <a:avLst>
              <a:gd name="adj1" fmla="val 50000"/>
            </a:avLst>
          </a:prstGeom>
          <a:noFill/>
          <a:ln w="38100">
            <a:solidFill>
              <a:schemeClr val="tx1"/>
            </a:solidFill>
            <a:miter lim="800000"/>
            <a:headEnd/>
            <a:tailEnd type="triangle" w="med" len="med"/>
          </a:ln>
          <a:effectLst/>
        </p:spPr>
      </p:cxnSp>
      <p:cxnSp>
        <p:nvCxnSpPr>
          <p:cNvPr id="103463" name="AutoShape 39"/>
          <p:cNvCxnSpPr>
            <a:cxnSpLocks noChangeShapeType="1"/>
            <a:stCxn id="103460" idx="0"/>
            <a:endCxn id="57" idx="0"/>
          </p:cNvCxnSpPr>
          <p:nvPr/>
        </p:nvCxnSpPr>
        <p:spPr bwMode="auto">
          <a:xfrm rot="16200000" flipH="1">
            <a:off x="3619651" y="2471586"/>
            <a:ext cx="452110" cy="2214537"/>
          </a:xfrm>
          <a:prstGeom prst="bentConnector3">
            <a:avLst>
              <a:gd name="adj1" fmla="val 50000"/>
            </a:avLst>
          </a:prstGeom>
          <a:noFill/>
          <a:ln w="38100">
            <a:solidFill>
              <a:schemeClr val="tx1"/>
            </a:solidFill>
            <a:miter lim="800000"/>
            <a:headEnd/>
            <a:tailEnd type="triangle" w="med" len="med"/>
          </a:ln>
          <a:effectLst/>
        </p:spPr>
      </p:cxnSp>
      <p:cxnSp>
        <p:nvCxnSpPr>
          <p:cNvPr id="103464" name="AutoShape 40"/>
          <p:cNvCxnSpPr>
            <a:cxnSpLocks noChangeShapeType="1"/>
            <a:stCxn id="103460" idx="1"/>
            <a:endCxn id="103456" idx="0"/>
          </p:cNvCxnSpPr>
          <p:nvPr/>
        </p:nvCxnSpPr>
        <p:spPr bwMode="auto">
          <a:xfrm rot="16200000" flipH="1">
            <a:off x="5093494" y="1607344"/>
            <a:ext cx="247649" cy="3738562"/>
          </a:xfrm>
          <a:prstGeom prst="bentConnector5">
            <a:avLst>
              <a:gd name="adj1" fmla="val 45539"/>
              <a:gd name="adj2" fmla="val 50000"/>
              <a:gd name="adj3" fmla="val -14462"/>
            </a:avLst>
          </a:prstGeom>
          <a:noFill/>
          <a:ln w="38100">
            <a:solidFill>
              <a:schemeClr val="tx1"/>
            </a:solidFill>
            <a:miter lim="800000"/>
            <a:headEnd/>
            <a:tailEnd type="triangle" w="med" len="med"/>
          </a:ln>
          <a:effectLst/>
        </p:spPr>
      </p:cxnSp>
      <p:cxnSp>
        <p:nvCxnSpPr>
          <p:cNvPr id="103465" name="AutoShape 41"/>
          <p:cNvCxnSpPr>
            <a:cxnSpLocks noChangeShapeType="1"/>
            <a:stCxn id="103457" idx="4"/>
            <a:endCxn id="103442" idx="0"/>
          </p:cNvCxnSpPr>
          <p:nvPr/>
        </p:nvCxnSpPr>
        <p:spPr bwMode="auto">
          <a:xfrm rot="5400000">
            <a:off x="7324725" y="3724275"/>
            <a:ext cx="133350" cy="1588"/>
          </a:xfrm>
          <a:prstGeom prst="straightConnector1">
            <a:avLst/>
          </a:prstGeom>
          <a:noFill/>
          <a:ln w="38100">
            <a:solidFill>
              <a:schemeClr val="tx1"/>
            </a:solidFill>
            <a:round/>
            <a:headEnd/>
            <a:tailEnd type="triangle" w="med" len="med"/>
          </a:ln>
          <a:effectLst/>
        </p:spPr>
      </p:cxnSp>
      <p:cxnSp>
        <p:nvCxnSpPr>
          <p:cNvPr id="103466" name="AutoShape 42"/>
          <p:cNvCxnSpPr>
            <a:cxnSpLocks noChangeShapeType="1"/>
            <a:stCxn id="103444" idx="3"/>
          </p:cNvCxnSpPr>
          <p:nvPr/>
        </p:nvCxnSpPr>
        <p:spPr bwMode="auto">
          <a:xfrm>
            <a:off x="8382000" y="4686239"/>
            <a:ext cx="419100" cy="152400"/>
          </a:xfrm>
          <a:prstGeom prst="bentConnector2">
            <a:avLst/>
          </a:prstGeom>
          <a:noFill/>
          <a:ln w="38100">
            <a:solidFill>
              <a:schemeClr val="tx1"/>
            </a:solidFill>
            <a:miter lim="800000"/>
            <a:headEnd/>
            <a:tailEnd type="triangle" w="med" len="med"/>
          </a:ln>
          <a:effectLst/>
        </p:spPr>
      </p:cxnSp>
      <p:cxnSp>
        <p:nvCxnSpPr>
          <p:cNvPr id="103467" name="AutoShape 43"/>
          <p:cNvCxnSpPr>
            <a:cxnSpLocks noChangeShapeType="1"/>
            <a:stCxn id="103440" idx="2"/>
          </p:cNvCxnSpPr>
          <p:nvPr/>
        </p:nvCxnSpPr>
        <p:spPr bwMode="auto">
          <a:xfrm rot="5400000">
            <a:off x="7375525" y="3235325"/>
            <a:ext cx="647700" cy="6350"/>
          </a:xfrm>
          <a:prstGeom prst="straightConnector1">
            <a:avLst/>
          </a:prstGeom>
          <a:noFill/>
          <a:ln w="38100">
            <a:solidFill>
              <a:schemeClr val="tx1"/>
            </a:solidFill>
            <a:round/>
            <a:headEnd/>
            <a:tailEnd type="triangle" w="med" len="med"/>
          </a:ln>
          <a:effectLst/>
        </p:spPr>
      </p:cxnSp>
      <p:sp>
        <p:nvSpPr>
          <p:cNvPr id="103468" name="Text Box 44"/>
          <p:cNvSpPr txBox="1">
            <a:spLocks noChangeArrowheads="1"/>
          </p:cNvSpPr>
          <p:nvPr/>
        </p:nvSpPr>
        <p:spPr bwMode="auto">
          <a:xfrm>
            <a:off x="1408113" y="2719387"/>
            <a:ext cx="766557" cy="338554"/>
          </a:xfrm>
          <a:prstGeom prst="rect">
            <a:avLst/>
          </a:prstGeom>
          <a:noFill/>
          <a:ln w="9525" algn="ctr">
            <a:noFill/>
            <a:miter lim="800000"/>
            <a:headEnd/>
            <a:tailEnd/>
          </a:ln>
          <a:effectLst/>
        </p:spPr>
        <p:txBody>
          <a:bodyPr wrap="none" tIns="91440" bIns="91440">
            <a:spAutoFit/>
          </a:bodyPr>
          <a:lstStyle/>
          <a:p>
            <a:pPr algn="ctr">
              <a:spcBef>
                <a:spcPct val="50000"/>
              </a:spcBef>
            </a:pPr>
            <a:r>
              <a:rPr lang="en-US" b="1" dirty="0">
                <a:solidFill>
                  <a:schemeClr val="tx1"/>
                </a:solidFill>
                <a:effectLst/>
              </a:rPr>
              <a:t>[Errors]</a:t>
            </a:r>
          </a:p>
        </p:txBody>
      </p:sp>
      <p:sp>
        <p:nvSpPr>
          <p:cNvPr id="103469" name="Text Box 45"/>
          <p:cNvSpPr txBox="1">
            <a:spLocks noChangeArrowheads="1"/>
          </p:cNvSpPr>
          <p:nvPr/>
        </p:nvSpPr>
        <p:spPr bwMode="auto">
          <a:xfrm>
            <a:off x="4240214" y="2216527"/>
            <a:ext cx="1462260" cy="338554"/>
          </a:xfrm>
          <a:prstGeom prst="rect">
            <a:avLst/>
          </a:prstGeom>
          <a:noFill/>
          <a:ln w="9525" algn="ctr">
            <a:noFill/>
            <a:miter lim="800000"/>
            <a:headEnd/>
            <a:tailEnd/>
          </a:ln>
          <a:effectLst/>
        </p:spPr>
        <p:txBody>
          <a:bodyPr wrap="none" tIns="91440" bIns="91440">
            <a:spAutoFit/>
          </a:bodyPr>
          <a:lstStyle/>
          <a:p>
            <a:pPr algn="ctr">
              <a:spcBef>
                <a:spcPct val="50000"/>
              </a:spcBef>
            </a:pPr>
            <a:r>
              <a:rPr lang="en-US" b="1" dirty="0">
                <a:solidFill>
                  <a:schemeClr val="tx1"/>
                </a:solidFill>
                <a:effectLst/>
              </a:rPr>
              <a:t>[Returned goods]</a:t>
            </a:r>
          </a:p>
        </p:txBody>
      </p:sp>
      <p:sp>
        <p:nvSpPr>
          <p:cNvPr id="103470" name="Text Box 46"/>
          <p:cNvSpPr txBox="1">
            <a:spLocks noChangeArrowheads="1"/>
          </p:cNvSpPr>
          <p:nvPr/>
        </p:nvSpPr>
        <p:spPr bwMode="auto">
          <a:xfrm>
            <a:off x="6715125" y="995363"/>
            <a:ext cx="1159292"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i="1" dirty="0">
                <a:solidFill>
                  <a:schemeClr val="tx1"/>
                </a:solidFill>
                <a:effectLst/>
              </a:rPr>
              <a:t>VENDOR</a:t>
            </a:r>
          </a:p>
        </p:txBody>
      </p:sp>
      <p:sp>
        <p:nvSpPr>
          <p:cNvPr id="103471" name="Text Box 47"/>
          <p:cNvSpPr txBox="1">
            <a:spLocks noChangeArrowheads="1"/>
          </p:cNvSpPr>
          <p:nvPr/>
        </p:nvSpPr>
        <p:spPr bwMode="auto">
          <a:xfrm>
            <a:off x="4513264" y="995363"/>
            <a:ext cx="635110"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i="1" dirty="0">
                <a:solidFill>
                  <a:schemeClr val="tx1"/>
                </a:solidFill>
                <a:effectLst/>
              </a:rPr>
              <a:t>A/P</a:t>
            </a:r>
          </a:p>
        </p:txBody>
      </p:sp>
      <p:sp>
        <p:nvSpPr>
          <p:cNvPr id="103472" name="Text Box 48"/>
          <p:cNvSpPr txBox="1">
            <a:spLocks noChangeArrowheads="1"/>
          </p:cNvSpPr>
          <p:nvPr/>
        </p:nvSpPr>
        <p:spPr bwMode="auto">
          <a:xfrm>
            <a:off x="1981200" y="971550"/>
            <a:ext cx="1494320"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i="1" dirty="0">
                <a:solidFill>
                  <a:schemeClr val="tx1"/>
                </a:solidFill>
                <a:effectLst/>
              </a:rPr>
              <a:t>RECEIVING</a:t>
            </a:r>
          </a:p>
        </p:txBody>
      </p:sp>
      <p:cxnSp>
        <p:nvCxnSpPr>
          <p:cNvPr id="103476" name="AutoShape 52"/>
          <p:cNvCxnSpPr>
            <a:cxnSpLocks noChangeShapeType="1"/>
            <a:stCxn id="57" idx="2"/>
            <a:endCxn id="103443" idx="0"/>
          </p:cNvCxnSpPr>
          <p:nvPr/>
        </p:nvCxnSpPr>
        <p:spPr bwMode="auto">
          <a:xfrm rot="16200000" flipH="1">
            <a:off x="4836142" y="4150342"/>
            <a:ext cx="233690" cy="25"/>
          </a:xfrm>
          <a:prstGeom prst="straightConnector1">
            <a:avLst/>
          </a:prstGeom>
          <a:noFill/>
          <a:ln w="38100">
            <a:solidFill>
              <a:schemeClr val="tx1"/>
            </a:solidFill>
            <a:round/>
            <a:headEnd/>
            <a:tailEnd type="triangle" w="med" len="med"/>
          </a:ln>
          <a:effectLst/>
        </p:spPr>
      </p:cxnSp>
      <p:sp>
        <p:nvSpPr>
          <p:cNvPr id="57" name="AutoShape 3"/>
          <p:cNvSpPr>
            <a:spLocks noChangeArrowheads="1"/>
          </p:cNvSpPr>
          <p:nvPr/>
        </p:nvSpPr>
        <p:spPr bwMode="auto">
          <a:xfrm>
            <a:off x="4683100" y="3804910"/>
            <a:ext cx="53975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tIns="91440" bIns="91440" anchor="ctr"/>
          <a:lstStyle/>
          <a:p>
            <a:endParaRPr lang="en-US" dirty="0"/>
          </a:p>
        </p:txBody>
      </p:sp>
      <p:sp>
        <p:nvSpPr>
          <p:cNvPr id="103443" name="AutoShape 19"/>
          <p:cNvSpPr>
            <a:spLocks noChangeArrowheads="1"/>
          </p:cNvSpPr>
          <p:nvPr/>
        </p:nvSpPr>
        <p:spPr bwMode="auto">
          <a:xfrm>
            <a:off x="4191000" y="4267200"/>
            <a:ext cx="15240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Update A/P</a:t>
            </a:r>
          </a:p>
        </p:txBody>
      </p:sp>
      <p:grpSp>
        <p:nvGrpSpPr>
          <p:cNvPr id="88" name="Group 87"/>
          <p:cNvGrpSpPr/>
          <p:nvPr/>
        </p:nvGrpSpPr>
        <p:grpSpPr>
          <a:xfrm>
            <a:off x="105549" y="832247"/>
            <a:ext cx="8809851" cy="4311253"/>
            <a:chOff x="105549" y="832247"/>
            <a:chExt cx="8809851" cy="4311253"/>
          </a:xfrm>
        </p:grpSpPr>
        <p:sp>
          <p:nvSpPr>
            <p:cNvPr id="61" name="Line 63"/>
            <p:cNvSpPr>
              <a:spLocks noChangeShapeType="1"/>
            </p:cNvSpPr>
            <p:nvPr/>
          </p:nvSpPr>
          <p:spPr bwMode="auto">
            <a:xfrm flipH="1" flipV="1">
              <a:off x="1752600" y="2952750"/>
              <a:ext cx="76200" cy="323850"/>
            </a:xfrm>
            <a:prstGeom prst="line">
              <a:avLst/>
            </a:prstGeom>
            <a:noFill/>
            <a:ln w="9525">
              <a:solidFill>
                <a:srgbClr val="FF0000"/>
              </a:solidFill>
              <a:round/>
              <a:headEnd/>
              <a:tailEnd type="triangle" w="med" len="med"/>
            </a:ln>
            <a:effectLst/>
          </p:spPr>
          <p:txBody>
            <a:bodyPr tIns="91440" bIns="91440"/>
            <a:lstStyle/>
            <a:p>
              <a:endParaRPr lang="en-US" dirty="0"/>
            </a:p>
          </p:txBody>
        </p:sp>
        <p:grpSp>
          <p:nvGrpSpPr>
            <p:cNvPr id="87" name="Group 86"/>
            <p:cNvGrpSpPr/>
            <p:nvPr/>
          </p:nvGrpSpPr>
          <p:grpSpPr>
            <a:xfrm>
              <a:off x="105549" y="832247"/>
              <a:ext cx="8809851" cy="4311253"/>
              <a:chOff x="105549" y="832247"/>
              <a:chExt cx="8809851" cy="4311253"/>
            </a:xfrm>
          </p:grpSpPr>
          <p:sp>
            <p:nvSpPr>
              <p:cNvPr id="50" name="Text Box 53"/>
              <p:cNvSpPr txBox="1">
                <a:spLocks noChangeArrowheads="1"/>
              </p:cNvSpPr>
              <p:nvPr/>
            </p:nvSpPr>
            <p:spPr bwMode="auto">
              <a:xfrm>
                <a:off x="105549" y="832247"/>
                <a:ext cx="1066800" cy="615553"/>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Starting point</a:t>
                </a:r>
              </a:p>
            </p:txBody>
          </p:sp>
          <p:sp>
            <p:nvSpPr>
              <p:cNvPr id="51" name="Line 54"/>
              <p:cNvSpPr>
                <a:spLocks noChangeShapeType="1"/>
              </p:cNvSpPr>
              <p:nvPr/>
            </p:nvSpPr>
            <p:spPr bwMode="auto">
              <a:xfrm flipV="1">
                <a:off x="1082828" y="1107281"/>
                <a:ext cx="136371" cy="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2" name="Text Box 55"/>
              <p:cNvSpPr txBox="1">
                <a:spLocks noChangeArrowheads="1"/>
              </p:cNvSpPr>
              <p:nvPr/>
            </p:nvSpPr>
            <p:spPr bwMode="auto">
              <a:xfrm>
                <a:off x="2777127" y="1286967"/>
                <a:ext cx="949299" cy="400110"/>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Activity</a:t>
                </a:r>
              </a:p>
            </p:txBody>
          </p:sp>
          <p:sp>
            <p:nvSpPr>
              <p:cNvPr id="53" name="Line 56"/>
              <p:cNvSpPr>
                <a:spLocks noChangeShapeType="1"/>
              </p:cNvSpPr>
              <p:nvPr/>
            </p:nvSpPr>
            <p:spPr bwMode="auto">
              <a:xfrm flipH="1">
                <a:off x="3962400" y="1809750"/>
                <a:ext cx="762000" cy="22860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4" name="Line 57"/>
              <p:cNvSpPr>
                <a:spLocks noChangeShapeType="1"/>
              </p:cNvSpPr>
              <p:nvPr/>
            </p:nvSpPr>
            <p:spPr bwMode="auto">
              <a:xfrm>
                <a:off x="914400" y="2514600"/>
                <a:ext cx="228600" cy="11430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5" name="Text Box 58"/>
              <p:cNvSpPr txBox="1">
                <a:spLocks noChangeArrowheads="1"/>
              </p:cNvSpPr>
              <p:nvPr/>
            </p:nvSpPr>
            <p:spPr bwMode="auto">
              <a:xfrm>
                <a:off x="152400" y="2019300"/>
                <a:ext cx="1066800" cy="615553"/>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rPr>
                  <a:t>Decision Point</a:t>
                </a:r>
              </a:p>
            </p:txBody>
          </p:sp>
          <p:sp>
            <p:nvSpPr>
              <p:cNvPr id="56" name="Text Box 59"/>
              <p:cNvSpPr txBox="1">
                <a:spLocks noChangeArrowheads="1"/>
              </p:cNvSpPr>
              <p:nvPr/>
            </p:nvSpPr>
            <p:spPr bwMode="auto">
              <a:xfrm>
                <a:off x="6705600" y="4743390"/>
                <a:ext cx="1141659" cy="400110"/>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400" b="1" dirty="0">
                    <a:solidFill>
                      <a:srgbClr val="FF0000"/>
                    </a:solidFill>
                    <a:effectLst/>
                  </a:rPr>
                  <a:t>End point</a:t>
                </a:r>
              </a:p>
            </p:txBody>
          </p:sp>
          <p:sp>
            <p:nvSpPr>
              <p:cNvPr id="58" name="Line 60"/>
              <p:cNvSpPr>
                <a:spLocks noChangeShapeType="1"/>
              </p:cNvSpPr>
              <p:nvPr/>
            </p:nvSpPr>
            <p:spPr bwMode="auto">
              <a:xfrm flipV="1">
                <a:off x="7848600" y="4952939"/>
                <a:ext cx="762000" cy="5715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9" name="Text Box 61"/>
              <p:cNvSpPr txBox="1">
                <a:spLocks noChangeArrowheads="1"/>
              </p:cNvSpPr>
              <p:nvPr/>
            </p:nvSpPr>
            <p:spPr bwMode="auto">
              <a:xfrm>
                <a:off x="1600200" y="3162300"/>
                <a:ext cx="1295400" cy="1015663"/>
              </a:xfrm>
              <a:prstGeom prst="rect">
                <a:avLst/>
              </a:prstGeom>
              <a:noFill/>
              <a:ln w="9525" algn="ctr">
                <a:noFill/>
                <a:miter lim="800000"/>
                <a:headEnd/>
                <a:tailEnd/>
              </a:ln>
              <a:effectLst/>
            </p:spPr>
            <p:txBody>
              <a:bodyPr tIns="91440" bIns="91440">
                <a:spAutoFit/>
              </a:bodyPr>
              <a:lstStyle/>
              <a:p>
                <a:pPr algn="l">
                  <a:lnSpc>
                    <a:spcPct val="90000"/>
                  </a:lnSpc>
                </a:pPr>
                <a:r>
                  <a:rPr lang="en-US" sz="1200" b="1" dirty="0">
                    <a:solidFill>
                      <a:srgbClr val="FF0000"/>
                    </a:solidFill>
                    <a:effectLst/>
                  </a:rPr>
                  <a:t>[Guard] Model guards</a:t>
                </a:r>
              </a:p>
              <a:p>
                <a:pPr algn="l">
                  <a:lnSpc>
                    <a:spcPct val="90000"/>
                  </a:lnSpc>
                </a:pPr>
                <a:r>
                  <a:rPr lang="en-US" sz="1200" b="1" dirty="0">
                    <a:solidFill>
                      <a:srgbClr val="FF0000"/>
                    </a:solidFill>
                    <a:effectLst/>
                  </a:rPr>
                  <a:t>only if they add value</a:t>
                </a:r>
              </a:p>
            </p:txBody>
          </p:sp>
          <p:sp>
            <p:nvSpPr>
              <p:cNvPr id="60" name="Text Box 62"/>
              <p:cNvSpPr txBox="1">
                <a:spLocks noChangeArrowheads="1"/>
              </p:cNvSpPr>
              <p:nvPr/>
            </p:nvSpPr>
            <p:spPr bwMode="auto">
              <a:xfrm>
                <a:off x="4191000" y="1504950"/>
                <a:ext cx="15240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Swimlane</a:t>
                </a:r>
              </a:p>
            </p:txBody>
          </p:sp>
          <p:sp>
            <p:nvSpPr>
              <p:cNvPr id="62" name="Line 64"/>
              <p:cNvSpPr>
                <a:spLocks noChangeShapeType="1"/>
              </p:cNvSpPr>
              <p:nvPr/>
            </p:nvSpPr>
            <p:spPr bwMode="auto">
              <a:xfrm flipH="1">
                <a:off x="2286000" y="1487022"/>
                <a:ext cx="534988" cy="17928"/>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3" name="Text Box 65"/>
              <p:cNvSpPr txBox="1">
                <a:spLocks noChangeArrowheads="1"/>
              </p:cNvSpPr>
              <p:nvPr/>
            </p:nvSpPr>
            <p:spPr bwMode="auto">
              <a:xfrm>
                <a:off x="4187103" y="2809814"/>
                <a:ext cx="7620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Fork</a:t>
                </a:r>
              </a:p>
            </p:txBody>
          </p:sp>
          <p:sp>
            <p:nvSpPr>
              <p:cNvPr id="64" name="Text Box 66"/>
              <p:cNvSpPr txBox="1">
                <a:spLocks noChangeArrowheads="1"/>
              </p:cNvSpPr>
              <p:nvPr/>
            </p:nvSpPr>
            <p:spPr bwMode="auto">
              <a:xfrm>
                <a:off x="6477000" y="2876551"/>
                <a:ext cx="7620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Join</a:t>
                </a:r>
              </a:p>
            </p:txBody>
          </p:sp>
          <p:sp>
            <p:nvSpPr>
              <p:cNvPr id="65" name="Line 67"/>
              <p:cNvSpPr>
                <a:spLocks noChangeShapeType="1"/>
              </p:cNvSpPr>
              <p:nvPr/>
            </p:nvSpPr>
            <p:spPr bwMode="auto">
              <a:xfrm flipH="1">
                <a:off x="3352800" y="3019454"/>
                <a:ext cx="914400" cy="257206"/>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6" name="Line 68"/>
              <p:cNvSpPr>
                <a:spLocks noChangeShapeType="1"/>
              </p:cNvSpPr>
              <p:nvPr/>
            </p:nvSpPr>
            <p:spPr bwMode="auto">
              <a:xfrm>
                <a:off x="7086600" y="3105150"/>
                <a:ext cx="152400" cy="34290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7" name="Text Box 69"/>
              <p:cNvSpPr txBox="1">
                <a:spLocks noChangeArrowheads="1"/>
              </p:cNvSpPr>
              <p:nvPr/>
            </p:nvSpPr>
            <p:spPr bwMode="auto">
              <a:xfrm>
                <a:off x="8001000" y="1395844"/>
                <a:ext cx="9144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Actor</a:t>
                </a:r>
              </a:p>
            </p:txBody>
          </p:sp>
          <p:sp>
            <p:nvSpPr>
              <p:cNvPr id="68" name="Line 70"/>
              <p:cNvSpPr>
                <a:spLocks noChangeShapeType="1"/>
              </p:cNvSpPr>
              <p:nvPr/>
            </p:nvSpPr>
            <p:spPr bwMode="auto">
              <a:xfrm flipH="1" flipV="1">
                <a:off x="7772400" y="1344168"/>
                <a:ext cx="381000" cy="17145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9" name="Text Box 58"/>
              <p:cNvSpPr txBox="1">
                <a:spLocks noChangeArrowheads="1"/>
              </p:cNvSpPr>
              <p:nvPr/>
            </p:nvSpPr>
            <p:spPr bwMode="auto">
              <a:xfrm>
                <a:off x="5089524" y="3476625"/>
                <a:ext cx="914400" cy="400110"/>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400" b="1" dirty="0">
                    <a:solidFill>
                      <a:srgbClr val="FF0000"/>
                    </a:solidFill>
                    <a:effectLst/>
                  </a:rPr>
                  <a:t> Merge</a:t>
                </a:r>
              </a:p>
            </p:txBody>
          </p:sp>
          <p:sp>
            <p:nvSpPr>
              <p:cNvPr id="70" name="Line 68"/>
              <p:cNvSpPr>
                <a:spLocks noChangeShapeType="1"/>
              </p:cNvSpPr>
              <p:nvPr/>
            </p:nvSpPr>
            <p:spPr bwMode="auto">
              <a:xfrm flipH="1">
                <a:off x="5222850" y="3790949"/>
                <a:ext cx="187350" cy="85785"/>
              </a:xfrm>
              <a:prstGeom prst="line">
                <a:avLst/>
              </a:prstGeom>
              <a:noFill/>
              <a:ln w="9525">
                <a:solidFill>
                  <a:srgbClr val="FF0000"/>
                </a:solidFill>
                <a:round/>
                <a:headEnd/>
                <a:tailEnd type="triangle" w="med" len="med"/>
              </a:ln>
              <a:effectLst/>
            </p:spPr>
            <p:txBody>
              <a:bodyPr tIns="91440" bIns="91440"/>
              <a:lstStyle/>
              <a:p>
                <a:endParaRPr lang="en-US" dirty="0"/>
              </a:p>
            </p:txBody>
          </p:sp>
        </p:grpSp>
      </p:grpSp>
      <p:sp>
        <p:nvSpPr>
          <p:cNvPr id="71" name="AutoShape 3"/>
          <p:cNvSpPr>
            <a:spLocks noChangeArrowheads="1"/>
          </p:cNvSpPr>
          <p:nvPr/>
        </p:nvSpPr>
        <p:spPr bwMode="auto">
          <a:xfrm>
            <a:off x="7121500" y="4165550"/>
            <a:ext cx="53975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tIns="91440" bIns="91440" anchor="ctr"/>
          <a:lstStyle/>
          <a:p>
            <a:endParaRPr lang="en-US" dirty="0"/>
          </a:p>
        </p:txBody>
      </p:sp>
      <p:cxnSp>
        <p:nvCxnSpPr>
          <p:cNvPr id="78" name="AutoShape 29"/>
          <p:cNvCxnSpPr>
            <a:cxnSpLocks noChangeShapeType="1"/>
            <a:stCxn id="71" idx="2"/>
            <a:endCxn id="103444" idx="0"/>
          </p:cNvCxnSpPr>
          <p:nvPr/>
        </p:nvCxnSpPr>
        <p:spPr bwMode="auto">
          <a:xfrm rot="16200000" flipH="1">
            <a:off x="7302493" y="4483031"/>
            <a:ext cx="177789" cy="25"/>
          </a:xfrm>
          <a:prstGeom prst="straightConnector1">
            <a:avLst/>
          </a:prstGeom>
          <a:noFill/>
          <a:ln w="38100">
            <a:solidFill>
              <a:schemeClr val="tx1"/>
            </a:solidFill>
            <a:round/>
            <a:headEnd/>
            <a:tailEnd type="triangle" w="med" len="med"/>
          </a:ln>
          <a:effectLst/>
        </p:spPr>
      </p:cxnSp>
      <p:cxnSp>
        <p:nvCxnSpPr>
          <p:cNvPr id="83" name="AutoShape 52"/>
          <p:cNvCxnSpPr>
            <a:cxnSpLocks noChangeShapeType="1"/>
            <a:stCxn id="103443" idx="2"/>
          </p:cNvCxnSpPr>
          <p:nvPr/>
        </p:nvCxnSpPr>
        <p:spPr bwMode="auto">
          <a:xfrm rot="5400000">
            <a:off x="4886325" y="4562475"/>
            <a:ext cx="133350" cy="1588"/>
          </a:xfrm>
          <a:prstGeom prst="straightConnector1">
            <a:avLst/>
          </a:prstGeom>
          <a:noFill/>
          <a:ln w="38100">
            <a:solidFill>
              <a:schemeClr val="tx1"/>
            </a:solidFill>
            <a:round/>
            <a:headEnd/>
            <a:tailEnd type="triangle" w="med" len="med"/>
          </a:ln>
          <a:effectLst/>
        </p:spPr>
      </p:cxnSp>
      <p:cxnSp>
        <p:nvCxnSpPr>
          <p:cNvPr id="91" name="AutoShape 34"/>
          <p:cNvCxnSpPr>
            <a:cxnSpLocks noChangeShapeType="1"/>
          </p:cNvCxnSpPr>
          <p:nvPr/>
        </p:nvCxnSpPr>
        <p:spPr bwMode="auto">
          <a:xfrm>
            <a:off x="2777127" y="2457450"/>
            <a:ext cx="0" cy="261937"/>
          </a:xfrm>
          <a:prstGeom prst="straightConnector1">
            <a:avLst/>
          </a:prstGeom>
          <a:noFill/>
          <a:ln w="38100">
            <a:solidFill>
              <a:schemeClr val="tx1"/>
            </a:solidFill>
            <a:round/>
            <a:headEnd/>
            <a:tailEnd type="triangle" w="med" len="med"/>
          </a:ln>
          <a:effectLst/>
        </p:spPr>
      </p:cxnSp>
      <p:grpSp>
        <p:nvGrpSpPr>
          <p:cNvPr id="84" name="Group 35"/>
          <p:cNvGrpSpPr>
            <a:grpSpLocks/>
          </p:cNvGrpSpPr>
          <p:nvPr/>
        </p:nvGrpSpPr>
        <p:grpSpPr bwMode="auto">
          <a:xfrm>
            <a:off x="2743200" y="2419350"/>
            <a:ext cx="609600" cy="114300"/>
            <a:chOff x="4464" y="2016"/>
            <a:chExt cx="384" cy="96"/>
          </a:xfrm>
        </p:grpSpPr>
        <p:sp>
          <p:nvSpPr>
            <p:cNvPr id="85" name="Line 36"/>
            <p:cNvSpPr>
              <a:spLocks noChangeShapeType="1"/>
            </p:cNvSpPr>
            <p:nvPr/>
          </p:nvSpPr>
          <p:spPr bwMode="auto">
            <a:xfrm>
              <a:off x="4464" y="2064"/>
              <a:ext cx="384" cy="0"/>
            </a:xfrm>
            <a:prstGeom prst="line">
              <a:avLst/>
            </a:prstGeom>
            <a:noFill/>
            <a:ln w="76200">
              <a:solidFill>
                <a:schemeClr val="folHlink"/>
              </a:solidFill>
              <a:round/>
              <a:headEnd/>
              <a:tailEnd/>
            </a:ln>
            <a:effectLst/>
          </p:spPr>
          <p:txBody>
            <a:bodyPr tIns="91440" bIns="91440"/>
            <a:lstStyle/>
            <a:p>
              <a:endParaRPr lang="en-US" dirty="0"/>
            </a:p>
          </p:txBody>
        </p:sp>
        <p:sp>
          <p:nvSpPr>
            <p:cNvPr id="86" name="Oval 37"/>
            <p:cNvSpPr>
              <a:spLocks noChangeArrowheads="1"/>
            </p:cNvSpPr>
            <p:nvPr/>
          </p:nvSpPr>
          <p:spPr bwMode="auto">
            <a:xfrm>
              <a:off x="4608" y="2016"/>
              <a:ext cx="96" cy="96"/>
            </a:xfrm>
            <a:prstGeom prst="ellipse">
              <a:avLst/>
            </a:prstGeom>
            <a:noFill/>
            <a:ln w="9525" algn="ctr">
              <a:noFill/>
              <a:round/>
              <a:headEnd/>
              <a:tailEnd/>
            </a:ln>
            <a:effectLst/>
          </p:spPr>
          <p:txBody>
            <a:bodyPr wrap="none" tIns="91440" bIns="91440" anchor="ctr"/>
            <a:lstStyle/>
            <a:p>
              <a:endParaRPr lang="en-US" dirty="0"/>
            </a:p>
          </p:txBody>
        </p:sp>
      </p:grpSp>
      <p:grpSp>
        <p:nvGrpSpPr>
          <p:cNvPr id="4" name="Group 35"/>
          <p:cNvGrpSpPr>
            <a:grpSpLocks/>
          </p:cNvGrpSpPr>
          <p:nvPr/>
        </p:nvGrpSpPr>
        <p:grpSpPr bwMode="auto">
          <a:xfrm>
            <a:off x="2738438" y="3295650"/>
            <a:ext cx="609600" cy="114300"/>
            <a:chOff x="4464" y="2016"/>
            <a:chExt cx="384" cy="96"/>
          </a:xfrm>
        </p:grpSpPr>
        <p:sp>
          <p:nvSpPr>
            <p:cNvPr id="103460" name="Line 36"/>
            <p:cNvSpPr>
              <a:spLocks noChangeShapeType="1"/>
            </p:cNvSpPr>
            <p:nvPr/>
          </p:nvSpPr>
          <p:spPr bwMode="auto">
            <a:xfrm>
              <a:off x="4464" y="2064"/>
              <a:ext cx="384" cy="0"/>
            </a:xfrm>
            <a:prstGeom prst="line">
              <a:avLst/>
            </a:prstGeom>
            <a:noFill/>
            <a:ln w="76200">
              <a:solidFill>
                <a:schemeClr val="folHlink"/>
              </a:solidFill>
              <a:round/>
              <a:headEnd/>
              <a:tailEnd/>
            </a:ln>
            <a:effectLst/>
          </p:spPr>
          <p:txBody>
            <a:bodyPr tIns="91440" bIns="91440"/>
            <a:lstStyle/>
            <a:p>
              <a:endParaRPr lang="en-US" dirty="0"/>
            </a:p>
          </p:txBody>
        </p:sp>
        <p:sp>
          <p:nvSpPr>
            <p:cNvPr id="103461" name="Oval 37"/>
            <p:cNvSpPr>
              <a:spLocks noChangeArrowheads="1"/>
            </p:cNvSpPr>
            <p:nvPr/>
          </p:nvSpPr>
          <p:spPr bwMode="auto">
            <a:xfrm>
              <a:off x="4608" y="2016"/>
              <a:ext cx="96" cy="96"/>
            </a:xfrm>
            <a:prstGeom prst="ellipse">
              <a:avLst/>
            </a:prstGeom>
            <a:noFill/>
            <a:ln w="9525" algn="ctr">
              <a:noFill/>
              <a:round/>
              <a:headEnd/>
              <a:tailEnd/>
            </a:ln>
            <a:effectLst/>
          </p:spPr>
          <p:txBody>
            <a:bodyPr wrap="none" tIns="91440" bIns="91440" anchor="ctr"/>
            <a:lstStyle/>
            <a:p>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solidFill>
                  <a:srgbClr val="FF9933"/>
                </a:solidFill>
              </a:rPr>
              <a:t>Forks, Joins, and Merges</a:t>
            </a:r>
          </a:p>
        </p:txBody>
      </p:sp>
      <p:sp>
        <p:nvSpPr>
          <p:cNvPr id="107524" name="Rectangle 4"/>
          <p:cNvSpPr>
            <a:spLocks noGrp="1" noChangeArrowheads="1"/>
          </p:cNvSpPr>
          <p:nvPr>
            <p:ph sz="quarter" idx="4294967295"/>
          </p:nvPr>
        </p:nvSpPr>
        <p:spPr>
          <a:xfrm>
            <a:off x="0" y="868363"/>
            <a:ext cx="3730625" cy="3292475"/>
          </a:xfrm>
          <a:prstGeom prst="rect">
            <a:avLst/>
          </a:prstGeom>
          <a:noFill/>
        </p:spPr>
        <p:txBody>
          <a:bodyPr>
            <a:normAutofit/>
          </a:bodyPr>
          <a:lstStyle/>
          <a:p>
            <a:r>
              <a:rPr lang="en-US" sz="2000" b="1" dirty="0">
                <a:solidFill>
                  <a:schemeClr val="hlink"/>
                </a:solidFill>
                <a:effectLst>
                  <a:outerShdw blurRad="38100" dist="38100" dir="2700000" algn="tl">
                    <a:srgbClr val="C0C0C0"/>
                  </a:outerShdw>
                </a:effectLst>
              </a:rPr>
              <a:t>A join</a:t>
            </a:r>
            <a:r>
              <a:rPr lang="en-US" sz="2000" dirty="0"/>
              <a:t> has a single exit point, that is traversed when </a:t>
            </a:r>
            <a:r>
              <a:rPr lang="en-US" sz="2000" b="1" dirty="0">
                <a:solidFill>
                  <a:schemeClr val="folHlink"/>
                </a:solidFill>
                <a:effectLst>
                  <a:outerShdw blurRad="38100" dist="38100" dir="2700000" algn="tl">
                    <a:srgbClr val="C0C0C0"/>
                  </a:outerShdw>
                </a:effectLst>
              </a:rPr>
              <a:t>all</a:t>
            </a:r>
            <a:r>
              <a:rPr lang="en-US" sz="2000" dirty="0">
                <a:solidFill>
                  <a:schemeClr val="folHlink"/>
                </a:solidFill>
              </a:rPr>
              <a:t> </a:t>
            </a:r>
            <a:r>
              <a:rPr lang="en-US" sz="2000" dirty="0"/>
              <a:t>the input activities have occurred.</a:t>
            </a:r>
          </a:p>
          <a:p>
            <a:endParaRPr lang="en-US" sz="2000" dirty="0"/>
          </a:p>
          <a:p>
            <a:pPr>
              <a:buNone/>
            </a:pPr>
            <a:endParaRPr lang="en-US" sz="2000" dirty="0"/>
          </a:p>
        </p:txBody>
      </p:sp>
      <p:sp>
        <p:nvSpPr>
          <p:cNvPr id="107523" name="Rectangle 3"/>
          <p:cNvSpPr>
            <a:spLocks noGrp="1" noChangeArrowheads="1"/>
          </p:cNvSpPr>
          <p:nvPr>
            <p:ph sz="quarter" idx="4294967295"/>
          </p:nvPr>
        </p:nvSpPr>
        <p:spPr>
          <a:xfrm>
            <a:off x="5184775" y="1487488"/>
            <a:ext cx="3959225" cy="1485900"/>
          </a:xfrm>
          <a:noFill/>
        </p:spPr>
        <p:txBody>
          <a:bodyPr/>
          <a:lstStyle/>
          <a:p>
            <a:r>
              <a:rPr lang="en-US" sz="2000" b="1" dirty="0">
                <a:solidFill>
                  <a:schemeClr val="hlink"/>
                </a:solidFill>
                <a:effectLst>
                  <a:outerShdw blurRad="38100" dist="38100" dir="2700000" algn="tl">
                    <a:srgbClr val="C0C0C0"/>
                  </a:outerShdw>
                </a:effectLst>
              </a:rPr>
              <a:t>A fork</a:t>
            </a:r>
            <a:r>
              <a:rPr lang="en-US" sz="2000" dirty="0"/>
              <a:t> has one entry point and multiple exits to activities that can be done in parallel</a:t>
            </a:r>
          </a:p>
        </p:txBody>
      </p:sp>
      <p:sp>
        <p:nvSpPr>
          <p:cNvPr id="107525" name="Line 5"/>
          <p:cNvSpPr>
            <a:spLocks noChangeShapeType="1"/>
          </p:cNvSpPr>
          <p:nvPr/>
        </p:nvSpPr>
        <p:spPr bwMode="auto">
          <a:xfrm>
            <a:off x="8001000" y="2781715"/>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6" name="Line 6"/>
          <p:cNvSpPr>
            <a:spLocks noChangeShapeType="1"/>
          </p:cNvSpPr>
          <p:nvPr/>
        </p:nvSpPr>
        <p:spPr bwMode="auto">
          <a:xfrm>
            <a:off x="7772400" y="3296065"/>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7" name="Line 7"/>
          <p:cNvSpPr>
            <a:spLocks noChangeShapeType="1"/>
          </p:cNvSpPr>
          <p:nvPr/>
        </p:nvSpPr>
        <p:spPr bwMode="auto">
          <a:xfrm>
            <a:off x="8229600" y="3296065"/>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8" name="Line 8"/>
          <p:cNvSpPr>
            <a:spLocks noChangeShapeType="1"/>
          </p:cNvSpPr>
          <p:nvPr/>
        </p:nvSpPr>
        <p:spPr bwMode="auto">
          <a:xfrm>
            <a:off x="32004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9" name="Line 9"/>
          <p:cNvSpPr>
            <a:spLocks noChangeShapeType="1"/>
          </p:cNvSpPr>
          <p:nvPr/>
        </p:nvSpPr>
        <p:spPr bwMode="auto">
          <a:xfrm>
            <a:off x="34290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0" name="Line 10"/>
          <p:cNvSpPr>
            <a:spLocks noChangeShapeType="1"/>
          </p:cNvSpPr>
          <p:nvPr/>
        </p:nvSpPr>
        <p:spPr bwMode="auto">
          <a:xfrm>
            <a:off x="37338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1" name="Line 11"/>
          <p:cNvSpPr>
            <a:spLocks noChangeShapeType="1"/>
          </p:cNvSpPr>
          <p:nvPr/>
        </p:nvSpPr>
        <p:spPr bwMode="auto">
          <a:xfrm>
            <a:off x="39624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2" name="Line 12"/>
          <p:cNvSpPr>
            <a:spLocks noChangeShapeType="1"/>
          </p:cNvSpPr>
          <p:nvPr/>
        </p:nvSpPr>
        <p:spPr bwMode="auto">
          <a:xfrm>
            <a:off x="3581400" y="240030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3" name="Line 13"/>
          <p:cNvSpPr>
            <a:spLocks noChangeShapeType="1"/>
          </p:cNvSpPr>
          <p:nvPr/>
        </p:nvSpPr>
        <p:spPr bwMode="auto">
          <a:xfrm>
            <a:off x="4876800" y="4024312"/>
            <a:ext cx="0" cy="300038"/>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4" name="Line 14"/>
          <p:cNvSpPr>
            <a:spLocks noChangeShapeType="1"/>
          </p:cNvSpPr>
          <p:nvPr/>
        </p:nvSpPr>
        <p:spPr bwMode="auto">
          <a:xfrm>
            <a:off x="4876800" y="4438650"/>
            <a:ext cx="0" cy="5715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6" name="Line 16"/>
          <p:cNvSpPr>
            <a:spLocks noChangeShapeType="1"/>
          </p:cNvSpPr>
          <p:nvPr/>
        </p:nvSpPr>
        <p:spPr bwMode="auto">
          <a:xfrm>
            <a:off x="7467600" y="3296065"/>
            <a:ext cx="1066800" cy="0"/>
          </a:xfrm>
          <a:prstGeom prst="line">
            <a:avLst/>
          </a:prstGeom>
          <a:noFill/>
          <a:ln w="76200">
            <a:solidFill>
              <a:schemeClr val="folHlink"/>
            </a:solidFill>
            <a:round/>
            <a:headEnd/>
            <a:tailEnd/>
          </a:ln>
          <a:effectLst/>
        </p:spPr>
        <p:txBody>
          <a:bodyPr tIns="91440" bIns="91440"/>
          <a:lstStyle/>
          <a:p>
            <a:endParaRPr lang="en-US" dirty="0"/>
          </a:p>
        </p:txBody>
      </p:sp>
      <p:sp>
        <p:nvSpPr>
          <p:cNvPr id="107537" name="Line 17"/>
          <p:cNvSpPr>
            <a:spLocks noChangeShapeType="1"/>
          </p:cNvSpPr>
          <p:nvPr/>
        </p:nvSpPr>
        <p:spPr bwMode="auto">
          <a:xfrm>
            <a:off x="3048000" y="2400300"/>
            <a:ext cx="1066800" cy="0"/>
          </a:xfrm>
          <a:prstGeom prst="line">
            <a:avLst/>
          </a:prstGeom>
          <a:noFill/>
          <a:ln w="76200">
            <a:solidFill>
              <a:schemeClr val="folHlink"/>
            </a:solidFill>
            <a:round/>
            <a:headEnd/>
            <a:tailEnd/>
          </a:ln>
          <a:effectLst/>
        </p:spPr>
        <p:txBody>
          <a:bodyPr tIns="91440" bIns="91440"/>
          <a:lstStyle/>
          <a:p>
            <a:endParaRPr lang="en-US" dirty="0"/>
          </a:p>
        </p:txBody>
      </p:sp>
      <p:sp>
        <p:nvSpPr>
          <p:cNvPr id="107538" name="AutoShape 18"/>
          <p:cNvSpPr>
            <a:spLocks noChangeArrowheads="1"/>
          </p:cNvSpPr>
          <p:nvPr/>
        </p:nvSpPr>
        <p:spPr bwMode="auto">
          <a:xfrm>
            <a:off x="4572000" y="4324350"/>
            <a:ext cx="609600" cy="285750"/>
          </a:xfrm>
          <a:prstGeom prst="diamond">
            <a:avLst/>
          </a:prstGeom>
          <a:solidFill>
            <a:schemeClr val="hlink"/>
          </a:solidFill>
          <a:ln w="9525" algn="ctr">
            <a:solidFill>
              <a:schemeClr val="tx1"/>
            </a:solidFill>
            <a:miter lim="800000"/>
            <a:headEnd/>
            <a:tailEnd/>
          </a:ln>
          <a:effectLst/>
        </p:spPr>
        <p:txBody>
          <a:bodyPr wrap="none" tIns="91440" bIns="91440" anchor="ctr"/>
          <a:lstStyle/>
          <a:p>
            <a:endParaRPr lang="en-US" dirty="0"/>
          </a:p>
        </p:txBody>
      </p:sp>
      <p:sp>
        <p:nvSpPr>
          <p:cNvPr id="20" name="Line 5"/>
          <p:cNvSpPr>
            <a:spLocks noChangeShapeType="1"/>
          </p:cNvSpPr>
          <p:nvPr/>
        </p:nvSpPr>
        <p:spPr bwMode="auto">
          <a:xfrm>
            <a:off x="4114800" y="4448471"/>
            <a:ext cx="457200" cy="2828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2" name="Oval 1">
            <a:extLst>
              <a:ext uri="{FF2B5EF4-FFF2-40B4-BE49-F238E27FC236}">
                <a16:creationId xmlns:a16="http://schemas.microsoft.com/office/drawing/2014/main" id="{06938B4B-8B2D-4668-88C8-B38989A79D64}"/>
              </a:ext>
            </a:extLst>
          </p:cNvPr>
          <p:cNvSpPr/>
          <p:nvPr/>
        </p:nvSpPr>
        <p:spPr>
          <a:xfrm>
            <a:off x="8839200" y="493395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3" name="Rectangle 4">
            <a:extLst>
              <a:ext uri="{FF2B5EF4-FFF2-40B4-BE49-F238E27FC236}">
                <a16:creationId xmlns:a16="http://schemas.microsoft.com/office/drawing/2014/main" id="{EB22F439-561D-34E3-D481-A934DA0668BD}"/>
              </a:ext>
            </a:extLst>
          </p:cNvPr>
          <p:cNvSpPr txBox="1">
            <a:spLocks noChangeArrowheads="1"/>
          </p:cNvSpPr>
          <p:nvPr/>
        </p:nvSpPr>
        <p:spPr>
          <a:xfrm>
            <a:off x="687388" y="3181351"/>
            <a:ext cx="3730625" cy="1550988"/>
          </a:xfrm>
          <a:prstGeom prst="rect">
            <a:avLst/>
          </a:prstGeom>
          <a:noFill/>
        </p:spPr>
        <p:txBody>
          <a:bodyPr vert="horz" lIns="91440" tIns="45720" rIns="91440" bIns="45720" rtlCol="0">
            <a:normAutofit lnSpcReduction="10000"/>
          </a:bodyPr>
          <a:lstStyle>
            <a:lvl1pPr marL="457200" indent="-457200" algn="l" defTabSz="914400" rtl="0" eaLnBrk="1" latinLnBrk="0" hangingPunct="1">
              <a:spcBef>
                <a:spcPct val="20000"/>
              </a:spcBef>
              <a:buClr>
                <a:srgbClr val="FF9900"/>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pPr>
            <a:r>
              <a:rPr lang="en-US" sz="2000" b="1" dirty="0">
                <a:solidFill>
                  <a:schemeClr val="hlink"/>
                </a:solidFill>
                <a:effectLst>
                  <a:outerShdw blurRad="38100" dist="38100" dir="2700000" algn="tl">
                    <a:srgbClr val="C0C0C0"/>
                  </a:outerShdw>
                </a:effectLst>
              </a:rPr>
              <a:t>A merge</a:t>
            </a:r>
            <a:r>
              <a:rPr lang="en-US" sz="2000" dirty="0">
                <a:effectLst/>
              </a:rPr>
              <a:t> (same symbol than the decision point) has a single exit and is traversed when </a:t>
            </a:r>
            <a:r>
              <a:rPr lang="en-US" sz="2000" b="1" dirty="0">
                <a:solidFill>
                  <a:schemeClr val="folHlink"/>
                </a:solidFill>
                <a:effectLst>
                  <a:outerShdw blurRad="38100" dist="38100" dir="2700000" algn="tl">
                    <a:srgbClr val="C0C0C0"/>
                  </a:outerShdw>
                </a:effectLst>
              </a:rPr>
              <a:t>any one</a:t>
            </a:r>
            <a:r>
              <a:rPr lang="en-US" sz="2000" dirty="0">
                <a:effectLst/>
              </a:rPr>
              <a:t> of the input activities occurs.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53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Homework</a:t>
            </a:r>
          </a:p>
        </p:txBody>
      </p:sp>
      <p:sp>
        <p:nvSpPr>
          <p:cNvPr id="20483" name="Rectangle 3"/>
          <p:cNvSpPr>
            <a:spLocks noGrp="1" noChangeArrowheads="1"/>
          </p:cNvSpPr>
          <p:nvPr>
            <p:ph type="subTitle" idx="1"/>
          </p:nvPr>
        </p:nvSpPr>
        <p:spPr/>
        <p:txBody>
          <a:bodyPr/>
          <a:lstStyle/>
          <a:p>
            <a:r>
              <a:rPr lang="en-US" dirty="0"/>
              <a:t>H3 - DEMO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464711" y="1839419"/>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74755" name="AutoShape 3"/>
          <p:cNvCxnSpPr>
            <a:cxnSpLocks noChangeShapeType="1"/>
            <a:stCxn id="74769" idx="4"/>
            <a:endCxn id="74756" idx="0"/>
          </p:cNvCxnSpPr>
          <p:nvPr/>
        </p:nvCxnSpPr>
        <p:spPr bwMode="auto">
          <a:xfrm>
            <a:off x="1257300" y="496397"/>
            <a:ext cx="0" cy="15817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4756" name="AutoShape 4"/>
          <p:cNvSpPr>
            <a:spLocks noChangeArrowheads="1"/>
          </p:cNvSpPr>
          <p:nvPr/>
        </p:nvSpPr>
        <p:spPr bwMode="auto">
          <a:xfrm>
            <a:off x="419100" y="654575"/>
            <a:ext cx="1676400" cy="521384"/>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User enters principal, years, and interest rate. User presses button. </a:t>
            </a:r>
          </a:p>
        </p:txBody>
      </p:sp>
      <p:cxnSp>
        <p:nvCxnSpPr>
          <p:cNvPr id="74763" name="AutoShape 11"/>
          <p:cNvCxnSpPr>
            <a:cxnSpLocks noChangeShapeType="1"/>
            <a:stCxn id="74754" idx="2"/>
            <a:endCxn id="72" idx="0"/>
          </p:cNvCxnSpPr>
          <p:nvPr/>
        </p:nvCxnSpPr>
        <p:spPr bwMode="auto">
          <a:xfrm>
            <a:off x="807611" y="2182319"/>
            <a:ext cx="0" cy="801651"/>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74765" name="AutoShape 13"/>
          <p:cNvCxnSpPr>
            <a:cxnSpLocks noChangeShapeType="1"/>
            <a:stCxn id="74756" idx="2"/>
            <a:endCxn id="74754" idx="0"/>
          </p:cNvCxnSpPr>
          <p:nvPr/>
        </p:nvCxnSpPr>
        <p:spPr bwMode="auto">
          <a:xfrm rot="5400000">
            <a:off x="700726" y="1282845"/>
            <a:ext cx="663460" cy="449689"/>
          </a:xfrm>
          <a:prstGeom prst="bentConnector3">
            <a:avLst>
              <a:gd name="adj1" fmla="val 50000"/>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4769" name="Oval 17"/>
          <p:cNvSpPr>
            <a:spLocks noChangeArrowheads="1"/>
          </p:cNvSpPr>
          <p:nvPr/>
        </p:nvSpPr>
        <p:spPr bwMode="auto">
          <a:xfrm>
            <a:off x="1104900" y="324947"/>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4772" name="Text Box 20"/>
          <p:cNvSpPr txBox="1">
            <a:spLocks noChangeArrowheads="1"/>
          </p:cNvSpPr>
          <p:nvPr/>
        </p:nvSpPr>
        <p:spPr bwMode="auto">
          <a:xfrm>
            <a:off x="5440851" y="866422"/>
            <a:ext cx="1274273" cy="246221"/>
          </a:xfrm>
          <a:prstGeom prst="rect">
            <a:avLst/>
          </a:prstGeom>
          <a:noFill/>
          <a:ln w="9525">
            <a:noFill/>
            <a:miter lim="800000"/>
            <a:headEnd/>
            <a:tailEnd/>
          </a:ln>
          <a:effectLst/>
        </p:spPr>
        <p:txBody>
          <a:bodyPr wrap="square">
            <a:spAutoFit/>
          </a:bodyPr>
          <a:lstStyle/>
          <a:p>
            <a:pPr algn="l"/>
            <a:r>
              <a:rPr lang="en-US" dirty="0">
                <a:solidFill>
                  <a:schemeClr val="tx1"/>
                </a:solidFill>
                <a:effectLst/>
              </a:rPr>
              <a:t>Principal &lt;= $0</a:t>
            </a:r>
            <a:endParaRPr lang="en-US" sz="1800" dirty="0">
              <a:solidFill>
                <a:schemeClr val="tx1"/>
              </a:solidFill>
              <a:effectLst/>
              <a:latin typeface="Arial" charset="0"/>
            </a:endParaRPr>
          </a:p>
        </p:txBody>
      </p:sp>
      <p:sp>
        <p:nvSpPr>
          <p:cNvPr id="74773" name="Text Box 21"/>
          <p:cNvSpPr txBox="1">
            <a:spLocks noChangeArrowheads="1"/>
          </p:cNvSpPr>
          <p:nvPr/>
        </p:nvSpPr>
        <p:spPr bwMode="auto">
          <a:xfrm>
            <a:off x="5457533" y="2905690"/>
            <a:ext cx="1532197"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Rate less or equal 0</a:t>
            </a:r>
            <a:br>
              <a:rPr lang="en-US" dirty="0">
                <a:solidFill>
                  <a:schemeClr val="tx1"/>
                </a:solidFill>
                <a:effectLst/>
              </a:rPr>
            </a:br>
            <a:r>
              <a:rPr lang="en-US" dirty="0">
                <a:solidFill>
                  <a:schemeClr val="tx1"/>
                </a:solidFill>
                <a:effectLst/>
              </a:rPr>
              <a:t>or more than 10</a:t>
            </a:r>
          </a:p>
        </p:txBody>
      </p:sp>
      <p:sp>
        <p:nvSpPr>
          <p:cNvPr id="74775" name="Text Box 23"/>
          <p:cNvSpPr txBox="1">
            <a:spLocks noChangeArrowheads="1"/>
          </p:cNvSpPr>
          <p:nvPr/>
        </p:nvSpPr>
        <p:spPr bwMode="auto">
          <a:xfrm>
            <a:off x="5491839" y="1829324"/>
            <a:ext cx="1367124"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Years less than 1 or more than 25</a:t>
            </a:r>
          </a:p>
        </p:txBody>
      </p:sp>
      <p:cxnSp>
        <p:nvCxnSpPr>
          <p:cNvPr id="74789" name="AutoShape 37"/>
          <p:cNvCxnSpPr>
            <a:cxnSpLocks noChangeShapeType="1"/>
            <a:stCxn id="146" idx="3"/>
            <a:endCxn id="74790" idx="2"/>
          </p:cNvCxnSpPr>
          <p:nvPr/>
        </p:nvCxnSpPr>
        <p:spPr bwMode="auto">
          <a:xfrm flipV="1">
            <a:off x="7010400" y="4419600"/>
            <a:ext cx="906185" cy="13665"/>
          </a:xfrm>
          <a:prstGeom prst="straightConnector1">
            <a:avLst/>
          </a:prstGeom>
          <a:noFill/>
          <a:ln w="38100">
            <a:solidFill>
              <a:schemeClr val="tx1"/>
            </a:solidFill>
            <a:miter lim="800000"/>
            <a:headEnd/>
            <a:tailEnd type="triangle" w="med" len="med"/>
          </a:ln>
          <a:effectLst>
            <a:outerShdw blurRad="50800" dist="38100" dir="2700000" algn="tl" rotWithShape="0">
              <a:prstClr val="black">
                <a:alpha val="40000"/>
              </a:prstClr>
            </a:outerShdw>
          </a:effectLst>
        </p:spPr>
      </p:cxnSp>
      <p:sp>
        <p:nvSpPr>
          <p:cNvPr id="74790" name="Oval 38"/>
          <p:cNvSpPr>
            <a:spLocks noChangeArrowheads="1"/>
          </p:cNvSpPr>
          <p:nvPr/>
        </p:nvSpPr>
        <p:spPr bwMode="auto">
          <a:xfrm>
            <a:off x="7916585" y="4248150"/>
            <a:ext cx="609600" cy="342900"/>
          </a:xfrm>
          <a:prstGeom prst="ellipse">
            <a:avLst/>
          </a:prstGeom>
          <a:solidFill>
            <a:schemeClr val="bg1"/>
          </a:solidFill>
          <a:ln w="57150">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4816" name="Oval 64"/>
          <p:cNvSpPr>
            <a:spLocks noChangeArrowheads="1"/>
          </p:cNvSpPr>
          <p:nvPr/>
        </p:nvSpPr>
        <p:spPr bwMode="auto">
          <a:xfrm>
            <a:off x="8057873" y="4329113"/>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2" name="Title 1"/>
          <p:cNvSpPr>
            <a:spLocks noGrp="1"/>
          </p:cNvSpPr>
          <p:nvPr>
            <p:ph type="title" idx="4294967295"/>
          </p:nvPr>
        </p:nvSpPr>
        <p:spPr>
          <a:xfrm>
            <a:off x="381000" y="133350"/>
            <a:ext cx="8763000" cy="485775"/>
          </a:xfrm>
        </p:spPr>
        <p:txBody>
          <a:bodyPr/>
          <a:lstStyle/>
          <a:p>
            <a:pPr algn="r"/>
            <a:r>
              <a:rPr lang="en-US" sz="2400" dirty="0"/>
              <a:t>Activity Diagram H3 - Simple Financial Calculator</a:t>
            </a:r>
            <a:br>
              <a:rPr lang="en-US" sz="2400" dirty="0"/>
            </a:br>
            <a:endParaRPr lang="en-US" sz="2400" dirty="0"/>
          </a:p>
        </p:txBody>
      </p:sp>
      <p:sp>
        <p:nvSpPr>
          <p:cNvPr id="58" name="AutoShape 5">
            <a:extLst>
              <a:ext uri="{FF2B5EF4-FFF2-40B4-BE49-F238E27FC236}">
                <a16:creationId xmlns:a16="http://schemas.microsoft.com/office/drawing/2014/main" id="{EB376F80-D315-4E30-9CC8-4FCB89C07267}"/>
              </a:ext>
            </a:extLst>
          </p:cNvPr>
          <p:cNvSpPr>
            <a:spLocks noChangeArrowheads="1"/>
          </p:cNvSpPr>
          <p:nvPr/>
        </p:nvSpPr>
        <p:spPr bwMode="auto">
          <a:xfrm>
            <a:off x="2297473" y="1854280"/>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63" name="AutoShape 13">
            <a:extLst>
              <a:ext uri="{FF2B5EF4-FFF2-40B4-BE49-F238E27FC236}">
                <a16:creationId xmlns:a16="http://schemas.microsoft.com/office/drawing/2014/main" id="{DFFBAC28-1C59-4624-81C4-4F73186FC82F}"/>
              </a:ext>
            </a:extLst>
          </p:cNvPr>
          <p:cNvCxnSpPr>
            <a:cxnSpLocks noChangeShapeType="1"/>
            <a:stCxn id="74754" idx="3"/>
            <a:endCxn id="58" idx="1"/>
          </p:cNvCxnSpPr>
          <p:nvPr/>
        </p:nvCxnSpPr>
        <p:spPr bwMode="auto">
          <a:xfrm>
            <a:off x="1150511" y="2010869"/>
            <a:ext cx="1146962" cy="43436"/>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66" name="AutoShape 13">
            <a:extLst>
              <a:ext uri="{FF2B5EF4-FFF2-40B4-BE49-F238E27FC236}">
                <a16:creationId xmlns:a16="http://schemas.microsoft.com/office/drawing/2014/main" id="{E32CA4E8-2715-4285-A53F-AB7BB3596CEF}"/>
              </a:ext>
            </a:extLst>
          </p:cNvPr>
          <p:cNvCxnSpPr>
            <a:cxnSpLocks noChangeShapeType="1"/>
            <a:stCxn id="58" idx="3"/>
            <a:endCxn id="69" idx="2"/>
          </p:cNvCxnSpPr>
          <p:nvPr/>
        </p:nvCxnSpPr>
        <p:spPr bwMode="auto">
          <a:xfrm>
            <a:off x="3148788" y="2054305"/>
            <a:ext cx="223934" cy="2471"/>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69" name="Oval 17">
            <a:extLst>
              <a:ext uri="{FF2B5EF4-FFF2-40B4-BE49-F238E27FC236}">
                <a16:creationId xmlns:a16="http://schemas.microsoft.com/office/drawing/2014/main" id="{37D12DB4-5D03-49D3-8BAA-82722F8738E1}"/>
              </a:ext>
            </a:extLst>
          </p:cNvPr>
          <p:cNvSpPr>
            <a:spLocks noChangeArrowheads="1"/>
          </p:cNvSpPr>
          <p:nvPr/>
        </p:nvSpPr>
        <p:spPr bwMode="auto">
          <a:xfrm>
            <a:off x="3372722" y="1971051"/>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2" name="AutoShape 2">
            <a:extLst>
              <a:ext uri="{FF2B5EF4-FFF2-40B4-BE49-F238E27FC236}">
                <a16:creationId xmlns:a16="http://schemas.microsoft.com/office/drawing/2014/main" id="{B92804A3-D9A5-45F8-99BC-E9BCEEC08BF4}"/>
              </a:ext>
            </a:extLst>
          </p:cNvPr>
          <p:cNvSpPr>
            <a:spLocks noChangeArrowheads="1"/>
          </p:cNvSpPr>
          <p:nvPr/>
        </p:nvSpPr>
        <p:spPr bwMode="auto">
          <a:xfrm>
            <a:off x="464711" y="2983970"/>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73" name="AutoShape 11">
            <a:extLst>
              <a:ext uri="{FF2B5EF4-FFF2-40B4-BE49-F238E27FC236}">
                <a16:creationId xmlns:a16="http://schemas.microsoft.com/office/drawing/2014/main" id="{6CB053A5-1365-4B47-98F5-5A5B8A0CB5AE}"/>
              </a:ext>
            </a:extLst>
          </p:cNvPr>
          <p:cNvCxnSpPr>
            <a:cxnSpLocks noChangeShapeType="1"/>
            <a:stCxn id="72" idx="2"/>
            <a:endCxn id="78" idx="0"/>
          </p:cNvCxnSpPr>
          <p:nvPr/>
        </p:nvCxnSpPr>
        <p:spPr bwMode="auto">
          <a:xfrm>
            <a:off x="807611" y="3326870"/>
            <a:ext cx="0" cy="834910"/>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4" name="AutoShape 5">
            <a:extLst>
              <a:ext uri="{FF2B5EF4-FFF2-40B4-BE49-F238E27FC236}">
                <a16:creationId xmlns:a16="http://schemas.microsoft.com/office/drawing/2014/main" id="{659F99C4-0245-4736-A6DB-DD6FD0DD22C2}"/>
              </a:ext>
            </a:extLst>
          </p:cNvPr>
          <p:cNvSpPr>
            <a:spLocks noChangeArrowheads="1"/>
          </p:cNvSpPr>
          <p:nvPr/>
        </p:nvSpPr>
        <p:spPr bwMode="auto">
          <a:xfrm>
            <a:off x="2297473" y="2997643"/>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75" name="AutoShape 13">
            <a:extLst>
              <a:ext uri="{FF2B5EF4-FFF2-40B4-BE49-F238E27FC236}">
                <a16:creationId xmlns:a16="http://schemas.microsoft.com/office/drawing/2014/main" id="{F4CFAF6A-9F3F-4608-8E9A-40D85CC44701}"/>
              </a:ext>
            </a:extLst>
          </p:cNvPr>
          <p:cNvCxnSpPr>
            <a:cxnSpLocks noChangeShapeType="1"/>
            <a:stCxn id="72" idx="3"/>
            <a:endCxn id="74" idx="1"/>
          </p:cNvCxnSpPr>
          <p:nvPr/>
        </p:nvCxnSpPr>
        <p:spPr bwMode="auto">
          <a:xfrm>
            <a:off x="1150511" y="3155420"/>
            <a:ext cx="1146962" cy="4224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76" name="AutoShape 13">
            <a:extLst>
              <a:ext uri="{FF2B5EF4-FFF2-40B4-BE49-F238E27FC236}">
                <a16:creationId xmlns:a16="http://schemas.microsoft.com/office/drawing/2014/main" id="{DC86BBC7-8373-4883-95EF-4AE7D27EEBBF}"/>
              </a:ext>
            </a:extLst>
          </p:cNvPr>
          <p:cNvCxnSpPr>
            <a:cxnSpLocks noChangeShapeType="1"/>
            <a:stCxn id="74" idx="3"/>
            <a:endCxn id="77" idx="2"/>
          </p:cNvCxnSpPr>
          <p:nvPr/>
        </p:nvCxnSpPr>
        <p:spPr bwMode="auto">
          <a:xfrm>
            <a:off x="3148788" y="3197668"/>
            <a:ext cx="256593" cy="0"/>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7" name="Oval 17">
            <a:extLst>
              <a:ext uri="{FF2B5EF4-FFF2-40B4-BE49-F238E27FC236}">
                <a16:creationId xmlns:a16="http://schemas.microsoft.com/office/drawing/2014/main" id="{C6AE3696-6517-476B-8C4C-587F2D87FA9A}"/>
              </a:ext>
            </a:extLst>
          </p:cNvPr>
          <p:cNvSpPr>
            <a:spLocks noChangeArrowheads="1"/>
          </p:cNvSpPr>
          <p:nvPr/>
        </p:nvSpPr>
        <p:spPr bwMode="auto">
          <a:xfrm>
            <a:off x="3405381" y="3111943"/>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8" name="AutoShape 2">
            <a:extLst>
              <a:ext uri="{FF2B5EF4-FFF2-40B4-BE49-F238E27FC236}">
                <a16:creationId xmlns:a16="http://schemas.microsoft.com/office/drawing/2014/main" id="{D8B8983C-6D26-4934-B5D1-CC8B2F0F531F}"/>
              </a:ext>
            </a:extLst>
          </p:cNvPr>
          <p:cNvSpPr>
            <a:spLocks noChangeArrowheads="1"/>
          </p:cNvSpPr>
          <p:nvPr/>
        </p:nvSpPr>
        <p:spPr bwMode="auto">
          <a:xfrm>
            <a:off x="464711" y="4161780"/>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79" name="AutoShape 11">
            <a:extLst>
              <a:ext uri="{FF2B5EF4-FFF2-40B4-BE49-F238E27FC236}">
                <a16:creationId xmlns:a16="http://schemas.microsoft.com/office/drawing/2014/main" id="{D0BEB868-08FD-4244-B5AE-1F4E66159F81}"/>
              </a:ext>
            </a:extLst>
          </p:cNvPr>
          <p:cNvCxnSpPr>
            <a:cxnSpLocks noChangeShapeType="1"/>
            <a:stCxn id="78" idx="2"/>
            <a:endCxn id="124" idx="0"/>
          </p:cNvCxnSpPr>
          <p:nvPr/>
        </p:nvCxnSpPr>
        <p:spPr bwMode="auto">
          <a:xfrm rot="5400000" flipH="1" flipV="1">
            <a:off x="1228032" y="557387"/>
            <a:ext cx="3526871" cy="4367715"/>
          </a:xfrm>
          <a:prstGeom prst="bentConnector5">
            <a:avLst>
              <a:gd name="adj1" fmla="val -6482"/>
              <a:gd name="adj2" fmla="val 74906"/>
              <a:gd name="adj3" fmla="val 106482"/>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80" name="AutoShape 5">
            <a:extLst>
              <a:ext uri="{FF2B5EF4-FFF2-40B4-BE49-F238E27FC236}">
                <a16:creationId xmlns:a16="http://schemas.microsoft.com/office/drawing/2014/main" id="{7044AF15-7990-47F2-B8A5-C8FA98335B65}"/>
              </a:ext>
            </a:extLst>
          </p:cNvPr>
          <p:cNvSpPr>
            <a:spLocks noChangeArrowheads="1"/>
          </p:cNvSpPr>
          <p:nvPr/>
        </p:nvSpPr>
        <p:spPr bwMode="auto">
          <a:xfrm>
            <a:off x="2297473" y="4121903"/>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81" name="AutoShape 13">
            <a:extLst>
              <a:ext uri="{FF2B5EF4-FFF2-40B4-BE49-F238E27FC236}">
                <a16:creationId xmlns:a16="http://schemas.microsoft.com/office/drawing/2014/main" id="{1192E924-D359-4347-9F8F-4B53D2C951F3}"/>
              </a:ext>
            </a:extLst>
          </p:cNvPr>
          <p:cNvCxnSpPr>
            <a:cxnSpLocks noChangeShapeType="1"/>
            <a:stCxn id="78" idx="3"/>
            <a:endCxn id="80" idx="1"/>
          </p:cNvCxnSpPr>
          <p:nvPr/>
        </p:nvCxnSpPr>
        <p:spPr bwMode="auto">
          <a:xfrm flipV="1">
            <a:off x="1150511" y="4321928"/>
            <a:ext cx="1146962" cy="11302"/>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82" name="AutoShape 13">
            <a:extLst>
              <a:ext uri="{FF2B5EF4-FFF2-40B4-BE49-F238E27FC236}">
                <a16:creationId xmlns:a16="http://schemas.microsoft.com/office/drawing/2014/main" id="{006E59ED-C60F-48E3-9B4F-0D0392656C43}"/>
              </a:ext>
            </a:extLst>
          </p:cNvPr>
          <p:cNvCxnSpPr>
            <a:cxnSpLocks noChangeShapeType="1"/>
            <a:stCxn id="80" idx="3"/>
            <a:endCxn id="83" idx="2"/>
          </p:cNvCxnSpPr>
          <p:nvPr/>
        </p:nvCxnSpPr>
        <p:spPr bwMode="auto">
          <a:xfrm flipV="1">
            <a:off x="3148788" y="4296335"/>
            <a:ext cx="256593" cy="25593"/>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83" name="Oval 17">
            <a:extLst>
              <a:ext uri="{FF2B5EF4-FFF2-40B4-BE49-F238E27FC236}">
                <a16:creationId xmlns:a16="http://schemas.microsoft.com/office/drawing/2014/main" id="{09644836-8E3A-47C3-9B10-589BC960AF48}"/>
              </a:ext>
            </a:extLst>
          </p:cNvPr>
          <p:cNvSpPr>
            <a:spLocks noChangeArrowheads="1"/>
          </p:cNvSpPr>
          <p:nvPr/>
        </p:nvSpPr>
        <p:spPr bwMode="auto">
          <a:xfrm>
            <a:off x="3405381" y="4210610"/>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21" name="Text Box 20">
            <a:extLst>
              <a:ext uri="{FF2B5EF4-FFF2-40B4-BE49-F238E27FC236}">
                <a16:creationId xmlns:a16="http://schemas.microsoft.com/office/drawing/2014/main" id="{AACF8D1F-24E0-462A-9E78-E91D6269DC5F}"/>
              </a:ext>
            </a:extLst>
          </p:cNvPr>
          <p:cNvSpPr txBox="1">
            <a:spLocks noChangeArrowheads="1"/>
          </p:cNvSpPr>
          <p:nvPr/>
        </p:nvSpPr>
        <p:spPr bwMode="auto">
          <a:xfrm>
            <a:off x="1074278" y="1535716"/>
            <a:ext cx="1204245"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Principal missing or NaN</a:t>
            </a:r>
            <a:endParaRPr lang="en-US" sz="1800" dirty="0">
              <a:solidFill>
                <a:schemeClr val="tx1"/>
              </a:solidFill>
              <a:effectLst/>
              <a:latin typeface="Arial" charset="0"/>
            </a:endParaRPr>
          </a:p>
        </p:txBody>
      </p:sp>
      <p:sp>
        <p:nvSpPr>
          <p:cNvPr id="124" name="AutoShape 2">
            <a:extLst>
              <a:ext uri="{FF2B5EF4-FFF2-40B4-BE49-F238E27FC236}">
                <a16:creationId xmlns:a16="http://schemas.microsoft.com/office/drawing/2014/main" id="{3BA06584-A393-4B96-97ED-F97636B514B1}"/>
              </a:ext>
            </a:extLst>
          </p:cNvPr>
          <p:cNvSpPr>
            <a:spLocks noChangeArrowheads="1"/>
          </p:cNvSpPr>
          <p:nvPr/>
        </p:nvSpPr>
        <p:spPr bwMode="auto">
          <a:xfrm>
            <a:off x="4832426" y="977809"/>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125" name="AutoShape 11">
            <a:extLst>
              <a:ext uri="{FF2B5EF4-FFF2-40B4-BE49-F238E27FC236}">
                <a16:creationId xmlns:a16="http://schemas.microsoft.com/office/drawing/2014/main" id="{B60121E7-A04D-402F-8615-70FC4AE859E6}"/>
              </a:ext>
            </a:extLst>
          </p:cNvPr>
          <p:cNvCxnSpPr>
            <a:cxnSpLocks noChangeShapeType="1"/>
            <a:stCxn id="124" idx="2"/>
            <a:endCxn id="130" idx="0"/>
          </p:cNvCxnSpPr>
          <p:nvPr/>
        </p:nvCxnSpPr>
        <p:spPr bwMode="auto">
          <a:xfrm>
            <a:off x="5175326" y="1320709"/>
            <a:ext cx="0" cy="748563"/>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26" name="AutoShape 5">
            <a:extLst>
              <a:ext uri="{FF2B5EF4-FFF2-40B4-BE49-F238E27FC236}">
                <a16:creationId xmlns:a16="http://schemas.microsoft.com/office/drawing/2014/main" id="{F27F64C5-5162-47D0-A26D-054C65AB2DBE}"/>
              </a:ext>
            </a:extLst>
          </p:cNvPr>
          <p:cNvSpPr>
            <a:spLocks noChangeArrowheads="1"/>
          </p:cNvSpPr>
          <p:nvPr/>
        </p:nvSpPr>
        <p:spPr bwMode="auto">
          <a:xfrm>
            <a:off x="6941637" y="952082"/>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127" name="AutoShape 13">
            <a:extLst>
              <a:ext uri="{FF2B5EF4-FFF2-40B4-BE49-F238E27FC236}">
                <a16:creationId xmlns:a16="http://schemas.microsoft.com/office/drawing/2014/main" id="{17FFFBE0-78FE-4B74-BA1F-F8F923A9E97A}"/>
              </a:ext>
            </a:extLst>
          </p:cNvPr>
          <p:cNvCxnSpPr>
            <a:cxnSpLocks noChangeShapeType="1"/>
            <a:stCxn id="124" idx="3"/>
            <a:endCxn id="126" idx="1"/>
          </p:cNvCxnSpPr>
          <p:nvPr/>
        </p:nvCxnSpPr>
        <p:spPr bwMode="auto">
          <a:xfrm>
            <a:off x="5518226" y="1149259"/>
            <a:ext cx="1423411" cy="284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128" name="AutoShape 13">
            <a:extLst>
              <a:ext uri="{FF2B5EF4-FFF2-40B4-BE49-F238E27FC236}">
                <a16:creationId xmlns:a16="http://schemas.microsoft.com/office/drawing/2014/main" id="{22CAE81B-9434-4090-A4F1-936D04F6BD2A}"/>
              </a:ext>
            </a:extLst>
          </p:cNvPr>
          <p:cNvCxnSpPr>
            <a:cxnSpLocks noChangeShapeType="1"/>
            <a:stCxn id="126" idx="3"/>
            <a:endCxn id="129" idx="2"/>
          </p:cNvCxnSpPr>
          <p:nvPr/>
        </p:nvCxnSpPr>
        <p:spPr bwMode="auto">
          <a:xfrm>
            <a:off x="7792952" y="1152107"/>
            <a:ext cx="207602" cy="995"/>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29" name="Oval 17">
            <a:extLst>
              <a:ext uri="{FF2B5EF4-FFF2-40B4-BE49-F238E27FC236}">
                <a16:creationId xmlns:a16="http://schemas.microsoft.com/office/drawing/2014/main" id="{9748E1B0-FAF8-4A73-85B9-7BA6F903B623}"/>
              </a:ext>
            </a:extLst>
          </p:cNvPr>
          <p:cNvSpPr>
            <a:spLocks noChangeArrowheads="1"/>
          </p:cNvSpPr>
          <p:nvPr/>
        </p:nvSpPr>
        <p:spPr bwMode="auto">
          <a:xfrm>
            <a:off x="8000554" y="1067377"/>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30" name="AutoShape 2">
            <a:extLst>
              <a:ext uri="{FF2B5EF4-FFF2-40B4-BE49-F238E27FC236}">
                <a16:creationId xmlns:a16="http://schemas.microsoft.com/office/drawing/2014/main" id="{207EC7B5-3A42-4766-94E7-4BD0AFEB4CDB}"/>
              </a:ext>
            </a:extLst>
          </p:cNvPr>
          <p:cNvSpPr>
            <a:spLocks noChangeArrowheads="1"/>
          </p:cNvSpPr>
          <p:nvPr/>
        </p:nvSpPr>
        <p:spPr bwMode="auto">
          <a:xfrm>
            <a:off x="4832426" y="2069272"/>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131" name="AutoShape 11">
            <a:extLst>
              <a:ext uri="{FF2B5EF4-FFF2-40B4-BE49-F238E27FC236}">
                <a16:creationId xmlns:a16="http://schemas.microsoft.com/office/drawing/2014/main" id="{2CEF193E-3F18-4123-AC98-A139C6E871EE}"/>
              </a:ext>
            </a:extLst>
          </p:cNvPr>
          <p:cNvCxnSpPr>
            <a:cxnSpLocks noChangeShapeType="1"/>
            <a:stCxn id="130" idx="2"/>
            <a:endCxn id="136" idx="0"/>
          </p:cNvCxnSpPr>
          <p:nvPr/>
        </p:nvCxnSpPr>
        <p:spPr bwMode="auto">
          <a:xfrm>
            <a:off x="5175326" y="2412172"/>
            <a:ext cx="0" cy="74324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32" name="AutoShape 5">
            <a:extLst>
              <a:ext uri="{FF2B5EF4-FFF2-40B4-BE49-F238E27FC236}">
                <a16:creationId xmlns:a16="http://schemas.microsoft.com/office/drawing/2014/main" id="{B4799652-DDA4-4449-BA62-0DF3D78A8651}"/>
              </a:ext>
            </a:extLst>
          </p:cNvPr>
          <p:cNvSpPr>
            <a:spLocks noChangeArrowheads="1"/>
          </p:cNvSpPr>
          <p:nvPr/>
        </p:nvSpPr>
        <p:spPr bwMode="auto">
          <a:xfrm>
            <a:off x="6941637" y="2082793"/>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133" name="AutoShape 13">
            <a:extLst>
              <a:ext uri="{FF2B5EF4-FFF2-40B4-BE49-F238E27FC236}">
                <a16:creationId xmlns:a16="http://schemas.microsoft.com/office/drawing/2014/main" id="{C53E499A-ADCE-49FA-BDB0-2828DF652C76}"/>
              </a:ext>
            </a:extLst>
          </p:cNvPr>
          <p:cNvCxnSpPr>
            <a:cxnSpLocks noChangeShapeType="1"/>
            <a:stCxn id="130" idx="3"/>
            <a:endCxn id="132" idx="1"/>
          </p:cNvCxnSpPr>
          <p:nvPr/>
        </p:nvCxnSpPr>
        <p:spPr bwMode="auto">
          <a:xfrm>
            <a:off x="5518226" y="2240722"/>
            <a:ext cx="1423411" cy="42096"/>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134" name="AutoShape 13">
            <a:extLst>
              <a:ext uri="{FF2B5EF4-FFF2-40B4-BE49-F238E27FC236}">
                <a16:creationId xmlns:a16="http://schemas.microsoft.com/office/drawing/2014/main" id="{258B2B01-C07A-45DC-B74D-C4DE34578646}"/>
              </a:ext>
            </a:extLst>
          </p:cNvPr>
          <p:cNvCxnSpPr>
            <a:cxnSpLocks noChangeShapeType="1"/>
            <a:stCxn id="132" idx="3"/>
            <a:endCxn id="135" idx="2"/>
          </p:cNvCxnSpPr>
          <p:nvPr/>
        </p:nvCxnSpPr>
        <p:spPr bwMode="auto">
          <a:xfrm>
            <a:off x="7792952" y="2282818"/>
            <a:ext cx="184192" cy="2879"/>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35" name="Oval 17">
            <a:extLst>
              <a:ext uri="{FF2B5EF4-FFF2-40B4-BE49-F238E27FC236}">
                <a16:creationId xmlns:a16="http://schemas.microsoft.com/office/drawing/2014/main" id="{4A6582A7-7A30-4196-B886-C29FB5A5071C}"/>
              </a:ext>
            </a:extLst>
          </p:cNvPr>
          <p:cNvSpPr>
            <a:spLocks noChangeArrowheads="1"/>
          </p:cNvSpPr>
          <p:nvPr/>
        </p:nvSpPr>
        <p:spPr bwMode="auto">
          <a:xfrm>
            <a:off x="7977144" y="2199972"/>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36" name="AutoShape 2">
            <a:extLst>
              <a:ext uri="{FF2B5EF4-FFF2-40B4-BE49-F238E27FC236}">
                <a16:creationId xmlns:a16="http://schemas.microsoft.com/office/drawing/2014/main" id="{F433C3BA-B6B1-436D-AB93-420EDDFED7DA}"/>
              </a:ext>
            </a:extLst>
          </p:cNvPr>
          <p:cNvSpPr>
            <a:spLocks noChangeArrowheads="1"/>
          </p:cNvSpPr>
          <p:nvPr/>
        </p:nvSpPr>
        <p:spPr bwMode="auto">
          <a:xfrm>
            <a:off x="4832426" y="3155420"/>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sp>
        <p:nvSpPr>
          <p:cNvPr id="137" name="AutoShape 5">
            <a:extLst>
              <a:ext uri="{FF2B5EF4-FFF2-40B4-BE49-F238E27FC236}">
                <a16:creationId xmlns:a16="http://schemas.microsoft.com/office/drawing/2014/main" id="{1D5DD832-724F-4AA2-8EB2-6A51A1C1B542}"/>
              </a:ext>
            </a:extLst>
          </p:cNvPr>
          <p:cNvSpPr>
            <a:spLocks noChangeArrowheads="1"/>
          </p:cNvSpPr>
          <p:nvPr/>
        </p:nvSpPr>
        <p:spPr bwMode="auto">
          <a:xfrm>
            <a:off x="6941637" y="3112704"/>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138" name="AutoShape 13">
            <a:extLst>
              <a:ext uri="{FF2B5EF4-FFF2-40B4-BE49-F238E27FC236}">
                <a16:creationId xmlns:a16="http://schemas.microsoft.com/office/drawing/2014/main" id="{7306CA2C-1F7A-4A3D-B891-21CA810EA348}"/>
              </a:ext>
            </a:extLst>
          </p:cNvPr>
          <p:cNvCxnSpPr>
            <a:cxnSpLocks noChangeShapeType="1"/>
            <a:stCxn id="136" idx="3"/>
            <a:endCxn id="137" idx="1"/>
          </p:cNvCxnSpPr>
          <p:nvPr/>
        </p:nvCxnSpPr>
        <p:spPr bwMode="auto">
          <a:xfrm flipV="1">
            <a:off x="5518226" y="3312729"/>
            <a:ext cx="1423411" cy="14141"/>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139" name="AutoShape 13">
            <a:extLst>
              <a:ext uri="{FF2B5EF4-FFF2-40B4-BE49-F238E27FC236}">
                <a16:creationId xmlns:a16="http://schemas.microsoft.com/office/drawing/2014/main" id="{1FABBA25-3FAE-47D4-BC33-23BC32DE81DF}"/>
              </a:ext>
            </a:extLst>
          </p:cNvPr>
          <p:cNvCxnSpPr>
            <a:cxnSpLocks noChangeShapeType="1"/>
            <a:stCxn id="137" idx="3"/>
            <a:endCxn id="140" idx="2"/>
          </p:cNvCxnSpPr>
          <p:nvPr/>
        </p:nvCxnSpPr>
        <p:spPr bwMode="auto">
          <a:xfrm flipV="1">
            <a:off x="7792952" y="3308460"/>
            <a:ext cx="202793" cy="4269"/>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40" name="Oval 17">
            <a:extLst>
              <a:ext uri="{FF2B5EF4-FFF2-40B4-BE49-F238E27FC236}">
                <a16:creationId xmlns:a16="http://schemas.microsoft.com/office/drawing/2014/main" id="{FCA390E6-2628-454D-A844-99A90006384E}"/>
              </a:ext>
            </a:extLst>
          </p:cNvPr>
          <p:cNvSpPr>
            <a:spLocks noChangeArrowheads="1"/>
          </p:cNvSpPr>
          <p:nvPr/>
        </p:nvSpPr>
        <p:spPr bwMode="auto">
          <a:xfrm>
            <a:off x="7995745" y="3222735"/>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41" name="Text Box 20">
            <a:extLst>
              <a:ext uri="{FF2B5EF4-FFF2-40B4-BE49-F238E27FC236}">
                <a16:creationId xmlns:a16="http://schemas.microsoft.com/office/drawing/2014/main" id="{853999A0-12E5-4D93-9C2A-06513821AABF}"/>
              </a:ext>
            </a:extLst>
          </p:cNvPr>
          <p:cNvSpPr txBox="1">
            <a:spLocks noChangeArrowheads="1"/>
          </p:cNvSpPr>
          <p:nvPr/>
        </p:nvSpPr>
        <p:spPr bwMode="auto">
          <a:xfrm>
            <a:off x="1063544" y="2705635"/>
            <a:ext cx="1204245"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Years</a:t>
            </a:r>
            <a:br>
              <a:rPr lang="en-US" dirty="0">
                <a:solidFill>
                  <a:schemeClr val="tx1"/>
                </a:solidFill>
                <a:effectLst/>
              </a:rPr>
            </a:br>
            <a:r>
              <a:rPr lang="en-US" dirty="0">
                <a:solidFill>
                  <a:schemeClr val="tx1"/>
                </a:solidFill>
                <a:effectLst/>
              </a:rPr>
              <a:t>missing or NaN</a:t>
            </a:r>
            <a:endParaRPr lang="en-US" sz="1800" dirty="0">
              <a:solidFill>
                <a:schemeClr val="tx1"/>
              </a:solidFill>
              <a:effectLst/>
              <a:latin typeface="Arial" charset="0"/>
            </a:endParaRPr>
          </a:p>
        </p:txBody>
      </p:sp>
      <p:sp>
        <p:nvSpPr>
          <p:cNvPr id="144" name="Text Box 20">
            <a:extLst>
              <a:ext uri="{FF2B5EF4-FFF2-40B4-BE49-F238E27FC236}">
                <a16:creationId xmlns:a16="http://schemas.microsoft.com/office/drawing/2014/main" id="{D6CDC997-DCD1-44E8-9267-37DE47C47BA9}"/>
              </a:ext>
            </a:extLst>
          </p:cNvPr>
          <p:cNvSpPr txBox="1">
            <a:spLocks noChangeArrowheads="1"/>
          </p:cNvSpPr>
          <p:nvPr/>
        </p:nvSpPr>
        <p:spPr bwMode="auto">
          <a:xfrm>
            <a:off x="1122331" y="3890872"/>
            <a:ext cx="1204245"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Interest rate missing or NaN</a:t>
            </a:r>
            <a:endParaRPr lang="en-US" sz="1800" dirty="0">
              <a:solidFill>
                <a:schemeClr val="tx1"/>
              </a:solidFill>
              <a:effectLst/>
              <a:latin typeface="Arial" charset="0"/>
            </a:endParaRPr>
          </a:p>
        </p:txBody>
      </p:sp>
      <p:cxnSp>
        <p:nvCxnSpPr>
          <p:cNvPr id="145" name="AutoShape 11">
            <a:extLst>
              <a:ext uri="{FF2B5EF4-FFF2-40B4-BE49-F238E27FC236}">
                <a16:creationId xmlns:a16="http://schemas.microsoft.com/office/drawing/2014/main" id="{04C4BE87-EC78-4D2A-94E6-1214B6F353F6}"/>
              </a:ext>
            </a:extLst>
          </p:cNvPr>
          <p:cNvCxnSpPr>
            <a:cxnSpLocks noChangeShapeType="1"/>
            <a:stCxn id="136" idx="2"/>
            <a:endCxn id="146" idx="0"/>
          </p:cNvCxnSpPr>
          <p:nvPr/>
        </p:nvCxnSpPr>
        <p:spPr bwMode="auto">
          <a:xfrm rot="16200000" flipH="1">
            <a:off x="5304822" y="3368824"/>
            <a:ext cx="623582" cy="882574"/>
          </a:xfrm>
          <a:prstGeom prst="bentConnector3">
            <a:avLst>
              <a:gd name="adj1" fmla="val 50000"/>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46" name="AutoShape 5">
            <a:extLst>
              <a:ext uri="{FF2B5EF4-FFF2-40B4-BE49-F238E27FC236}">
                <a16:creationId xmlns:a16="http://schemas.microsoft.com/office/drawing/2014/main" id="{1E608E0C-2041-4448-A924-53FAAB1FAB13}"/>
              </a:ext>
            </a:extLst>
          </p:cNvPr>
          <p:cNvSpPr>
            <a:spLocks noChangeArrowheads="1"/>
          </p:cNvSpPr>
          <p:nvPr/>
        </p:nvSpPr>
        <p:spPr bwMode="auto">
          <a:xfrm>
            <a:off x="5105400" y="4121902"/>
            <a:ext cx="1905000" cy="62272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a:solidFill>
                  <a:schemeClr val="bg1"/>
                </a:solidFill>
                <a:effectLst/>
              </a:rPr>
              <a:t>Compute </a:t>
            </a:r>
            <a:r>
              <a:rPr lang="en-US" sz="1100" b="1" dirty="0">
                <a:solidFill>
                  <a:schemeClr val="bg1"/>
                </a:solidFill>
                <a:effectLst/>
              </a:rPr>
              <a:t>and display Interest and Principal+Interest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H3: Financial Math Functions</a:t>
            </a:r>
          </a:p>
        </p:txBody>
      </p:sp>
      <p:sp>
        <p:nvSpPr>
          <p:cNvPr id="4" name="Rectangle 3">
            <a:extLst>
              <a:ext uri="{FF2B5EF4-FFF2-40B4-BE49-F238E27FC236}">
                <a16:creationId xmlns:a16="http://schemas.microsoft.com/office/drawing/2014/main" id="{E6B0BD5F-8691-4188-89A9-6D48E38619A3}"/>
              </a:ext>
            </a:extLst>
          </p:cNvPr>
          <p:cNvSpPr txBox="1">
            <a:spLocks noChangeArrowheads="1"/>
          </p:cNvSpPr>
          <p:nvPr/>
        </p:nvSpPr>
        <p:spPr>
          <a:xfrm>
            <a:off x="539868" y="1044649"/>
            <a:ext cx="8534400" cy="396240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chemeClr val="accent5">
                  <a:lumMod val="75000"/>
                  <a:lumOff val="25000"/>
                </a:schemeClr>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US" sz="2800" dirty="0">
              <a:effectLst/>
            </a:endParaRPr>
          </a:p>
          <a:p>
            <a:pPr marL="0" indent="0" fontAlgn="auto">
              <a:spcAft>
                <a:spcPts val="0"/>
              </a:spcAft>
              <a:buFont typeface="Wingdings" panose="05000000000000000000" pitchFamily="2" charset="2"/>
              <a:buNone/>
            </a:pPr>
            <a:endParaRPr lang="en-US" sz="2800" dirty="0">
              <a:effectLst/>
            </a:endParaRPr>
          </a:p>
          <a:p>
            <a:pPr marL="0" indent="0" fontAlgn="auto">
              <a:spcAft>
                <a:spcPts val="0"/>
              </a:spcAft>
              <a:buFont typeface="Wingdings" panose="05000000000000000000" pitchFamily="2" charset="2"/>
              <a:buNone/>
            </a:pPr>
            <a:r>
              <a:rPr lang="en-US" sz="2800" dirty="0">
                <a:effectLst/>
              </a:rPr>
              <a:t>interest = Principal * [(1+ Interest Rate)</a:t>
            </a:r>
            <a:r>
              <a:rPr lang="en-US" sz="2800" baseline="30000" dirty="0">
                <a:effectLst/>
              </a:rPr>
              <a:t>t</a:t>
            </a:r>
            <a:r>
              <a:rPr lang="en-US" sz="2800" dirty="0">
                <a:effectLst/>
              </a:rPr>
              <a:t> – 1]</a:t>
            </a:r>
          </a:p>
          <a:p>
            <a:pPr marL="0" indent="0" algn="ctr" fontAlgn="auto">
              <a:spcAft>
                <a:spcPts val="0"/>
              </a:spcAft>
              <a:buNone/>
            </a:pPr>
            <a:endParaRPr lang="en-US" sz="2800" dirty="0">
              <a:effectLst/>
            </a:endParaRPr>
          </a:p>
          <a:p>
            <a:pPr marL="0" indent="0" fontAlgn="auto">
              <a:spcAft>
                <a:spcPts val="0"/>
              </a:spcAft>
              <a:buNone/>
            </a:pPr>
            <a:r>
              <a:rPr lang="en-US" sz="2800" dirty="0">
                <a:solidFill>
                  <a:schemeClr val="accent6">
                    <a:lumMod val="50000"/>
                  </a:schemeClr>
                </a:solidFill>
                <a:effectLst/>
                <a:latin typeface="Courier Std" pitchFamily="49" charset="0"/>
              </a:rPr>
              <a:t>interest = principal *     </a:t>
            </a:r>
            <a:br>
              <a:rPr lang="en-US" sz="2800" dirty="0">
                <a:solidFill>
                  <a:schemeClr val="accent6">
                    <a:lumMod val="50000"/>
                  </a:schemeClr>
                </a:solidFill>
                <a:effectLst/>
                <a:latin typeface="Courier Std" pitchFamily="49" charset="0"/>
              </a:rPr>
            </a:br>
            <a:r>
              <a:rPr lang="en-US" sz="2800" dirty="0">
                <a:solidFill>
                  <a:schemeClr val="accent6">
                    <a:lumMod val="50000"/>
                  </a:schemeClr>
                </a:solidFill>
                <a:effectLst/>
                <a:latin typeface="Courier Std" pitchFamily="49" charset="0"/>
              </a:rPr>
              <a:t>         (((1 + interestRate) ^ t) – 1)</a:t>
            </a:r>
            <a:endParaRPr lang="en-US" sz="2800" dirty="0">
              <a:effectLst/>
            </a:endParaRPr>
          </a:p>
          <a:p>
            <a:pPr algn="ctr" fontAlgn="auto">
              <a:spcAft>
                <a:spcPts val="0"/>
              </a:spcAft>
            </a:pPr>
            <a:endParaRPr lang="en-US" sz="2800"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From UML to VBA</a:t>
            </a:r>
          </a:p>
        </p:txBody>
      </p:sp>
      <p:sp>
        <p:nvSpPr>
          <p:cNvPr id="75779" name="Rectangle 3"/>
          <p:cNvSpPr>
            <a:spLocks noGrp="1" noChangeArrowheads="1"/>
          </p:cNvSpPr>
          <p:nvPr>
            <p:ph type="subTitle" idx="1"/>
          </p:nvPr>
        </p:nvSpPr>
        <p:spPr/>
        <p:txBody>
          <a:bodyPr>
            <a:normAutofit/>
          </a:bodyPr>
          <a:lstStyle/>
          <a:p>
            <a:r>
              <a:rPr lang="en-US" dirty="0"/>
              <a:t>Introduction to Visual Basic for Applications</a:t>
            </a:r>
            <a:br>
              <a:rPr lang="en-US" dirty="0"/>
            </a:br>
            <a:r>
              <a:rPr lang="en-US" dirty="0"/>
              <a:t>(may span two lectures)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33"/>
                </a:solidFill>
              </a:rPr>
              <a:t>Variables</a:t>
            </a:r>
          </a:p>
        </p:txBody>
      </p:sp>
      <p:sp>
        <p:nvSpPr>
          <p:cNvPr id="3" name="Content Placeholder 2"/>
          <p:cNvSpPr>
            <a:spLocks noGrp="1"/>
          </p:cNvSpPr>
          <p:nvPr>
            <p:ph type="body" sz="quarter" idx="10"/>
          </p:nvPr>
        </p:nvSpPr>
        <p:spPr/>
        <p:txBody>
          <a:bodyPr/>
          <a:lstStyle/>
          <a:p>
            <a:pPr marL="0" indent="0">
              <a:buNone/>
            </a:pPr>
            <a:r>
              <a:rPr lang="en-US" sz="2000" dirty="0"/>
              <a:t>Are named places in memory where you store information.</a:t>
            </a:r>
            <a:br>
              <a:rPr lang="en-US" sz="2000" dirty="0"/>
            </a:br>
            <a:r>
              <a:rPr lang="en-US" sz="2000" dirty="0"/>
              <a:t>To create a variable, you </a:t>
            </a:r>
            <a:r>
              <a:rPr lang="en-US" sz="2000" i="1" dirty="0">
                <a:solidFill>
                  <a:srgbClr val="0070C0"/>
                </a:solidFill>
              </a:rPr>
              <a:t>declare</a:t>
            </a:r>
            <a:r>
              <a:rPr lang="en-US" sz="2000" dirty="0"/>
              <a:t> it (Dim) and you tell the computer what </a:t>
            </a:r>
            <a:r>
              <a:rPr lang="en-US" sz="2000" dirty="0">
                <a:solidFill>
                  <a:srgbClr val="0070C0"/>
                </a:solidFill>
              </a:rPr>
              <a:t>type</a:t>
            </a:r>
            <a:r>
              <a:rPr lang="en-US" sz="2000" dirty="0"/>
              <a:t> of info you want to store in it (e.g., an integer, a double, a string, a range, etc.).</a:t>
            </a:r>
          </a:p>
          <a:p>
            <a:pPr marL="0" indent="0">
              <a:buNone/>
            </a:pPr>
            <a:r>
              <a:rPr lang="en-US" sz="1800" b="1" dirty="0">
                <a:solidFill>
                  <a:schemeClr val="accent6">
                    <a:lumMod val="50000"/>
                  </a:schemeClr>
                </a:solidFill>
                <a:latin typeface="Courier New" pitchFamily="49" charset="0"/>
                <a:cs typeface="Courier New" pitchFamily="49" charset="0"/>
              </a:rPr>
              <a:t>Dim myInterest as double = 0</a:t>
            </a:r>
          </a:p>
          <a:p>
            <a:pPr marL="0" indent="0">
              <a:buNone/>
            </a:pPr>
            <a:r>
              <a:rPr lang="en-US" sz="1800" b="1" dirty="0">
                <a:solidFill>
                  <a:schemeClr val="accent6">
                    <a:lumMod val="50000"/>
                  </a:schemeClr>
                </a:solidFill>
                <a:latin typeface="Courier New" pitchFamily="49" charset="0"/>
                <a:cs typeface="Courier New" pitchFamily="49" charset="0"/>
              </a:rPr>
              <a:t>Dim userInput as string = “Stefano”</a:t>
            </a:r>
          </a:p>
          <a:p>
            <a:r>
              <a:rPr lang="en-US" sz="2000" dirty="0"/>
              <a:t>To change its content, you use </a:t>
            </a:r>
            <a:r>
              <a:rPr lang="en-US" sz="2000" dirty="0">
                <a:solidFill>
                  <a:srgbClr val="FF9933"/>
                </a:solidFill>
              </a:rPr>
              <a:t>the assignment operator</a:t>
            </a:r>
            <a:r>
              <a:rPr lang="en-US" sz="2000" dirty="0"/>
              <a:t> “=”</a:t>
            </a:r>
          </a:p>
          <a:p>
            <a:pPr marL="0" indent="0">
              <a:buNone/>
            </a:pPr>
            <a:r>
              <a:rPr lang="en-US" sz="1800" b="1" dirty="0">
                <a:solidFill>
                  <a:schemeClr val="accent6">
                    <a:lumMod val="50000"/>
                  </a:schemeClr>
                </a:solidFill>
                <a:latin typeface="Courier New" pitchFamily="49" charset="0"/>
                <a:cs typeface="Courier New" pitchFamily="49" charset="0"/>
              </a:rPr>
              <a:t>myInterest = 0.05</a:t>
            </a:r>
          </a:p>
          <a:p>
            <a:r>
              <a:rPr lang="en-US" sz="1800" dirty="0"/>
              <a:t>To use its value, you just write its name</a:t>
            </a:r>
          </a:p>
          <a:p>
            <a:pPr marL="0" indent="0">
              <a:buNone/>
            </a:pPr>
            <a:r>
              <a:rPr lang="en-US" sz="1600" b="1" dirty="0">
                <a:solidFill>
                  <a:schemeClr val="accent6">
                    <a:lumMod val="50000"/>
                  </a:schemeClr>
                </a:solidFill>
                <a:latin typeface="Courier New" pitchFamily="49" charset="0"/>
                <a:cs typeface="Courier New" pitchFamily="49" charset="0"/>
              </a:rPr>
              <a:t>Dim newVariable as double = 0</a:t>
            </a:r>
          </a:p>
          <a:p>
            <a:pPr marL="0" indent="0">
              <a:buNone/>
            </a:pPr>
            <a:r>
              <a:rPr lang="en-US" sz="1600" b="1" dirty="0">
                <a:solidFill>
                  <a:schemeClr val="accent6">
                    <a:lumMod val="50000"/>
                  </a:schemeClr>
                </a:solidFill>
                <a:latin typeface="Courier New" pitchFamily="49" charset="0"/>
                <a:cs typeface="Courier New" pitchFamily="49" charset="0"/>
              </a:rPr>
              <a:t>newVariable = myInterest * 2 </a:t>
            </a:r>
            <a:r>
              <a:rPr lang="en-US" sz="1600" b="1" dirty="0">
                <a:solidFill>
                  <a:schemeClr val="accent1"/>
                </a:solidFill>
                <a:latin typeface="Courier New" pitchFamily="49" charset="0"/>
                <a:cs typeface="Courier New" pitchFamily="49" charset="0"/>
              </a:rPr>
              <a:t> </a:t>
            </a:r>
            <a:endParaRPr lang="en-US" sz="1800" b="1" dirty="0">
              <a:solidFill>
                <a:schemeClr val="accent1"/>
              </a:solidFill>
              <a:latin typeface="Courier New" pitchFamily="49" charset="0"/>
              <a:cs typeface="Courier New" pitchFamily="49" charset="0"/>
            </a:endParaRPr>
          </a:p>
          <a:p>
            <a:endParaRPr lang="en-US" sz="2000" dirty="0"/>
          </a:p>
          <a:p>
            <a:endParaRPr lang="en-US" sz="2000" dirty="0"/>
          </a:p>
        </p:txBody>
      </p:sp>
    </p:spTree>
    <p:extLst>
      <p:ext uri="{BB962C8B-B14F-4D97-AF65-F5344CB8AC3E}">
        <p14:creationId xmlns:p14="http://schemas.microsoft.com/office/powerpoint/2010/main" val="34796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quarter" idx="11"/>
          </p:nvPr>
        </p:nvSpPr>
        <p:spPr>
          <a:xfrm>
            <a:off x="304800" y="893734"/>
            <a:ext cx="7772400" cy="4116415"/>
          </a:xfrm>
        </p:spPr>
        <p:txBody>
          <a:bodyPr>
            <a:noAutofit/>
          </a:bodyPr>
          <a:lstStyle/>
          <a:p>
            <a:r>
              <a:rPr lang="en-US" sz="2800" dirty="0"/>
              <a:t>H1 went well overall.</a:t>
            </a:r>
            <a:br>
              <a:rPr lang="en-US" sz="2800" dirty="0"/>
            </a:br>
            <a:r>
              <a:rPr lang="en-US" sz="2800" dirty="0"/>
              <a:t>	Read the instructions carefully. </a:t>
            </a:r>
          </a:p>
          <a:p>
            <a:r>
              <a:rPr lang="en-US" sz="2800" dirty="0"/>
              <a:t>Optional VBA resources:</a:t>
            </a:r>
            <a:br>
              <a:rPr lang="en-US" sz="2800" dirty="0"/>
            </a:br>
            <a:r>
              <a:rPr lang="en-US" sz="2800" dirty="0"/>
              <a:t>see the readings link</a:t>
            </a:r>
          </a:p>
          <a:p>
            <a:r>
              <a:rPr lang="en-US" sz="2800" dirty="0"/>
              <a:t>Perceived difficulty </a:t>
            </a:r>
            <a:r>
              <a:rPr lang="en-US" sz="2800" dirty="0">
                <a:sym typeface="Wingdings" pitchFamily="2" charset="2"/>
              </a:rPr>
              <a:t></a:t>
            </a:r>
          </a:p>
          <a:p>
            <a:r>
              <a:rPr lang="en-US" sz="2800" dirty="0">
                <a:sym typeface="Wingdings" pitchFamily="2" charset="2"/>
              </a:rPr>
              <a:t>Save your homework as</a:t>
            </a:r>
            <a:br>
              <a:rPr lang="en-US" sz="2800" dirty="0">
                <a:sym typeface="Wingdings" pitchFamily="2" charset="2"/>
              </a:rPr>
            </a:br>
            <a:r>
              <a:rPr lang="en-US" sz="2800" dirty="0">
                <a:sym typeface="Wingdings" pitchFamily="2" charset="2"/>
              </a:rPr>
              <a:t> </a:t>
            </a:r>
            <a:r>
              <a:rPr lang="en-US" sz="2800" dirty="0">
                <a:highlight>
                  <a:srgbClr val="FFFF00"/>
                </a:highlight>
                <a:sym typeface="Wingdings" pitchFamily="2" charset="2"/>
              </a:rPr>
              <a:t>H02.zip  H03.zip </a:t>
            </a:r>
            <a:r>
              <a:rPr lang="en-US" sz="2800" dirty="0">
                <a:sym typeface="Wingdings" pitchFamily="2" charset="2"/>
              </a:rPr>
              <a:t>….</a:t>
            </a:r>
            <a:br>
              <a:rPr lang="en-US" sz="2800" dirty="0"/>
            </a:br>
            <a:endParaRPr lang="en-US" sz="2800" dirty="0"/>
          </a:p>
        </p:txBody>
      </p:sp>
      <p:pic>
        <p:nvPicPr>
          <p:cNvPr id="2" name="Picture 1">
            <a:extLst>
              <a:ext uri="{FF2B5EF4-FFF2-40B4-BE49-F238E27FC236}">
                <a16:creationId xmlns:a16="http://schemas.microsoft.com/office/drawing/2014/main" id="{9A83F4B7-803A-D5C9-7416-6FE13C6CCF81}"/>
              </a:ext>
            </a:extLst>
          </p:cNvPr>
          <p:cNvPicPr>
            <a:picLocks noChangeAspect="1"/>
          </p:cNvPicPr>
          <p:nvPr/>
        </p:nvPicPr>
        <p:blipFill>
          <a:blip r:embed="rId3"/>
          <a:stretch>
            <a:fillRect/>
          </a:stretch>
        </p:blipFill>
        <p:spPr>
          <a:xfrm>
            <a:off x="7490077" y="916405"/>
            <a:ext cx="1633870" cy="1353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A64D4-903A-742E-B482-A4DD2E03E7A2}"/>
              </a:ext>
            </a:extLst>
          </p:cNvPr>
          <p:cNvSpPr>
            <a:spLocks noGrp="1"/>
          </p:cNvSpPr>
          <p:nvPr>
            <p:ph type="title"/>
          </p:nvPr>
        </p:nvSpPr>
        <p:spPr/>
        <p:txBody>
          <a:bodyPr/>
          <a:lstStyle/>
          <a:p>
            <a:r>
              <a:rPr lang="en-US" sz="4800" dirty="0"/>
              <a:t>GenAI helps with Orange Words</a:t>
            </a:r>
          </a:p>
        </p:txBody>
      </p:sp>
      <p:pic>
        <p:nvPicPr>
          <p:cNvPr id="6" name="Picture 5">
            <a:extLst>
              <a:ext uri="{FF2B5EF4-FFF2-40B4-BE49-F238E27FC236}">
                <a16:creationId xmlns:a16="http://schemas.microsoft.com/office/drawing/2014/main" id="{72CDCB7A-B025-27F3-59BF-27DD4F7BE37B}"/>
              </a:ext>
            </a:extLst>
          </p:cNvPr>
          <p:cNvPicPr>
            <a:picLocks noChangeAspect="1"/>
          </p:cNvPicPr>
          <p:nvPr/>
        </p:nvPicPr>
        <p:blipFill>
          <a:blip r:embed="rId2"/>
          <a:srcRect t="2263" b="23712"/>
          <a:stretch/>
        </p:blipFill>
        <p:spPr>
          <a:xfrm>
            <a:off x="358742" y="928637"/>
            <a:ext cx="7642258" cy="4081513"/>
          </a:xfrm>
          <a:prstGeom prst="rect">
            <a:avLst/>
          </a:prstGeom>
        </p:spPr>
      </p:pic>
      <p:pic>
        <p:nvPicPr>
          <p:cNvPr id="7" name="Picture 6">
            <a:extLst>
              <a:ext uri="{FF2B5EF4-FFF2-40B4-BE49-F238E27FC236}">
                <a16:creationId xmlns:a16="http://schemas.microsoft.com/office/drawing/2014/main" id="{9A51533E-5B95-6507-442A-6A57B2AE566F}"/>
              </a:ext>
            </a:extLst>
          </p:cNvPr>
          <p:cNvPicPr>
            <a:picLocks noChangeAspect="1"/>
          </p:cNvPicPr>
          <p:nvPr/>
        </p:nvPicPr>
        <p:blipFill>
          <a:blip r:embed="rId3"/>
          <a:srcRect l="22078" r="20779"/>
          <a:stretch/>
        </p:blipFill>
        <p:spPr>
          <a:xfrm>
            <a:off x="8153400" y="4311650"/>
            <a:ext cx="838200" cy="698500"/>
          </a:xfrm>
          <a:prstGeom prst="rect">
            <a:avLst/>
          </a:prstGeom>
        </p:spPr>
      </p:pic>
    </p:spTree>
    <p:extLst>
      <p:ext uri="{BB962C8B-B14F-4D97-AF65-F5344CB8AC3E}">
        <p14:creationId xmlns:p14="http://schemas.microsoft.com/office/powerpoint/2010/main" val="17820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CELLS</a:t>
            </a:r>
          </a:p>
        </p:txBody>
      </p:sp>
      <p:sp>
        <p:nvSpPr>
          <p:cNvPr id="3" name="Content Placeholder 2"/>
          <p:cNvSpPr>
            <a:spLocks noGrp="1"/>
          </p:cNvSpPr>
          <p:nvPr>
            <p:ph type="body" sz="quarter" idx="10"/>
          </p:nvPr>
        </p:nvSpPr>
        <p:spPr/>
        <p:txBody>
          <a:bodyPr/>
          <a:lstStyle/>
          <a:p>
            <a:r>
              <a:rPr lang="en-US" sz="2000" dirty="0"/>
              <a:t>Are objects with properties and behaviors.</a:t>
            </a:r>
          </a:p>
          <a:p>
            <a:r>
              <a:rPr lang="en-US" sz="2000" dirty="0"/>
              <a:t>No need to pre-specify what kind of info you want to store in them.</a:t>
            </a:r>
          </a:p>
          <a:p>
            <a:r>
              <a:rPr lang="en-US" sz="2000" dirty="0"/>
              <a:t>Examples:</a:t>
            </a:r>
          </a:p>
          <a:p>
            <a:endParaRPr lang="en-US" sz="2000" dirty="0"/>
          </a:p>
          <a:p>
            <a:pPr marL="0" lvl="0" indent="0">
              <a:buNone/>
            </a:pPr>
            <a:r>
              <a:rPr lang="en-US" sz="1600" b="1" dirty="0">
                <a:solidFill>
                  <a:schemeClr val="accent6">
                    <a:lumMod val="50000"/>
                  </a:schemeClr>
                </a:solidFill>
                <a:latin typeface="Courier New" pitchFamily="49" charset="0"/>
                <a:cs typeface="Courier New" pitchFamily="49" charset="0"/>
              </a:rPr>
              <a:t>Range("A1").Value = “My Excellent Calculator”</a:t>
            </a:r>
          </a:p>
          <a:p>
            <a:pPr marL="0" lvl="0" indent="0">
              <a:buNone/>
            </a:pPr>
            <a:r>
              <a:rPr lang="en-US" sz="1600" b="1" dirty="0">
                <a:solidFill>
                  <a:schemeClr val="accent6">
                    <a:lumMod val="50000"/>
                  </a:schemeClr>
                </a:solidFill>
                <a:latin typeface="Courier New" pitchFamily="49" charset="0"/>
                <a:cs typeface="Courier New" pitchFamily="49" charset="0"/>
              </a:rPr>
              <a:t>Range("A1").Font.Bold = True</a:t>
            </a:r>
          </a:p>
          <a:p>
            <a:pPr marL="0" lvl="0" indent="0">
              <a:buNone/>
            </a:pPr>
            <a:r>
              <a:rPr lang="en-US" sz="1600" b="1" dirty="0">
                <a:solidFill>
                  <a:schemeClr val="accent6">
                    <a:lumMod val="50000"/>
                  </a:schemeClr>
                </a:solidFill>
                <a:latin typeface="Courier New" pitchFamily="49" charset="0"/>
                <a:cs typeface="Courier New" pitchFamily="49" charset="0"/>
              </a:rPr>
              <a:t>Range("A1").ColumnWidth = 30</a:t>
            </a:r>
          </a:p>
          <a:p>
            <a:pPr marL="0" lvl="0" indent="0">
              <a:buNone/>
            </a:pPr>
            <a:r>
              <a:rPr lang="en-US" sz="1600" b="1" dirty="0">
                <a:solidFill>
                  <a:schemeClr val="accent6">
                    <a:lumMod val="50000"/>
                  </a:schemeClr>
                </a:solidFill>
                <a:latin typeface="Courier New" pitchFamily="49" charset="0"/>
                <a:cs typeface="Courier New" pitchFamily="49" charset="0"/>
              </a:rPr>
              <a:t>Range("A3").Value = "Interest is"</a:t>
            </a:r>
          </a:p>
          <a:p>
            <a:pPr marL="0" lvl="0" indent="0">
              <a:buNone/>
            </a:pPr>
            <a:r>
              <a:rPr lang="en-US" sz="1600" b="1" dirty="0">
                <a:solidFill>
                  <a:schemeClr val="accent6">
                    <a:lumMod val="50000"/>
                  </a:schemeClr>
                </a:solidFill>
                <a:latin typeface="Courier New" pitchFamily="49" charset="0"/>
                <a:cs typeface="Courier New" pitchFamily="49" charset="0"/>
              </a:rPr>
              <a:t>Range("B3").Columns.NumberFormat = </a:t>
            </a:r>
            <a:br>
              <a:rPr lang="en-US" sz="1600" b="1" dirty="0">
                <a:solidFill>
                  <a:schemeClr val="accent6">
                    <a:lumMod val="50000"/>
                  </a:schemeClr>
                </a:solidFill>
                <a:latin typeface="Courier New" pitchFamily="49" charset="0"/>
                <a:cs typeface="Courier New" pitchFamily="49" charset="0"/>
              </a:rPr>
            </a:br>
            <a:r>
              <a:rPr lang="en-US" sz="1600" b="1" dirty="0">
                <a:solidFill>
                  <a:schemeClr val="accent6">
                    <a:lumMod val="50000"/>
                  </a:schemeClr>
                </a:solidFill>
                <a:latin typeface="Courier New" pitchFamily="49" charset="0"/>
                <a:cs typeface="Courier New" pitchFamily="49" charset="0"/>
              </a:rPr>
              <a:t>                    "$#,##0.00_);[Red]($#,##0.00)"</a:t>
            </a:r>
          </a:p>
          <a:p>
            <a:pPr marL="0" lvl="0" indent="0">
              <a:buNone/>
            </a:pPr>
            <a:r>
              <a:rPr lang="en-US" sz="1600" b="1" dirty="0">
                <a:solidFill>
                  <a:schemeClr val="accent6">
                    <a:lumMod val="50000"/>
                  </a:schemeClr>
                </a:solidFill>
                <a:latin typeface="Courier New" pitchFamily="49" charset="0"/>
                <a:cs typeface="Courier New" pitchFamily="49" charset="0"/>
              </a:rPr>
              <a:t>Range("B3").Value = interest</a:t>
            </a:r>
          </a:p>
        </p:txBody>
      </p:sp>
    </p:spTree>
    <p:extLst>
      <p:ext uri="{BB962C8B-B14F-4D97-AF65-F5344CB8AC3E}">
        <p14:creationId xmlns:p14="http://schemas.microsoft.com/office/powerpoint/2010/main" val="382919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Once charted with UML, financial processes are easier to implement</a:t>
            </a:r>
          </a:p>
        </p:txBody>
      </p:sp>
      <p:sp>
        <p:nvSpPr>
          <p:cNvPr id="3" name="Text Placeholder 2"/>
          <p:cNvSpPr>
            <a:spLocks noGrp="1"/>
          </p:cNvSpPr>
          <p:nvPr>
            <p:ph type="body" sz="quarter" idx="10"/>
          </p:nvPr>
        </p:nvSpPr>
        <p:spPr/>
        <p:txBody>
          <a:bodyPr/>
          <a:lstStyle/>
          <a:p>
            <a:pPr marL="0" indent="0">
              <a:buNone/>
            </a:pPr>
            <a:r>
              <a:rPr lang="en-US" dirty="0"/>
              <a:t>Recognize the patterns &amp; follow the examples</a:t>
            </a:r>
          </a:p>
          <a:p>
            <a:pPr>
              <a:buNone/>
            </a:pPr>
            <a:endParaRPr lang="en-US" dirty="0"/>
          </a:p>
        </p:txBody>
      </p:sp>
      <p:graphicFrame>
        <p:nvGraphicFramePr>
          <p:cNvPr id="111618" name="Object 2"/>
          <p:cNvGraphicFramePr>
            <a:graphicFrameLocks/>
          </p:cNvGraphicFramePr>
          <p:nvPr>
            <p:extLst>
              <p:ext uri="{D42A27DB-BD31-4B8C-83A1-F6EECF244321}">
                <p14:modId xmlns:p14="http://schemas.microsoft.com/office/powerpoint/2010/main" val="758772802"/>
              </p:ext>
            </p:extLst>
          </p:nvPr>
        </p:nvGraphicFramePr>
        <p:xfrm>
          <a:off x="1600200" y="3638550"/>
          <a:ext cx="2362200" cy="1371600"/>
        </p:xfrm>
        <a:graphic>
          <a:graphicData uri="http://schemas.openxmlformats.org/presentationml/2006/ole">
            <mc:AlternateContent xmlns:mc="http://schemas.openxmlformats.org/markup-compatibility/2006">
              <mc:Choice xmlns:v="urn:schemas-microsoft-com:vml" Requires="v">
                <p:oleObj name="Bitmap Image" r:id="rId3" imgW="3914939" imgH="3047877" progId="PBrush">
                  <p:embed/>
                </p:oleObj>
              </mc:Choice>
              <mc:Fallback>
                <p:oleObj name="Bitmap Image" r:id="rId3" imgW="3914939" imgH="3047877" progId="PBrush">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1600200" y="3638550"/>
                        <a:ext cx="2362200" cy="1371600"/>
                      </a:xfrm>
                      <a:prstGeom prst="rect">
                        <a:avLst/>
                      </a:prstGeom>
                      <a:solidFill>
                        <a:schemeClr val="tx2"/>
                      </a:solidFill>
                      <a:ln w="9525">
                        <a:solidFill>
                          <a:schemeClr val="hlink"/>
                        </a:solidFill>
                        <a:miter lim="800000"/>
                        <a:headEnd/>
                        <a:tailEnd/>
                      </a:ln>
                      <a:effectLst/>
                      <a:extLst>
                        <a:ext uri="{AF507438-7753-43E0-B8FC-AC1667EBCBE1}">
                          <a14:hiddenEffects xmlns:a14="http://schemas.microsoft.com/office/drawing/2010/main">
                            <a:effectLst>
                              <a:outerShdw dist="161645" dir="2700000" algn="ctr" rotWithShape="0">
                                <a:srgbClr val="000000"/>
                              </a:outerShdw>
                            </a:effectLst>
                          </a14:hiddenEffects>
                        </a:ext>
                      </a:extLst>
                    </p:spPr>
                  </p:pic>
                </p:oleObj>
              </mc:Fallback>
            </mc:AlternateContent>
          </a:graphicData>
        </a:graphic>
      </p:graphicFrame>
      <p:sp>
        <p:nvSpPr>
          <p:cNvPr id="5" name="Right Arrow 4"/>
          <p:cNvSpPr/>
          <p:nvPr/>
        </p:nvSpPr>
        <p:spPr bwMode="auto">
          <a:xfrm>
            <a:off x="4419600" y="4095750"/>
            <a:ext cx="1066800" cy="533400"/>
          </a:xfrm>
          <a:prstGeom prst="rightArrow">
            <a:avLst/>
          </a:prstGeom>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endParaRPr>
          </a:p>
        </p:txBody>
      </p:sp>
      <p:sp>
        <p:nvSpPr>
          <p:cNvPr id="6" name="TextBox 5"/>
          <p:cNvSpPr txBox="1"/>
          <p:nvPr/>
        </p:nvSpPr>
        <p:spPr bwMode="auto">
          <a:xfrm>
            <a:off x="5699199" y="3790950"/>
            <a:ext cx="1810111" cy="10156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VBA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5" name="Rectangle 15"/>
          <p:cNvSpPr>
            <a:spLocks noGrp="1" noChangeArrowheads="1"/>
          </p:cNvSpPr>
          <p:nvPr>
            <p:ph type="title"/>
          </p:nvPr>
        </p:nvSpPr>
        <p:spPr/>
        <p:txBody>
          <a:bodyPr/>
          <a:lstStyle/>
          <a:p>
            <a:r>
              <a:rPr lang="en-US" dirty="0"/>
              <a:t>Implementing a Decision</a:t>
            </a:r>
          </a:p>
        </p:txBody>
      </p:sp>
      <p:sp>
        <p:nvSpPr>
          <p:cNvPr id="76805" name="AutoShape 5"/>
          <p:cNvSpPr>
            <a:spLocks noChangeArrowheads="1"/>
          </p:cNvSpPr>
          <p:nvPr/>
        </p:nvSpPr>
        <p:spPr bwMode="auto">
          <a:xfrm>
            <a:off x="533400" y="1276350"/>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sp>
        <p:nvSpPr>
          <p:cNvPr id="76806" name="AutoShape 6"/>
          <p:cNvSpPr>
            <a:spLocks noChangeArrowheads="1"/>
          </p:cNvSpPr>
          <p:nvPr/>
        </p:nvSpPr>
        <p:spPr bwMode="auto">
          <a:xfrm>
            <a:off x="990575" y="2143614"/>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28" idx="0"/>
          </p:cNvCxnSpPr>
          <p:nvPr/>
        </p:nvCxnSpPr>
        <p:spPr bwMode="auto">
          <a:xfrm>
            <a:off x="1752575" y="2334114"/>
            <a:ext cx="835025" cy="694835"/>
          </a:xfrm>
          <a:prstGeom prst="bentConnector2">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090356" y="1862369"/>
            <a:ext cx="562465" cy="25"/>
          </a:xfrm>
          <a:prstGeom prst="bentConnector3">
            <a:avLst>
              <a:gd name="adj1" fmla="val 50000"/>
            </a:avLst>
          </a:prstGeom>
          <a:noFill/>
          <a:ln w="38100">
            <a:solidFill>
              <a:schemeClr val="tx1"/>
            </a:solidFill>
            <a:miter lim="800000"/>
            <a:headEnd/>
            <a:tailEnd type="triangle" w="med" len="med"/>
          </a:ln>
          <a:effectLst/>
        </p:spPr>
      </p:cxnSp>
      <p:cxnSp>
        <p:nvCxnSpPr>
          <p:cNvPr id="76809" name="AutoShape 9"/>
          <p:cNvCxnSpPr>
            <a:cxnSpLocks noChangeShapeType="1"/>
            <a:stCxn id="76806" idx="2"/>
            <a:endCxn id="29" idx="0"/>
          </p:cNvCxnSpPr>
          <p:nvPr/>
        </p:nvCxnSpPr>
        <p:spPr bwMode="auto">
          <a:xfrm rot="5400000">
            <a:off x="1098771" y="2603744"/>
            <a:ext cx="351935" cy="193675"/>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1676400" y="1962149"/>
            <a:ext cx="1981200" cy="338554"/>
          </a:xfrm>
          <a:prstGeom prst="rect">
            <a:avLst/>
          </a:prstGeom>
          <a:noFill/>
          <a:ln w="9525">
            <a:noFill/>
            <a:miter lim="800000"/>
            <a:headEnd/>
            <a:tailEnd/>
          </a:ln>
          <a:effectLst/>
        </p:spPr>
        <p:txBody>
          <a:bodyPr wrap="square">
            <a:spAutoFit/>
          </a:bodyPr>
          <a:lstStyle/>
          <a:p>
            <a:pPr algn="l"/>
            <a:r>
              <a:rPr lang="en-US" sz="1600" b="1" dirty="0">
                <a:solidFill>
                  <a:schemeClr val="tx1"/>
                </a:solidFill>
                <a:effectLst/>
                <a:latin typeface="Arial" charset="0"/>
              </a:rPr>
              <a:t>creditRate &gt; 50%</a:t>
            </a:r>
          </a:p>
        </p:txBody>
      </p:sp>
      <p:cxnSp>
        <p:nvCxnSpPr>
          <p:cNvPr id="76827" name="AutoShape 27"/>
          <p:cNvCxnSpPr>
            <a:cxnSpLocks noChangeShapeType="1"/>
            <a:endCxn id="76805" idx="0"/>
          </p:cNvCxnSpPr>
          <p:nvPr/>
        </p:nvCxnSpPr>
        <p:spPr bwMode="auto">
          <a:xfrm rot="5400000">
            <a:off x="1219995" y="1123948"/>
            <a:ext cx="304007" cy="796"/>
          </a:xfrm>
          <a:prstGeom prst="straightConnector1">
            <a:avLst/>
          </a:prstGeom>
          <a:noFill/>
          <a:ln w="38100">
            <a:solidFill>
              <a:schemeClr val="tx1"/>
            </a:solidFill>
            <a:round/>
            <a:headEnd/>
            <a:tailEnd type="triangle" w="med" len="med"/>
          </a:ln>
          <a:effectLst/>
        </p:spPr>
      </p:cxnSp>
      <p:sp>
        <p:nvSpPr>
          <p:cNvPr id="16" name="Rectangle 4"/>
          <p:cNvSpPr>
            <a:spLocks noChangeArrowheads="1"/>
          </p:cNvSpPr>
          <p:nvPr/>
        </p:nvSpPr>
        <p:spPr bwMode="auto">
          <a:xfrm>
            <a:off x="3886200" y="1276350"/>
            <a:ext cx="5105400" cy="2769989"/>
          </a:xfrm>
          <a:prstGeom prst="rect">
            <a:avLst/>
          </a:prstGeom>
          <a:noFill/>
          <a:ln w="9525">
            <a:noFill/>
            <a:miter lim="800000"/>
            <a:headEnd/>
            <a:tailEnd/>
          </a:ln>
          <a:effectLst/>
        </p:spPr>
        <p:txBody>
          <a:bodyPr wrap="square" lIns="0" tIns="0" rIns="0" bIns="0">
            <a:spAutoFit/>
          </a:bodyPr>
          <a:lstStyle/>
          <a:p>
            <a:pPr algn="l"/>
            <a:r>
              <a:rPr lang="en-US" sz="1800" b="1" dirty="0">
                <a:solidFill>
                  <a:srgbClr val="0000FF"/>
                </a:solidFill>
                <a:effectLst/>
                <a:latin typeface="Courier New" pitchFamily="49" charset="0"/>
                <a:cs typeface="Courier New" pitchFamily="49" charset="0"/>
              </a:rPr>
              <a:t>Dim </a:t>
            </a:r>
            <a:r>
              <a:rPr lang="en-US" sz="1800" b="1" dirty="0">
                <a:solidFill>
                  <a:schemeClr val="tx1"/>
                </a:solidFill>
                <a:effectLst/>
                <a:latin typeface="Courier New" pitchFamily="49" charset="0"/>
                <a:cs typeface="Courier New" pitchFamily="49" charset="0"/>
              </a:rPr>
              <a:t>creditRange</a:t>
            </a:r>
            <a:r>
              <a:rPr lang="en-US" sz="1800" b="1" dirty="0">
                <a:solidFill>
                  <a:srgbClr val="0000FF"/>
                </a:solidFill>
                <a:effectLst/>
                <a:latin typeface="Courier New" pitchFamily="49" charset="0"/>
                <a:cs typeface="Courier New" pitchFamily="49" charset="0"/>
              </a:rPr>
              <a:t> as Double</a:t>
            </a:r>
          </a:p>
          <a:p>
            <a:pPr algn="l"/>
            <a:endParaRPr lang="en-US" sz="1800" b="1" dirty="0">
              <a:solidFill>
                <a:srgbClr val="0000FF"/>
              </a:solidFill>
              <a:effectLst/>
              <a:latin typeface="Courier New" pitchFamily="49" charset="0"/>
              <a:cs typeface="Courier New" pitchFamily="49" charset="0"/>
            </a:endParaRPr>
          </a:p>
          <a:p>
            <a:pPr algn="l"/>
            <a:r>
              <a:rPr lang="en-US" sz="1800" b="1" dirty="0">
                <a:solidFill>
                  <a:srgbClr val="00B050"/>
                </a:solidFill>
                <a:effectLst/>
                <a:latin typeface="Courier New" pitchFamily="49" charset="0"/>
                <a:cs typeface="Courier New" pitchFamily="49" charset="0"/>
              </a:rPr>
              <a:t>‘ More instructions…</a:t>
            </a:r>
          </a:p>
          <a:p>
            <a:pPr algn="l"/>
            <a:endParaRPr lang="en-US" sz="1800" b="1" dirty="0">
              <a:solidFill>
                <a:srgbClr val="0000FF"/>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If</a:t>
            </a:r>
            <a:r>
              <a:rPr lang="en-US" sz="1800" b="1" dirty="0">
                <a:solidFill>
                  <a:prstClr val="black"/>
                </a:solidFill>
                <a:effectLst/>
                <a:latin typeface="Courier New" pitchFamily="49" charset="0"/>
                <a:cs typeface="Courier New" pitchFamily="49" charset="0"/>
              </a:rPr>
              <a:t> creditRate &gt; 0.5 </a:t>
            </a:r>
            <a:r>
              <a:rPr lang="en-US" sz="1800" b="1" dirty="0">
                <a:solidFill>
                  <a:srgbClr val="0000FF"/>
                </a:solidFill>
                <a:effectLst/>
                <a:latin typeface="Courier New" pitchFamily="49" charset="0"/>
                <a:cs typeface="Courier New" pitchFamily="49" charset="0"/>
              </a:rPr>
              <a:t>Then</a:t>
            </a:r>
            <a:endParaRPr lang="en-US" sz="1800" b="1" dirty="0">
              <a:solidFill>
                <a:prstClr val="black"/>
              </a:solidFill>
              <a:effectLst/>
              <a:latin typeface="Courier New" pitchFamily="49" charset="0"/>
              <a:cs typeface="Courier New" pitchFamily="49" charset="0"/>
            </a:endParaRPr>
          </a:p>
          <a:p>
            <a:pPr algn="l"/>
            <a:r>
              <a:rPr lang="en-US" sz="1800" b="1" dirty="0">
                <a:solidFill>
                  <a:prstClr val="black"/>
                </a:solidFill>
                <a:effectLst/>
                <a:latin typeface="Courier New" pitchFamily="49" charset="0"/>
                <a:cs typeface="Courier New" pitchFamily="49" charset="0"/>
              </a:rPr>
              <a:t>     Range(</a:t>
            </a:r>
            <a:r>
              <a:rPr lang="en-US" sz="1800" b="1" dirty="0">
                <a:solidFill>
                  <a:srgbClr val="A31515"/>
                </a:solidFill>
                <a:effectLst/>
                <a:latin typeface="Courier New" pitchFamily="49" charset="0"/>
                <a:cs typeface="Courier New" pitchFamily="49" charset="0"/>
              </a:rPr>
              <a:t>"A10"</a:t>
            </a:r>
            <a:r>
              <a:rPr lang="en-US" sz="1800" b="1" dirty="0">
                <a:solidFill>
                  <a:prstClr val="black"/>
                </a:solidFill>
                <a:effectLst/>
                <a:latin typeface="Courier New" pitchFamily="49" charset="0"/>
                <a:cs typeface="Courier New" pitchFamily="49" charset="0"/>
              </a:rPr>
              <a:t>).Value = </a:t>
            </a:r>
            <a:r>
              <a:rPr lang="en-US" sz="1800" b="1" dirty="0">
                <a:solidFill>
                  <a:srgbClr val="A31515"/>
                </a:solidFill>
                <a:effectLst/>
                <a:latin typeface="Courier New" pitchFamily="49" charset="0"/>
                <a:cs typeface="Courier New" pitchFamily="49" charset="0"/>
              </a:rPr>
              <a:t>"Approved!"</a:t>
            </a:r>
            <a:endParaRPr lang="en-US" sz="1800" b="1" dirty="0">
              <a:solidFill>
                <a:prstClr val="black"/>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Else</a:t>
            </a:r>
            <a:endParaRPr lang="en-US" sz="1800" b="1" dirty="0">
              <a:solidFill>
                <a:prstClr val="black"/>
              </a:solidFill>
              <a:effectLst/>
              <a:latin typeface="Courier New" pitchFamily="49" charset="0"/>
              <a:cs typeface="Courier New" pitchFamily="49" charset="0"/>
            </a:endParaRPr>
          </a:p>
          <a:p>
            <a:pPr algn="l"/>
            <a:r>
              <a:rPr lang="en-US" sz="1800" b="1" dirty="0">
                <a:solidFill>
                  <a:prstClr val="black"/>
                </a:solidFill>
                <a:effectLst/>
                <a:latin typeface="Courier New" pitchFamily="49" charset="0"/>
                <a:cs typeface="Courier New" pitchFamily="49" charset="0"/>
              </a:rPr>
              <a:t>     Range(</a:t>
            </a:r>
            <a:r>
              <a:rPr lang="en-US" sz="1800" b="1" dirty="0">
                <a:solidFill>
                  <a:srgbClr val="A31515"/>
                </a:solidFill>
                <a:effectLst/>
                <a:latin typeface="Courier New" pitchFamily="49" charset="0"/>
                <a:cs typeface="Courier New" pitchFamily="49" charset="0"/>
              </a:rPr>
              <a:t>"A10"</a:t>
            </a:r>
            <a:r>
              <a:rPr lang="en-US" sz="1800" b="1" dirty="0">
                <a:solidFill>
                  <a:prstClr val="black"/>
                </a:solidFill>
                <a:effectLst/>
                <a:latin typeface="Courier New" pitchFamily="49" charset="0"/>
                <a:cs typeface="Courier New" pitchFamily="49" charset="0"/>
              </a:rPr>
              <a:t>).Value = </a:t>
            </a:r>
            <a:r>
              <a:rPr lang="en-US" sz="1800" b="1" dirty="0">
                <a:solidFill>
                  <a:srgbClr val="A31515"/>
                </a:solidFill>
                <a:effectLst/>
                <a:latin typeface="Courier New" pitchFamily="49" charset="0"/>
                <a:cs typeface="Courier New" pitchFamily="49" charset="0"/>
              </a:rPr>
              <a:t>"Rejected"</a:t>
            </a:r>
            <a:endParaRPr lang="en-US" sz="1800" b="1" dirty="0">
              <a:solidFill>
                <a:prstClr val="black"/>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End</a:t>
            </a:r>
            <a:r>
              <a:rPr lang="en-US" sz="1800" b="1" dirty="0">
                <a:solidFill>
                  <a:prstClr val="black"/>
                </a:solidFill>
                <a:effectLst/>
                <a:latin typeface="Courier New" pitchFamily="49" charset="0"/>
                <a:cs typeface="Courier New" pitchFamily="49" charset="0"/>
              </a:rPr>
              <a:t> </a:t>
            </a:r>
            <a:r>
              <a:rPr lang="en-US" sz="1800" b="1" dirty="0">
                <a:solidFill>
                  <a:srgbClr val="0000FF"/>
                </a:solidFill>
                <a:effectLst/>
                <a:latin typeface="Courier New" pitchFamily="49" charset="0"/>
                <a:cs typeface="Courier New" pitchFamily="49" charset="0"/>
              </a:rPr>
              <a:t>If</a:t>
            </a:r>
            <a:endParaRPr lang="en-US" sz="1800" b="1" dirty="0">
              <a:solidFill>
                <a:schemeClr val="tx1"/>
              </a:solidFill>
              <a:effectLst/>
              <a:latin typeface="Courier New" pitchFamily="49" charset="0"/>
              <a:cs typeface="Courier New" pitchFamily="49" charset="0"/>
            </a:endParaRPr>
          </a:p>
          <a:p>
            <a:pPr algn="l"/>
            <a:endParaRPr lang="en-US" sz="1800" b="1" dirty="0">
              <a:solidFill>
                <a:schemeClr val="tx1"/>
              </a:solidFill>
              <a:effectLst/>
              <a:latin typeface="Courier New" pitchFamily="49" charset="0"/>
              <a:cs typeface="Courier New" pitchFamily="49" charset="0"/>
            </a:endParaRPr>
          </a:p>
        </p:txBody>
      </p:sp>
      <p:sp>
        <p:nvSpPr>
          <p:cNvPr id="28" name="AutoShape 5"/>
          <p:cNvSpPr>
            <a:spLocks noChangeArrowheads="1"/>
          </p:cNvSpPr>
          <p:nvPr/>
        </p:nvSpPr>
        <p:spPr bwMode="auto">
          <a:xfrm>
            <a:off x="1939900" y="3028949"/>
            <a:ext cx="1295400" cy="685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Print “Approved”</a:t>
            </a:r>
          </a:p>
        </p:txBody>
      </p:sp>
      <p:sp>
        <p:nvSpPr>
          <p:cNvPr id="29" name="AutoShape 5"/>
          <p:cNvSpPr>
            <a:spLocks noChangeArrowheads="1"/>
          </p:cNvSpPr>
          <p:nvPr/>
        </p:nvSpPr>
        <p:spPr bwMode="auto">
          <a:xfrm>
            <a:off x="568300" y="2876549"/>
            <a:ext cx="1219200" cy="53340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Print “Rejected”</a:t>
            </a:r>
          </a:p>
        </p:txBody>
      </p:sp>
      <p:cxnSp>
        <p:nvCxnSpPr>
          <p:cNvPr id="43" name="AutoShape 9"/>
          <p:cNvCxnSpPr>
            <a:cxnSpLocks noChangeShapeType="1"/>
            <a:stCxn id="29" idx="2"/>
            <a:endCxn id="45" idx="0"/>
          </p:cNvCxnSpPr>
          <p:nvPr/>
        </p:nvCxnSpPr>
        <p:spPr bwMode="auto">
          <a:xfrm rot="16200000" flipH="1">
            <a:off x="987400" y="3600449"/>
            <a:ext cx="609600" cy="228600"/>
          </a:xfrm>
          <a:prstGeom prst="bentConnector3">
            <a:avLst>
              <a:gd name="adj1" fmla="val 50000"/>
            </a:avLst>
          </a:prstGeom>
          <a:noFill/>
          <a:ln w="38100">
            <a:solidFill>
              <a:schemeClr val="tx1"/>
            </a:solidFill>
            <a:miter lim="800000"/>
            <a:headEnd/>
            <a:tailEnd type="triangle" w="med" len="med"/>
          </a:ln>
          <a:effectLst/>
        </p:spPr>
      </p:cxnSp>
      <p:sp>
        <p:nvSpPr>
          <p:cNvPr id="45" name="AutoShape 5"/>
          <p:cNvSpPr>
            <a:spLocks noChangeArrowheads="1"/>
          </p:cNvSpPr>
          <p:nvPr/>
        </p:nvSpPr>
        <p:spPr bwMode="auto">
          <a:xfrm>
            <a:off x="568300" y="4019549"/>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cxnSp>
        <p:nvCxnSpPr>
          <p:cNvPr id="48" name="AutoShape 9"/>
          <p:cNvCxnSpPr>
            <a:cxnSpLocks noChangeShapeType="1"/>
            <a:stCxn id="28" idx="2"/>
            <a:endCxn id="45" idx="3"/>
          </p:cNvCxnSpPr>
          <p:nvPr/>
        </p:nvCxnSpPr>
        <p:spPr bwMode="auto">
          <a:xfrm rot="5400000">
            <a:off x="2187550" y="3771898"/>
            <a:ext cx="457201" cy="342900"/>
          </a:xfrm>
          <a:prstGeom prst="bentConnector2">
            <a:avLst/>
          </a:prstGeom>
          <a:noFill/>
          <a:ln w="38100">
            <a:solidFill>
              <a:schemeClr val="tx1"/>
            </a:solidFill>
            <a:miter lim="800000"/>
            <a:headEnd/>
            <a:tailEnd type="triangle" w="med" len="med"/>
          </a:ln>
          <a:effectLst/>
        </p:spPr>
      </p:cxnSp>
      <p:cxnSp>
        <p:nvCxnSpPr>
          <p:cNvPr id="51" name="AutoShape 9"/>
          <p:cNvCxnSpPr>
            <a:cxnSpLocks noChangeShapeType="1"/>
          </p:cNvCxnSpPr>
          <p:nvPr/>
        </p:nvCxnSpPr>
        <p:spPr bwMode="auto">
          <a:xfrm rot="16200000" flipH="1">
            <a:off x="1216000" y="4514849"/>
            <a:ext cx="381002" cy="1"/>
          </a:xfrm>
          <a:prstGeom prst="bentConnector3">
            <a:avLst>
              <a:gd name="adj1" fmla="val 50000"/>
            </a:avLst>
          </a:prstGeom>
          <a:noFill/>
          <a:ln w="38100">
            <a:solidFill>
              <a:schemeClr val="tx1"/>
            </a:solidFill>
            <a:miter lim="800000"/>
            <a:headEnd/>
            <a:tailEnd type="triangle" w="med" len="me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5" name="Rectangle 15"/>
          <p:cNvSpPr>
            <a:spLocks noGrp="1" noChangeArrowheads="1"/>
          </p:cNvSpPr>
          <p:nvPr>
            <p:ph type="title"/>
          </p:nvPr>
        </p:nvSpPr>
        <p:spPr/>
        <p:txBody>
          <a:bodyPr/>
          <a:lstStyle/>
          <a:p>
            <a:r>
              <a:rPr lang="en-US" sz="3600" dirty="0"/>
              <a:t>The “else” Is Optional</a:t>
            </a:r>
          </a:p>
        </p:txBody>
      </p:sp>
      <p:sp>
        <p:nvSpPr>
          <p:cNvPr id="76805" name="AutoShape 5"/>
          <p:cNvSpPr>
            <a:spLocks noChangeArrowheads="1"/>
          </p:cNvSpPr>
          <p:nvPr/>
        </p:nvSpPr>
        <p:spPr bwMode="auto">
          <a:xfrm>
            <a:off x="685800" y="1276350"/>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sp>
        <p:nvSpPr>
          <p:cNvPr id="76806" name="AutoShape 6"/>
          <p:cNvSpPr>
            <a:spLocks noChangeArrowheads="1"/>
          </p:cNvSpPr>
          <p:nvPr/>
        </p:nvSpPr>
        <p:spPr bwMode="auto">
          <a:xfrm>
            <a:off x="1142975" y="2143614"/>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28" idx="0"/>
          </p:cNvCxnSpPr>
          <p:nvPr/>
        </p:nvCxnSpPr>
        <p:spPr bwMode="auto">
          <a:xfrm>
            <a:off x="1904975" y="2334114"/>
            <a:ext cx="835025" cy="694835"/>
          </a:xfrm>
          <a:prstGeom prst="bentConnector2">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242756" y="1862369"/>
            <a:ext cx="562465" cy="25"/>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1911619" y="1962149"/>
            <a:ext cx="1552281" cy="338554"/>
          </a:xfrm>
          <a:prstGeom prst="rect">
            <a:avLst/>
          </a:prstGeom>
          <a:noFill/>
          <a:ln w="9525">
            <a:noFill/>
            <a:miter lim="800000"/>
            <a:headEnd/>
            <a:tailEnd/>
          </a:ln>
          <a:effectLst/>
        </p:spPr>
        <p:txBody>
          <a:bodyPr wrap="square">
            <a:spAutoFit/>
          </a:bodyPr>
          <a:lstStyle/>
          <a:p>
            <a:pPr algn="l"/>
            <a:r>
              <a:rPr lang="en-US" sz="1600" b="1" dirty="0">
                <a:solidFill>
                  <a:schemeClr val="tx1"/>
                </a:solidFill>
                <a:effectLst/>
                <a:latin typeface="Arial" charset="0"/>
              </a:rPr>
              <a:t>cr. rate &gt; 50%</a:t>
            </a:r>
          </a:p>
        </p:txBody>
      </p:sp>
      <p:cxnSp>
        <p:nvCxnSpPr>
          <p:cNvPr id="76827" name="AutoShape 27"/>
          <p:cNvCxnSpPr>
            <a:cxnSpLocks noChangeShapeType="1"/>
            <a:endCxn id="76805" idx="0"/>
          </p:cNvCxnSpPr>
          <p:nvPr/>
        </p:nvCxnSpPr>
        <p:spPr bwMode="auto">
          <a:xfrm rot="5400000">
            <a:off x="1372395" y="1123948"/>
            <a:ext cx="304007" cy="796"/>
          </a:xfrm>
          <a:prstGeom prst="straightConnector1">
            <a:avLst/>
          </a:prstGeom>
          <a:noFill/>
          <a:ln w="38100">
            <a:solidFill>
              <a:schemeClr val="tx1"/>
            </a:solidFill>
            <a:round/>
            <a:headEnd/>
            <a:tailEnd type="triangle" w="med" len="med"/>
          </a:ln>
          <a:effectLst/>
        </p:spPr>
      </p:cxnSp>
      <p:sp>
        <p:nvSpPr>
          <p:cNvPr id="16" name="Rectangle 4"/>
          <p:cNvSpPr>
            <a:spLocks noChangeArrowheads="1"/>
          </p:cNvSpPr>
          <p:nvPr/>
        </p:nvSpPr>
        <p:spPr bwMode="auto">
          <a:xfrm>
            <a:off x="3886200" y="2038350"/>
            <a:ext cx="5181600" cy="1384995"/>
          </a:xfrm>
          <a:prstGeom prst="rect">
            <a:avLst/>
          </a:prstGeom>
          <a:noFill/>
          <a:ln w="9525">
            <a:noFill/>
            <a:miter lim="800000"/>
            <a:headEnd/>
            <a:tailEnd/>
          </a:ln>
          <a:effectLst/>
        </p:spPr>
        <p:txBody>
          <a:bodyPr wrap="square" lIns="0" tIns="0" rIns="0" bIns="0">
            <a:spAutoFit/>
          </a:bodyPr>
          <a:lstStyle/>
          <a:p>
            <a:pPr algn="l"/>
            <a:r>
              <a:rPr lang="en-US" sz="1800" b="1" dirty="0">
                <a:solidFill>
                  <a:srgbClr val="0000FF"/>
                </a:solidFill>
                <a:effectLst/>
                <a:latin typeface="Courier New" pitchFamily="49" charset="0"/>
                <a:cs typeface="Courier New" pitchFamily="49" charset="0"/>
              </a:rPr>
              <a:t>If</a:t>
            </a:r>
            <a:r>
              <a:rPr lang="en-US" sz="1800" b="1" dirty="0">
                <a:solidFill>
                  <a:prstClr val="black"/>
                </a:solidFill>
                <a:effectLst/>
                <a:latin typeface="Courier New" pitchFamily="49" charset="0"/>
                <a:cs typeface="Courier New" pitchFamily="49" charset="0"/>
              </a:rPr>
              <a:t> creditRate &gt; 0.5 </a:t>
            </a:r>
            <a:r>
              <a:rPr lang="en-US" sz="1800" b="1" dirty="0">
                <a:solidFill>
                  <a:srgbClr val="0000FF"/>
                </a:solidFill>
                <a:effectLst/>
                <a:latin typeface="Courier New" pitchFamily="49" charset="0"/>
                <a:cs typeface="Courier New" pitchFamily="49" charset="0"/>
              </a:rPr>
              <a:t>Then</a:t>
            </a:r>
            <a:endParaRPr lang="en-US" sz="1800" b="1" dirty="0">
              <a:solidFill>
                <a:prstClr val="black"/>
              </a:solidFill>
              <a:effectLst/>
              <a:latin typeface="Courier New" pitchFamily="49" charset="0"/>
              <a:cs typeface="Courier New" pitchFamily="49" charset="0"/>
            </a:endParaRPr>
          </a:p>
          <a:p>
            <a:pPr algn="l"/>
            <a:r>
              <a:rPr lang="en-US" sz="1800" b="1" dirty="0">
                <a:solidFill>
                  <a:prstClr val="black"/>
                </a:solidFill>
                <a:effectLst/>
                <a:latin typeface="Courier New" pitchFamily="49" charset="0"/>
                <a:cs typeface="Courier New" pitchFamily="49" charset="0"/>
              </a:rPr>
              <a:t>     Range(</a:t>
            </a:r>
            <a:r>
              <a:rPr lang="en-US" sz="1800" b="1" dirty="0">
                <a:solidFill>
                  <a:srgbClr val="A31515"/>
                </a:solidFill>
                <a:effectLst/>
                <a:latin typeface="Courier New" pitchFamily="49" charset="0"/>
                <a:cs typeface="Courier New" pitchFamily="49" charset="0"/>
              </a:rPr>
              <a:t>"A10"</a:t>
            </a:r>
            <a:r>
              <a:rPr lang="en-US" sz="1800" b="1" dirty="0">
                <a:solidFill>
                  <a:prstClr val="black"/>
                </a:solidFill>
                <a:effectLst/>
                <a:latin typeface="Courier New" pitchFamily="49" charset="0"/>
                <a:cs typeface="Courier New" pitchFamily="49" charset="0"/>
              </a:rPr>
              <a:t>).Value = </a:t>
            </a:r>
            <a:r>
              <a:rPr lang="en-US" sz="1800" b="1" dirty="0">
                <a:solidFill>
                  <a:srgbClr val="A31515"/>
                </a:solidFill>
                <a:effectLst/>
                <a:latin typeface="Courier New" pitchFamily="49" charset="0"/>
                <a:cs typeface="Courier New" pitchFamily="49" charset="0"/>
              </a:rPr>
              <a:t>"Approved!"</a:t>
            </a:r>
            <a:endParaRPr lang="en-US" sz="1800" b="1" dirty="0">
              <a:solidFill>
                <a:prstClr val="black"/>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End</a:t>
            </a:r>
            <a:r>
              <a:rPr lang="en-US" sz="1800" b="1" dirty="0">
                <a:solidFill>
                  <a:prstClr val="black"/>
                </a:solidFill>
                <a:effectLst/>
                <a:latin typeface="Courier New" pitchFamily="49" charset="0"/>
                <a:cs typeface="Courier New" pitchFamily="49" charset="0"/>
              </a:rPr>
              <a:t> </a:t>
            </a:r>
            <a:r>
              <a:rPr lang="en-US" sz="1800" b="1" dirty="0">
                <a:solidFill>
                  <a:srgbClr val="0000FF"/>
                </a:solidFill>
                <a:effectLst/>
                <a:latin typeface="Courier New" pitchFamily="49" charset="0"/>
                <a:cs typeface="Courier New" pitchFamily="49" charset="0"/>
              </a:rPr>
              <a:t>If</a:t>
            </a:r>
            <a:endParaRPr lang="en-US" sz="1800" b="1" dirty="0">
              <a:solidFill>
                <a:schemeClr val="tx1"/>
              </a:solidFill>
              <a:effectLst/>
              <a:latin typeface="Courier New" pitchFamily="49" charset="0"/>
              <a:cs typeface="Courier New" pitchFamily="49" charset="0"/>
            </a:endParaRPr>
          </a:p>
          <a:p>
            <a:pPr algn="l"/>
            <a:endParaRPr lang="en-US" sz="1800" b="1" dirty="0">
              <a:solidFill>
                <a:schemeClr val="tx1"/>
              </a:solidFill>
              <a:effectLst/>
              <a:latin typeface="Courier New" pitchFamily="49" charset="0"/>
            </a:endParaRPr>
          </a:p>
          <a:p>
            <a:pPr algn="l"/>
            <a:endParaRPr lang="en-US" sz="1800" b="1" dirty="0">
              <a:solidFill>
                <a:schemeClr val="tx1"/>
              </a:solidFill>
              <a:effectLst/>
              <a:latin typeface="Courier New" pitchFamily="49" charset="0"/>
            </a:endParaRPr>
          </a:p>
        </p:txBody>
      </p:sp>
      <p:sp>
        <p:nvSpPr>
          <p:cNvPr id="28" name="AutoShape 5"/>
          <p:cNvSpPr>
            <a:spLocks noChangeArrowheads="1"/>
          </p:cNvSpPr>
          <p:nvPr/>
        </p:nvSpPr>
        <p:spPr bwMode="auto">
          <a:xfrm>
            <a:off x="2092300" y="3028949"/>
            <a:ext cx="1295400" cy="685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Print “Approved”</a:t>
            </a:r>
          </a:p>
        </p:txBody>
      </p:sp>
      <p:cxnSp>
        <p:nvCxnSpPr>
          <p:cNvPr id="43" name="AutoShape 9"/>
          <p:cNvCxnSpPr>
            <a:cxnSpLocks noChangeShapeType="1"/>
            <a:stCxn id="76806" idx="2"/>
            <a:endCxn id="45" idx="0"/>
          </p:cNvCxnSpPr>
          <p:nvPr/>
        </p:nvCxnSpPr>
        <p:spPr bwMode="auto">
          <a:xfrm rot="16200000" flipH="1">
            <a:off x="776520" y="3272068"/>
            <a:ext cx="1494935" cy="25"/>
          </a:xfrm>
          <a:prstGeom prst="bentConnector3">
            <a:avLst>
              <a:gd name="adj1" fmla="val 50000"/>
            </a:avLst>
          </a:prstGeom>
          <a:noFill/>
          <a:ln w="38100">
            <a:solidFill>
              <a:schemeClr val="tx1"/>
            </a:solidFill>
            <a:miter lim="800000"/>
            <a:headEnd/>
            <a:tailEnd type="triangle" w="med" len="med"/>
          </a:ln>
          <a:effectLst/>
        </p:spPr>
      </p:cxnSp>
      <p:sp>
        <p:nvSpPr>
          <p:cNvPr id="45" name="AutoShape 5"/>
          <p:cNvSpPr>
            <a:spLocks noChangeArrowheads="1"/>
          </p:cNvSpPr>
          <p:nvPr/>
        </p:nvSpPr>
        <p:spPr bwMode="auto">
          <a:xfrm>
            <a:off x="685800" y="4019549"/>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cxnSp>
        <p:nvCxnSpPr>
          <p:cNvPr id="48" name="AutoShape 9"/>
          <p:cNvCxnSpPr>
            <a:cxnSpLocks noChangeShapeType="1"/>
            <a:stCxn id="28" idx="2"/>
            <a:endCxn id="45" idx="3"/>
          </p:cNvCxnSpPr>
          <p:nvPr/>
        </p:nvCxnSpPr>
        <p:spPr bwMode="auto">
          <a:xfrm rot="5400000">
            <a:off x="2322500" y="3754448"/>
            <a:ext cx="457201" cy="377800"/>
          </a:xfrm>
          <a:prstGeom prst="bentConnector2">
            <a:avLst/>
          </a:prstGeom>
          <a:noFill/>
          <a:ln w="38100">
            <a:solidFill>
              <a:schemeClr val="tx1"/>
            </a:solidFill>
            <a:miter lim="800000"/>
            <a:headEnd/>
            <a:tailEnd type="triangle" w="med" len="med"/>
          </a:ln>
          <a:effectLst/>
        </p:spPr>
      </p:cxnSp>
      <p:cxnSp>
        <p:nvCxnSpPr>
          <p:cNvPr id="51" name="AutoShape 9"/>
          <p:cNvCxnSpPr>
            <a:cxnSpLocks noChangeShapeType="1"/>
          </p:cNvCxnSpPr>
          <p:nvPr/>
        </p:nvCxnSpPr>
        <p:spPr bwMode="auto">
          <a:xfrm rot="16200000" flipH="1">
            <a:off x="1333500" y="4514849"/>
            <a:ext cx="381002" cy="1"/>
          </a:xfrm>
          <a:prstGeom prst="bentConnector3">
            <a:avLst>
              <a:gd name="adj1" fmla="val 50000"/>
            </a:avLst>
          </a:prstGeom>
          <a:noFill/>
          <a:ln w="38100">
            <a:solidFill>
              <a:schemeClr val="tx1"/>
            </a:solidFill>
            <a:miter lim="800000"/>
            <a:headEnd/>
            <a:tailEnd type="triangle" w="med" len="me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Tests</a:t>
            </a:r>
          </a:p>
        </p:txBody>
      </p:sp>
      <p:sp>
        <p:nvSpPr>
          <p:cNvPr id="82947" name="Rectangle 3"/>
          <p:cNvSpPr>
            <a:spLocks noChangeArrowheads="1"/>
          </p:cNvSpPr>
          <p:nvPr/>
        </p:nvSpPr>
        <p:spPr bwMode="auto">
          <a:xfrm>
            <a:off x="838200" y="1009055"/>
            <a:ext cx="7543800" cy="4001095"/>
          </a:xfrm>
          <a:prstGeom prst="rect">
            <a:avLst/>
          </a:prstGeom>
          <a:noFill/>
          <a:ln w="9525">
            <a:noFill/>
            <a:miter lim="800000"/>
            <a:headEnd/>
            <a:tailEnd/>
          </a:ln>
          <a:effectLst/>
        </p:spPr>
        <p:txBody>
          <a:bodyPr wrap="square" lIns="0" tIns="0" rIns="0" bIns="0">
            <a:spAutoFit/>
          </a:bodyPr>
          <a:lstStyle/>
          <a:p>
            <a:pPr algn="l"/>
            <a:r>
              <a:rPr lang="en-US" sz="2000" b="1" dirty="0">
                <a:solidFill>
                  <a:srgbClr val="C00000"/>
                </a:solidFill>
                <a:effectLst/>
              </a:rPr>
              <a:t>AND</a:t>
            </a:r>
            <a:r>
              <a:rPr lang="en-US" sz="1400" b="1" dirty="0">
                <a:solidFill>
                  <a:schemeClr val="tx1"/>
                </a:solidFill>
                <a:effectLst/>
              </a:rPr>
              <a:t>:</a:t>
            </a:r>
            <a:endParaRPr lang="en-US" sz="3600" b="1" dirty="0">
              <a:solidFill>
                <a:schemeClr val="folHlink"/>
              </a:solidFill>
              <a:effectLst/>
            </a:endParaRPr>
          </a:p>
          <a:p>
            <a:pPr algn="l"/>
            <a:endParaRPr lang="en-US" sz="2000" b="1" dirty="0">
              <a:solidFill>
                <a:schemeClr val="folHlink"/>
              </a:solidFill>
              <a:effectLst/>
            </a:endParaRPr>
          </a:p>
          <a:p>
            <a:pPr algn="l"/>
            <a:r>
              <a:rPr lang="en-US" sz="2000" b="1" dirty="0">
                <a:solidFill>
                  <a:srgbClr val="0066FF"/>
                </a:solidFill>
                <a:effectLst/>
                <a:latin typeface="Courier New" pitchFamily="49" charset="0"/>
              </a:rPr>
              <a:t>	if</a:t>
            </a:r>
            <a:r>
              <a:rPr lang="en-US" sz="2000" b="1" dirty="0">
                <a:solidFill>
                  <a:schemeClr val="tx1"/>
                </a:solidFill>
                <a:effectLst/>
                <a:latin typeface="Courier New" pitchFamily="49" charset="0"/>
              </a:rPr>
              <a:t> (creditRate &gt; 0.5 ) </a:t>
            </a:r>
            <a:r>
              <a:rPr lang="en-US" sz="2000" b="1" dirty="0">
                <a:solidFill>
                  <a:srgbClr val="0066FF"/>
                </a:solidFill>
                <a:effectLst/>
                <a:latin typeface="Courier New" pitchFamily="49" charset="0"/>
              </a:rPr>
              <a:t>And</a:t>
            </a:r>
            <a:r>
              <a:rPr lang="en-US" sz="2000" b="1" dirty="0">
                <a:solidFill>
                  <a:schemeClr val="tx1"/>
                </a:solidFill>
                <a:effectLst/>
                <a:latin typeface="Courier New" pitchFamily="49" charset="0"/>
              </a:rPr>
              <a:t> (age &gt; 21)</a:t>
            </a:r>
          </a:p>
          <a:p>
            <a:pPr algn="l"/>
            <a:endParaRPr lang="en-US" sz="2000" b="1" dirty="0">
              <a:solidFill>
                <a:schemeClr val="tx1"/>
              </a:solidFill>
              <a:effectLst/>
              <a:latin typeface="Courier New" pitchFamily="49" charset="0"/>
            </a:endParaRPr>
          </a:p>
          <a:p>
            <a:pPr algn="l"/>
            <a:r>
              <a:rPr lang="en-US" sz="2000" b="1" dirty="0">
                <a:solidFill>
                  <a:srgbClr val="C00000"/>
                </a:solidFill>
                <a:effectLst/>
              </a:rPr>
              <a:t>OR</a:t>
            </a:r>
            <a:r>
              <a:rPr lang="en-US" sz="1600" b="1" dirty="0">
                <a:solidFill>
                  <a:schemeClr val="tx1"/>
                </a:solidFill>
                <a:effectLst/>
              </a:rPr>
              <a:t>:</a:t>
            </a:r>
            <a:endParaRPr lang="en-US" sz="4000" b="1" dirty="0">
              <a:solidFill>
                <a:schemeClr val="tx1"/>
              </a:solidFill>
              <a:effectLst/>
              <a:latin typeface="Courier New" pitchFamily="49" charset="0"/>
            </a:endParaRPr>
          </a:p>
          <a:p>
            <a:pPr algn="l"/>
            <a:endParaRPr lang="en-US" sz="2000" b="1" dirty="0">
              <a:solidFill>
                <a:schemeClr val="tx1"/>
              </a:solidFill>
              <a:effectLst/>
              <a:latin typeface="Courier New" pitchFamily="49" charset="0"/>
            </a:endParaRPr>
          </a:p>
          <a:p>
            <a:pPr algn="l"/>
            <a:r>
              <a:rPr lang="en-US" sz="2000" b="1" dirty="0">
                <a:solidFill>
                  <a:srgbClr val="0066FF"/>
                </a:solidFill>
                <a:effectLst/>
                <a:latin typeface="Courier New" pitchFamily="49" charset="0"/>
              </a:rPr>
              <a:t>	if</a:t>
            </a:r>
            <a:r>
              <a:rPr lang="en-US" sz="2000" b="1" dirty="0">
                <a:solidFill>
                  <a:schemeClr val="tx1"/>
                </a:solidFill>
                <a:effectLst/>
                <a:latin typeface="Courier New" pitchFamily="49" charset="0"/>
              </a:rPr>
              <a:t> (creditRate &lt;= 0.5 ) </a:t>
            </a:r>
            <a:r>
              <a:rPr lang="en-US" sz="2000" b="1" dirty="0">
                <a:solidFill>
                  <a:srgbClr val="0066FF"/>
                </a:solidFill>
                <a:effectLst/>
                <a:latin typeface="Courier New" pitchFamily="49" charset="0"/>
              </a:rPr>
              <a:t>Or</a:t>
            </a:r>
            <a:r>
              <a:rPr lang="en-US" sz="2000" b="1" dirty="0">
                <a:solidFill>
                  <a:schemeClr val="tx1"/>
                </a:solidFill>
                <a:effectLst/>
                <a:latin typeface="Courier New" pitchFamily="49" charset="0"/>
              </a:rPr>
              <a:t> (age &gt; 21)</a:t>
            </a:r>
          </a:p>
          <a:p>
            <a:pPr algn="l"/>
            <a:endParaRPr lang="en-US" sz="2000" b="1" dirty="0">
              <a:solidFill>
                <a:schemeClr val="tx1"/>
              </a:solidFill>
              <a:effectLst/>
              <a:latin typeface="Courier New" pitchFamily="49" charset="0"/>
            </a:endParaRPr>
          </a:p>
          <a:p>
            <a:pPr algn="l"/>
            <a:r>
              <a:rPr lang="en-US" sz="2000" b="1" dirty="0">
                <a:solidFill>
                  <a:srgbClr val="C00000"/>
                </a:solidFill>
                <a:effectLst/>
              </a:rPr>
              <a:t>NOT</a:t>
            </a:r>
            <a:r>
              <a:rPr lang="en-US" sz="1600" b="1" dirty="0">
                <a:solidFill>
                  <a:schemeClr val="tx1"/>
                </a:solidFill>
                <a:effectLst/>
              </a:rPr>
              <a:t>:</a:t>
            </a:r>
            <a:endParaRPr lang="en-US" sz="4000" b="1" dirty="0">
              <a:solidFill>
                <a:schemeClr val="tx1"/>
              </a:solidFill>
              <a:effectLst/>
              <a:latin typeface="Courier New" pitchFamily="49" charset="0"/>
            </a:endParaRPr>
          </a:p>
          <a:p>
            <a:pPr algn="l"/>
            <a:endParaRPr lang="en-US" sz="2000" b="1" dirty="0">
              <a:solidFill>
                <a:schemeClr val="tx1"/>
              </a:solidFill>
              <a:effectLst/>
              <a:latin typeface="Courier New" pitchFamily="49" charset="0"/>
            </a:endParaRPr>
          </a:p>
          <a:p>
            <a:pPr algn="l"/>
            <a:r>
              <a:rPr lang="en-US" sz="2000" b="1" dirty="0">
                <a:solidFill>
                  <a:srgbClr val="0066FF"/>
                </a:solidFill>
                <a:effectLst/>
                <a:latin typeface="Courier New" pitchFamily="49" charset="0"/>
              </a:rPr>
              <a:t>	if</a:t>
            </a:r>
            <a:r>
              <a:rPr lang="en-US" sz="2000" b="1" dirty="0">
                <a:solidFill>
                  <a:schemeClr val="tx1"/>
                </a:solidFill>
                <a:effectLst/>
                <a:latin typeface="Courier New" pitchFamily="49" charset="0"/>
              </a:rPr>
              <a:t> Not (age = 21)</a:t>
            </a:r>
          </a:p>
          <a:p>
            <a:pPr algn="l"/>
            <a:r>
              <a:rPr lang="en-US" sz="1800" b="1" dirty="0">
                <a:solidFill>
                  <a:srgbClr val="C00000"/>
                </a:solidFill>
                <a:effectLst/>
                <a:latin typeface="+mn-lt"/>
              </a:rPr>
              <a:t>alternatively, you can use</a:t>
            </a:r>
          </a:p>
          <a:p>
            <a:pPr algn="l"/>
            <a:r>
              <a:rPr lang="en-US" sz="2000" b="1" dirty="0">
                <a:solidFill>
                  <a:srgbClr val="0066FF"/>
                </a:solidFill>
                <a:effectLst/>
                <a:latin typeface="Courier New" pitchFamily="49" charset="0"/>
              </a:rPr>
              <a:t>	If </a:t>
            </a:r>
            <a:r>
              <a:rPr lang="en-US" sz="2000" b="1" dirty="0">
                <a:solidFill>
                  <a:schemeClr val="tx1"/>
                </a:solidFill>
                <a:effectLst/>
                <a:latin typeface="Courier New" pitchFamily="49" charset="0"/>
              </a:rPr>
              <a:t>age &lt;&gt; 21</a:t>
            </a:r>
          </a:p>
        </p:txBody>
      </p:sp>
      <p:sp>
        <p:nvSpPr>
          <p:cNvPr id="82948" name="AutoShape 4"/>
          <p:cNvSpPr>
            <a:spLocks noChangeArrowheads="1"/>
          </p:cNvSpPr>
          <p:nvPr/>
        </p:nvSpPr>
        <p:spPr bwMode="auto">
          <a:xfrm rot="17450002">
            <a:off x="6210260" y="1227236"/>
            <a:ext cx="80" cy="345877"/>
          </a:xfrm>
          <a:prstGeom prst="leftArrow">
            <a:avLst>
              <a:gd name="adj1" fmla="val 44167"/>
              <a:gd name="adj2" fmla="val 44583"/>
            </a:avLst>
          </a:prstGeom>
          <a:solidFill>
            <a:schemeClr val="hlink"/>
          </a:solidFill>
          <a:ln w="9525">
            <a:noFill/>
            <a:miter lim="800000"/>
            <a:headEnd/>
            <a:tailEnd/>
          </a:ln>
          <a:effectLst/>
        </p:spPr>
        <p:txBody>
          <a:bodyPr wrap="none" lIns="0" tIns="0" rIns="0" bIns="0" anchor="ctr">
            <a:spAutoFit/>
          </a:bodyPr>
          <a:lstStyle/>
          <a:p>
            <a:endParaRPr lang="en-US" dirty="0"/>
          </a:p>
        </p:txBody>
      </p:sp>
      <p:sp>
        <p:nvSpPr>
          <p:cNvPr id="82949" name="AutoShape 5"/>
          <p:cNvSpPr>
            <a:spLocks noChangeArrowheads="1"/>
          </p:cNvSpPr>
          <p:nvPr/>
        </p:nvSpPr>
        <p:spPr bwMode="auto">
          <a:xfrm rot="17450002">
            <a:off x="6362660" y="2541686"/>
            <a:ext cx="80" cy="345877"/>
          </a:xfrm>
          <a:prstGeom prst="leftArrow">
            <a:avLst>
              <a:gd name="adj1" fmla="val 44167"/>
              <a:gd name="adj2" fmla="val 44583"/>
            </a:avLst>
          </a:prstGeom>
          <a:solidFill>
            <a:schemeClr val="hlink"/>
          </a:solidFill>
          <a:ln w="9525">
            <a:noFill/>
            <a:miter lim="800000"/>
            <a:headEnd/>
            <a:tailEnd/>
          </a:ln>
          <a:effectLst/>
        </p:spPr>
        <p:txBody>
          <a:bodyPr wrap="none" lIns="0" tIns="0" rIns="0" bIns="0" anchor="ctr">
            <a:spAutoFit/>
          </a:bodyPr>
          <a:lstStyle/>
          <a:p>
            <a:endParaRPr lang="en-US" dirty="0"/>
          </a:p>
        </p:txBody>
      </p:sp>
      <p:sp>
        <p:nvSpPr>
          <p:cNvPr id="82950" name="AutoShape 6"/>
          <p:cNvSpPr>
            <a:spLocks noChangeArrowheads="1"/>
          </p:cNvSpPr>
          <p:nvPr/>
        </p:nvSpPr>
        <p:spPr bwMode="auto">
          <a:xfrm rot="17450002">
            <a:off x="1714460" y="3856136"/>
            <a:ext cx="80" cy="345877"/>
          </a:xfrm>
          <a:prstGeom prst="leftArrow">
            <a:avLst>
              <a:gd name="adj1" fmla="val 44167"/>
              <a:gd name="adj2" fmla="val 44583"/>
            </a:avLst>
          </a:prstGeom>
          <a:solidFill>
            <a:schemeClr val="hlink"/>
          </a:solidFill>
          <a:ln w="9525">
            <a:noFill/>
            <a:miter lim="800000"/>
            <a:headEnd/>
            <a:tailEnd/>
          </a:ln>
          <a:effectLst/>
        </p:spPr>
        <p:txBody>
          <a:bodyPr wrap="none" lIns="0" tIns="0" rIns="0" bIns="0" anchor="ctr">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5" name="Rectangle 15"/>
          <p:cNvSpPr>
            <a:spLocks noGrp="1" noChangeArrowheads="1"/>
          </p:cNvSpPr>
          <p:nvPr>
            <p:ph type="title"/>
          </p:nvPr>
        </p:nvSpPr>
        <p:spPr/>
        <p:txBody>
          <a:bodyPr/>
          <a:lstStyle/>
          <a:p>
            <a:r>
              <a:rPr lang="en-US" sz="3600" dirty="0"/>
              <a:t>Implementing a Decision Loop</a:t>
            </a:r>
          </a:p>
        </p:txBody>
      </p:sp>
      <p:sp>
        <p:nvSpPr>
          <p:cNvPr id="76812" name="Text Box 12"/>
          <p:cNvSpPr txBox="1">
            <a:spLocks noChangeArrowheads="1"/>
          </p:cNvSpPr>
          <p:nvPr/>
        </p:nvSpPr>
        <p:spPr bwMode="auto">
          <a:xfrm>
            <a:off x="495300" y="2931914"/>
            <a:ext cx="8420100" cy="2154436"/>
          </a:xfrm>
          <a:prstGeom prst="rect">
            <a:avLst/>
          </a:prstGeom>
          <a:noFill/>
          <a:ln w="9525">
            <a:noFill/>
            <a:miter lim="800000"/>
            <a:headEnd/>
            <a:tailEnd/>
          </a:ln>
          <a:effectLst/>
        </p:spPr>
        <p:txBody>
          <a:bodyPr wrap="square" lIns="0" tIns="0" rIns="0" bIns="0">
            <a:spAutoFit/>
          </a:bodyPr>
          <a:lstStyle/>
          <a:p>
            <a:pPr algn="l"/>
            <a:r>
              <a:rPr lang="en-US" sz="2000" b="1" dirty="0">
                <a:solidFill>
                  <a:srgbClr val="0000FF"/>
                </a:solidFill>
                <a:effectLst/>
                <a:latin typeface="Courier New" pitchFamily="49" charset="0"/>
                <a:cs typeface="Courier New" pitchFamily="49" charset="0"/>
              </a:rPr>
              <a:t>Dim </a:t>
            </a:r>
            <a:r>
              <a:rPr lang="en-US" sz="2000" b="1" dirty="0">
                <a:solidFill>
                  <a:prstClr val="black"/>
                </a:solidFill>
                <a:effectLst/>
                <a:latin typeface="Courier New" pitchFamily="49" charset="0"/>
                <a:cs typeface="Courier New" pitchFamily="49" charset="0"/>
              </a:rPr>
              <a:t> inputFromUser </a:t>
            </a:r>
            <a:r>
              <a:rPr lang="en-US" sz="2000" b="1" dirty="0">
                <a:solidFill>
                  <a:srgbClr val="0000FF"/>
                </a:solidFill>
                <a:effectLst/>
                <a:latin typeface="Courier New" pitchFamily="49" charset="0"/>
                <a:cs typeface="Courier New" pitchFamily="49" charset="0"/>
              </a:rPr>
              <a:t>As String</a:t>
            </a:r>
          </a:p>
          <a:p>
            <a:pPr algn="l"/>
            <a:endParaRPr lang="en-US" sz="2000" b="1" dirty="0">
              <a:solidFill>
                <a:srgbClr val="0000FF"/>
              </a:solidFill>
              <a:effectLst/>
              <a:latin typeface="Courier New" pitchFamily="49" charset="0"/>
              <a:cs typeface="Courier New" pitchFamily="49" charset="0"/>
            </a:endParaRPr>
          </a:p>
          <a:p>
            <a:pPr algn="l"/>
            <a:r>
              <a:rPr lang="en-US" sz="2000" b="1" dirty="0">
                <a:solidFill>
                  <a:srgbClr val="0000FF"/>
                </a:solidFill>
                <a:effectLst/>
                <a:latin typeface="Courier New" pitchFamily="49" charset="0"/>
                <a:cs typeface="Courier New" pitchFamily="49" charset="0"/>
              </a:rPr>
              <a:t>Do</a:t>
            </a:r>
            <a:endParaRPr lang="en-US" sz="2000" b="1" dirty="0">
              <a:solidFill>
                <a:prstClr val="black"/>
              </a:solidFill>
              <a:effectLst/>
              <a:latin typeface="Courier New" pitchFamily="49" charset="0"/>
              <a:cs typeface="Courier New" pitchFamily="49" charset="0"/>
            </a:endParaRPr>
          </a:p>
          <a:p>
            <a:pPr algn="l"/>
            <a:r>
              <a:rPr lang="en-US" sz="2000" b="1" dirty="0">
                <a:solidFill>
                  <a:prstClr val="black"/>
                </a:solidFill>
                <a:effectLst/>
                <a:latin typeface="Courier New" pitchFamily="49" charset="0"/>
                <a:cs typeface="Courier New" pitchFamily="49" charset="0"/>
              </a:rPr>
              <a:t>   inputFromUser = InputBox(</a:t>
            </a:r>
            <a:r>
              <a:rPr lang="en-US" sz="2000" b="1" dirty="0">
                <a:solidFill>
                  <a:srgbClr val="A31515"/>
                </a:solidFill>
                <a:effectLst/>
                <a:latin typeface="Courier New" pitchFamily="49" charset="0"/>
                <a:cs typeface="Courier New" pitchFamily="49" charset="0"/>
              </a:rPr>
              <a:t>“Amount of principal?"</a:t>
            </a:r>
            <a:r>
              <a:rPr lang="en-US" sz="2000" b="1" dirty="0">
                <a:solidFill>
                  <a:prstClr val="black"/>
                </a:solidFill>
                <a:effectLst/>
                <a:latin typeface="Courier New" pitchFamily="49" charset="0"/>
                <a:cs typeface="Courier New" pitchFamily="49" charset="0"/>
              </a:rPr>
              <a:t>)</a:t>
            </a:r>
          </a:p>
          <a:p>
            <a:pPr algn="l"/>
            <a:r>
              <a:rPr lang="en-US" sz="2000" b="1" dirty="0">
                <a:solidFill>
                  <a:prstClr val="black"/>
                </a:solidFill>
                <a:effectLst/>
                <a:latin typeface="Courier New" pitchFamily="49" charset="0"/>
                <a:cs typeface="Courier New" pitchFamily="49" charset="0"/>
              </a:rPr>
              <a:t>   principal = </a:t>
            </a:r>
            <a:r>
              <a:rPr lang="en-US" sz="2000" b="1" dirty="0">
                <a:solidFill>
                  <a:srgbClr val="0000FF"/>
                </a:solidFill>
                <a:effectLst/>
                <a:latin typeface="Courier New" pitchFamily="49" charset="0"/>
                <a:cs typeface="Courier New" pitchFamily="49" charset="0"/>
              </a:rPr>
              <a:t>Double</a:t>
            </a:r>
            <a:r>
              <a:rPr lang="en-US" sz="2000" b="1" dirty="0">
                <a:solidFill>
                  <a:prstClr val="black"/>
                </a:solidFill>
                <a:effectLst/>
                <a:latin typeface="Courier New" pitchFamily="49" charset="0"/>
                <a:cs typeface="Courier New" pitchFamily="49" charset="0"/>
              </a:rPr>
              <a:t>.Parse(inputFromUser)</a:t>
            </a:r>
            <a:endParaRPr lang="en-US" sz="2000" b="1" dirty="0">
              <a:solidFill>
                <a:srgbClr val="0000FF"/>
              </a:solidFill>
              <a:effectLst/>
              <a:latin typeface="Courier New" pitchFamily="49" charset="0"/>
              <a:cs typeface="Courier New" pitchFamily="49" charset="0"/>
            </a:endParaRPr>
          </a:p>
          <a:p>
            <a:pPr algn="l"/>
            <a:r>
              <a:rPr lang="en-US" sz="2000" b="1" dirty="0">
                <a:solidFill>
                  <a:srgbClr val="0000FF"/>
                </a:solidFill>
                <a:effectLst/>
                <a:latin typeface="Courier New" pitchFamily="49" charset="0"/>
                <a:cs typeface="Courier New" pitchFamily="49" charset="0"/>
              </a:rPr>
              <a:t>Loop</a:t>
            </a:r>
            <a:r>
              <a:rPr lang="en-US" sz="2000" b="1" dirty="0">
                <a:solidFill>
                  <a:prstClr val="black"/>
                </a:solidFill>
                <a:effectLst/>
                <a:latin typeface="Courier New" pitchFamily="49" charset="0"/>
                <a:cs typeface="Courier New" pitchFamily="49" charset="0"/>
              </a:rPr>
              <a:t> </a:t>
            </a:r>
            <a:r>
              <a:rPr lang="en-US" sz="2000" b="1" dirty="0">
                <a:solidFill>
                  <a:srgbClr val="0000FF"/>
                </a:solidFill>
                <a:effectLst/>
                <a:latin typeface="Courier New" pitchFamily="49" charset="0"/>
                <a:cs typeface="Courier New" pitchFamily="49" charset="0"/>
              </a:rPr>
              <a:t>While</a:t>
            </a:r>
            <a:r>
              <a:rPr lang="en-US" sz="2000" b="1" dirty="0">
                <a:solidFill>
                  <a:prstClr val="black"/>
                </a:solidFill>
                <a:effectLst/>
                <a:latin typeface="Courier New" pitchFamily="49" charset="0"/>
                <a:cs typeface="Courier New" pitchFamily="49" charset="0"/>
              </a:rPr>
              <a:t> principal &lt;= 0</a:t>
            </a:r>
          </a:p>
          <a:p>
            <a:pPr algn="l"/>
            <a:endParaRPr lang="en-US" sz="2000" b="1" dirty="0">
              <a:solidFill>
                <a:prstClr val="black"/>
              </a:solidFill>
              <a:effectLst/>
              <a:latin typeface="Courier New" pitchFamily="49" charset="0"/>
              <a:cs typeface="Courier New" pitchFamily="49" charset="0"/>
            </a:endParaRPr>
          </a:p>
        </p:txBody>
      </p:sp>
      <p:grpSp>
        <p:nvGrpSpPr>
          <p:cNvPr id="2" name="Group 1"/>
          <p:cNvGrpSpPr/>
          <p:nvPr/>
        </p:nvGrpSpPr>
        <p:grpSpPr>
          <a:xfrm>
            <a:off x="5715000" y="1036941"/>
            <a:ext cx="3048000" cy="1943101"/>
            <a:chOff x="152400" y="1619249"/>
            <a:chExt cx="3048000" cy="1943101"/>
          </a:xfrm>
        </p:grpSpPr>
        <p:sp>
          <p:nvSpPr>
            <p:cNvPr id="76805" name="AutoShape 5"/>
            <p:cNvSpPr>
              <a:spLocks noChangeArrowheads="1"/>
            </p:cNvSpPr>
            <p:nvPr/>
          </p:nvSpPr>
          <p:spPr bwMode="auto">
            <a:xfrm>
              <a:off x="152400" y="1809751"/>
              <a:ext cx="2673350" cy="736204"/>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Ask the user the amount of principal in $</a:t>
              </a:r>
            </a:p>
          </p:txBody>
        </p:sp>
        <p:sp>
          <p:nvSpPr>
            <p:cNvPr id="76806" name="AutoShape 6"/>
            <p:cNvSpPr>
              <a:spLocks noChangeArrowheads="1"/>
            </p:cNvSpPr>
            <p:nvPr/>
          </p:nvSpPr>
          <p:spPr bwMode="auto">
            <a:xfrm>
              <a:off x="1108075" y="2837656"/>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76805" idx="3"/>
            </p:cNvCxnSpPr>
            <p:nvPr/>
          </p:nvCxnSpPr>
          <p:spPr bwMode="auto">
            <a:xfrm flipV="1">
              <a:off x="1870075" y="2177853"/>
              <a:ext cx="955675" cy="850303"/>
            </a:xfrm>
            <a:prstGeom prst="bentConnector3">
              <a:avLst>
                <a:gd name="adj1" fmla="val 123920"/>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343225" y="2691805"/>
              <a:ext cx="291701" cy="1588"/>
            </a:xfrm>
            <a:prstGeom prst="bentConnector3">
              <a:avLst>
                <a:gd name="adj1" fmla="val 50000"/>
              </a:avLst>
            </a:prstGeom>
            <a:noFill/>
            <a:ln w="38100">
              <a:solidFill>
                <a:schemeClr val="tx1"/>
              </a:solidFill>
              <a:miter lim="800000"/>
              <a:headEnd/>
              <a:tailEnd type="triangle" w="med" len="med"/>
            </a:ln>
            <a:effectLst/>
          </p:spPr>
        </p:cxnSp>
        <p:cxnSp>
          <p:nvCxnSpPr>
            <p:cNvPr id="76809" name="AutoShape 9"/>
            <p:cNvCxnSpPr>
              <a:cxnSpLocks noChangeShapeType="1"/>
              <a:stCxn id="76806" idx="2"/>
            </p:cNvCxnSpPr>
            <p:nvPr/>
          </p:nvCxnSpPr>
          <p:spPr bwMode="auto">
            <a:xfrm rot="5400000">
              <a:off x="1317625" y="3390106"/>
              <a:ext cx="342900" cy="1588"/>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1800519" y="2732391"/>
              <a:ext cx="1323681" cy="584775"/>
            </a:xfrm>
            <a:prstGeom prst="rect">
              <a:avLst/>
            </a:prstGeom>
            <a:noFill/>
            <a:ln w="9525">
              <a:noFill/>
              <a:miter lim="800000"/>
              <a:headEnd/>
              <a:tailEnd/>
            </a:ln>
            <a:effectLst/>
          </p:spPr>
          <p:txBody>
            <a:bodyPr wrap="square">
              <a:spAutoFit/>
            </a:bodyPr>
            <a:lstStyle/>
            <a:p>
              <a:pPr algn="ctr"/>
              <a:r>
                <a:rPr lang="en-US" sz="1600" b="1" dirty="0">
                  <a:solidFill>
                    <a:schemeClr val="tx1"/>
                  </a:solidFill>
                  <a:effectLst/>
                  <a:latin typeface="Arial" charset="0"/>
                </a:rPr>
                <a:t>Principal &lt;= $0</a:t>
              </a:r>
            </a:p>
          </p:txBody>
        </p:sp>
        <p:cxnSp>
          <p:nvCxnSpPr>
            <p:cNvPr id="76827" name="AutoShape 27"/>
            <p:cNvCxnSpPr>
              <a:cxnSpLocks noChangeShapeType="1"/>
              <a:endCxn id="76805" idx="0"/>
            </p:cNvCxnSpPr>
            <p:nvPr/>
          </p:nvCxnSpPr>
          <p:spPr bwMode="auto">
            <a:xfrm rot="5400000">
              <a:off x="1394224" y="1714101"/>
              <a:ext cx="190501" cy="798"/>
            </a:xfrm>
            <a:prstGeom prst="straightConnector1">
              <a:avLst/>
            </a:prstGeom>
            <a:noFill/>
            <a:ln w="38100">
              <a:solidFill>
                <a:schemeClr val="tx1"/>
              </a:solidFill>
              <a:round/>
              <a:headEnd/>
              <a:tailEnd type="triangle" w="med" len="med"/>
            </a:ln>
            <a:effectLst/>
          </p:spPr>
        </p:cxnSp>
        <p:sp>
          <p:nvSpPr>
            <p:cNvPr id="15" name="Oval 14"/>
            <p:cNvSpPr/>
            <p:nvPr/>
          </p:nvSpPr>
          <p:spPr bwMode="auto">
            <a:xfrm>
              <a:off x="1676400" y="2609056"/>
              <a:ext cx="1524000" cy="838200"/>
            </a:xfrm>
            <a:prstGeom prst="ellipse">
              <a:avLst/>
            </a:prstGeom>
            <a:noFill/>
            <a:ln w="571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12"/>
                                        </p:tgtEl>
                                        <p:attrNameLst>
                                          <p:attrName>style.visibility</p:attrName>
                                        </p:attrNameLst>
                                      </p:cBhvr>
                                      <p:to>
                                        <p:strVal val="visible"/>
                                      </p:to>
                                    </p:set>
                                    <p:animEffect transition="in" filter="fade">
                                      <p:cBhvr>
                                        <p:cTn id="7"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3DFC6-A6C1-0E47-0A42-1AED4E01A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D334A-32EE-5D8B-0449-E695F7A32CE7}"/>
              </a:ext>
            </a:extLst>
          </p:cNvPr>
          <p:cNvSpPr>
            <a:spLocks noGrp="1"/>
          </p:cNvSpPr>
          <p:nvPr>
            <p:ph type="title"/>
          </p:nvPr>
        </p:nvSpPr>
        <p:spPr/>
        <p:txBody>
          <a:bodyPr/>
          <a:lstStyle/>
          <a:p>
            <a:r>
              <a:rPr lang="en-US" sz="4400" dirty="0"/>
              <a:t>GenAI can explain code</a:t>
            </a:r>
          </a:p>
        </p:txBody>
      </p:sp>
      <p:pic>
        <p:nvPicPr>
          <p:cNvPr id="6" name="Picture 5">
            <a:extLst>
              <a:ext uri="{FF2B5EF4-FFF2-40B4-BE49-F238E27FC236}">
                <a16:creationId xmlns:a16="http://schemas.microsoft.com/office/drawing/2014/main" id="{30C0CFBD-5EFA-91AB-D5C1-53452ABAED31}"/>
              </a:ext>
            </a:extLst>
          </p:cNvPr>
          <p:cNvPicPr>
            <a:picLocks noChangeAspect="1"/>
          </p:cNvPicPr>
          <p:nvPr/>
        </p:nvPicPr>
        <p:blipFill>
          <a:blip r:embed="rId2"/>
          <a:srcRect l="22078" r="20779"/>
          <a:stretch/>
        </p:blipFill>
        <p:spPr>
          <a:xfrm>
            <a:off x="8241384" y="66577"/>
            <a:ext cx="838200" cy="698500"/>
          </a:xfrm>
          <a:prstGeom prst="rect">
            <a:avLst/>
          </a:prstGeom>
        </p:spPr>
      </p:pic>
      <p:sp>
        <p:nvSpPr>
          <p:cNvPr id="4" name="Rectangle: Rounded Corners 3">
            <a:extLst>
              <a:ext uri="{FF2B5EF4-FFF2-40B4-BE49-F238E27FC236}">
                <a16:creationId xmlns:a16="http://schemas.microsoft.com/office/drawing/2014/main" id="{7282647D-8023-36A0-9585-3676E9D24795}"/>
              </a:ext>
            </a:extLst>
          </p:cNvPr>
          <p:cNvSpPr/>
          <p:nvPr/>
        </p:nvSpPr>
        <p:spPr>
          <a:xfrm>
            <a:off x="293016" y="1200150"/>
            <a:ext cx="8763000" cy="3657600"/>
          </a:xfrm>
          <a:prstGeom prst="roundRect">
            <a:avLst/>
          </a:prstGeom>
          <a:solidFill>
            <a:srgbClr val="193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bg1"/>
                </a:solidFill>
              </a:rPr>
              <a:t>You are an expert VBA programmer. Help me understand the following code</a:t>
            </a:r>
            <a:br>
              <a:rPr lang="en-US" sz="2800" dirty="0">
                <a:solidFill>
                  <a:schemeClr val="bg1"/>
                </a:solidFill>
              </a:rPr>
            </a:br>
            <a:r>
              <a:rPr lang="en-US" sz="2400" i="1" dirty="0">
                <a:solidFill>
                  <a:schemeClr val="bg1"/>
                </a:solidFill>
              </a:rPr>
              <a:t>Dim  inputFromUser As String</a:t>
            </a:r>
          </a:p>
          <a:p>
            <a:pPr algn="l"/>
            <a:r>
              <a:rPr lang="en-US" sz="2400" i="1" dirty="0">
                <a:solidFill>
                  <a:schemeClr val="bg1"/>
                </a:solidFill>
              </a:rPr>
              <a:t>Do</a:t>
            </a:r>
          </a:p>
          <a:p>
            <a:pPr algn="l"/>
            <a:r>
              <a:rPr lang="en-US" sz="2400" i="1" dirty="0">
                <a:solidFill>
                  <a:schemeClr val="bg1"/>
                </a:solidFill>
              </a:rPr>
              <a:t>   inputFromUser = InputBox(“Amount of principal?")</a:t>
            </a:r>
          </a:p>
          <a:p>
            <a:pPr algn="l"/>
            <a:r>
              <a:rPr lang="en-US" sz="2400" i="1" dirty="0">
                <a:solidFill>
                  <a:schemeClr val="bg1"/>
                </a:solidFill>
              </a:rPr>
              <a:t>   principal = Double.Parse(inputFromUser)</a:t>
            </a:r>
          </a:p>
          <a:p>
            <a:pPr algn="l"/>
            <a:r>
              <a:rPr lang="en-US" sz="2400" i="1" dirty="0">
                <a:solidFill>
                  <a:schemeClr val="bg1"/>
                </a:solidFill>
              </a:rPr>
              <a:t>Loop While principal &lt;= 0</a:t>
            </a:r>
          </a:p>
        </p:txBody>
      </p:sp>
    </p:spTree>
    <p:extLst>
      <p:ext uri="{BB962C8B-B14F-4D97-AF65-F5344CB8AC3E}">
        <p14:creationId xmlns:p14="http://schemas.microsoft.com/office/powerpoint/2010/main" val="215422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EE9-66AA-0326-B127-B5A616CC2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0CD4B-6DF5-A6BE-C686-1BC438DF7159}"/>
              </a:ext>
            </a:extLst>
          </p:cNvPr>
          <p:cNvSpPr>
            <a:spLocks noGrp="1"/>
          </p:cNvSpPr>
          <p:nvPr>
            <p:ph type="title"/>
          </p:nvPr>
        </p:nvSpPr>
        <p:spPr/>
        <p:txBody>
          <a:bodyPr/>
          <a:lstStyle/>
          <a:p>
            <a:r>
              <a:rPr lang="en-US" dirty="0"/>
              <a:t>GenAI can code for you</a:t>
            </a:r>
          </a:p>
        </p:txBody>
      </p:sp>
      <p:pic>
        <p:nvPicPr>
          <p:cNvPr id="6" name="Picture 5">
            <a:extLst>
              <a:ext uri="{FF2B5EF4-FFF2-40B4-BE49-F238E27FC236}">
                <a16:creationId xmlns:a16="http://schemas.microsoft.com/office/drawing/2014/main" id="{760CB58E-3F50-4E4D-7508-5FA81ED0DBDF}"/>
              </a:ext>
            </a:extLst>
          </p:cNvPr>
          <p:cNvPicPr>
            <a:picLocks noChangeAspect="1"/>
          </p:cNvPicPr>
          <p:nvPr/>
        </p:nvPicPr>
        <p:blipFill>
          <a:blip r:embed="rId2"/>
          <a:srcRect l="22078" r="20779"/>
          <a:stretch/>
        </p:blipFill>
        <p:spPr>
          <a:xfrm>
            <a:off x="8241384" y="66577"/>
            <a:ext cx="838200" cy="698500"/>
          </a:xfrm>
          <a:prstGeom prst="rect">
            <a:avLst/>
          </a:prstGeom>
        </p:spPr>
      </p:pic>
      <p:sp>
        <p:nvSpPr>
          <p:cNvPr id="4" name="Rectangle: Rounded Corners 3">
            <a:extLst>
              <a:ext uri="{FF2B5EF4-FFF2-40B4-BE49-F238E27FC236}">
                <a16:creationId xmlns:a16="http://schemas.microsoft.com/office/drawing/2014/main" id="{9636E8BF-2778-4002-6D0C-6364C5827198}"/>
              </a:ext>
            </a:extLst>
          </p:cNvPr>
          <p:cNvSpPr/>
          <p:nvPr/>
        </p:nvSpPr>
        <p:spPr>
          <a:xfrm>
            <a:off x="304800" y="1504950"/>
            <a:ext cx="8763000" cy="2895600"/>
          </a:xfrm>
          <a:prstGeom prst="roundRect">
            <a:avLst/>
          </a:prstGeom>
          <a:solidFill>
            <a:srgbClr val="193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You are an expert VBA programmer. Help me code the following: The program asks the user the amount of principal. If the number entered by the user is zero or less than zero, then the program asks again, until the user enters a positive number. At that point, the input from the user is turned into a number and stored.</a:t>
            </a:r>
            <a:endParaRPr lang="en-US" sz="4800" dirty="0">
              <a:solidFill>
                <a:schemeClr val="bg1"/>
              </a:solidFill>
            </a:endParaRPr>
          </a:p>
        </p:txBody>
      </p:sp>
    </p:spTree>
    <p:extLst>
      <p:ext uri="{BB962C8B-B14F-4D97-AF65-F5344CB8AC3E}">
        <p14:creationId xmlns:p14="http://schemas.microsoft.com/office/powerpoint/2010/main" val="20781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823" name="AutoShape 23"/>
          <p:cNvCxnSpPr>
            <a:cxnSpLocks noChangeShapeType="1"/>
            <a:stCxn id="76819" idx="2"/>
            <a:endCxn id="76824" idx="0"/>
          </p:cNvCxnSpPr>
          <p:nvPr/>
        </p:nvCxnSpPr>
        <p:spPr bwMode="auto">
          <a:xfrm rot="16200000" flipH="1">
            <a:off x="1649857" y="4592591"/>
            <a:ext cx="282079" cy="392"/>
          </a:xfrm>
          <a:prstGeom prst="bentConnector3">
            <a:avLst>
              <a:gd name="adj1" fmla="val 50000"/>
            </a:avLst>
          </a:prstGeom>
          <a:noFill/>
          <a:ln w="38100">
            <a:solidFill>
              <a:schemeClr val="tx1"/>
            </a:solidFill>
            <a:miter lim="800000"/>
            <a:headEnd/>
            <a:tailEnd type="triangle" w="med" len="med"/>
          </a:ln>
          <a:effectLst/>
        </p:spPr>
      </p:cxnSp>
      <p:sp>
        <p:nvSpPr>
          <p:cNvPr id="76815" name="Rectangle 15"/>
          <p:cNvSpPr>
            <a:spLocks noGrp="1" noChangeArrowheads="1"/>
          </p:cNvSpPr>
          <p:nvPr>
            <p:ph type="title"/>
          </p:nvPr>
        </p:nvSpPr>
        <p:spPr/>
        <p:txBody>
          <a:bodyPr/>
          <a:lstStyle/>
          <a:p>
            <a:r>
              <a:rPr lang="en-US" sz="4400" dirty="0"/>
              <a:t>Implementing a Nested Loop</a:t>
            </a:r>
          </a:p>
        </p:txBody>
      </p:sp>
      <p:sp>
        <p:nvSpPr>
          <p:cNvPr id="76805" name="AutoShape 5"/>
          <p:cNvSpPr>
            <a:spLocks noChangeArrowheads="1"/>
          </p:cNvSpPr>
          <p:nvPr/>
        </p:nvSpPr>
        <p:spPr bwMode="auto">
          <a:xfrm>
            <a:off x="457200" y="1809751"/>
            <a:ext cx="2673350" cy="52744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Ask the user the amount of principal in $</a:t>
            </a:r>
          </a:p>
        </p:txBody>
      </p:sp>
      <p:sp>
        <p:nvSpPr>
          <p:cNvPr id="76806" name="AutoShape 6"/>
          <p:cNvSpPr>
            <a:spLocks noChangeArrowheads="1"/>
          </p:cNvSpPr>
          <p:nvPr/>
        </p:nvSpPr>
        <p:spPr bwMode="auto">
          <a:xfrm>
            <a:off x="1412875" y="2628900"/>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76805" idx="3"/>
          </p:cNvCxnSpPr>
          <p:nvPr/>
        </p:nvCxnSpPr>
        <p:spPr bwMode="auto">
          <a:xfrm flipV="1">
            <a:off x="2174875" y="2073475"/>
            <a:ext cx="955675" cy="745925"/>
          </a:xfrm>
          <a:prstGeom prst="bentConnector3">
            <a:avLst>
              <a:gd name="adj1" fmla="val 123920"/>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648024" y="2483049"/>
            <a:ext cx="291702" cy="1588"/>
          </a:xfrm>
          <a:prstGeom prst="bentConnector3">
            <a:avLst>
              <a:gd name="adj1" fmla="val 50000"/>
            </a:avLst>
          </a:prstGeom>
          <a:noFill/>
          <a:ln w="38100">
            <a:solidFill>
              <a:schemeClr val="tx1"/>
            </a:solidFill>
            <a:miter lim="800000"/>
            <a:headEnd/>
            <a:tailEnd type="triangle" w="med" len="med"/>
          </a:ln>
          <a:effectLst/>
        </p:spPr>
      </p:cxnSp>
      <p:cxnSp>
        <p:nvCxnSpPr>
          <p:cNvPr id="76809" name="AutoShape 9"/>
          <p:cNvCxnSpPr>
            <a:cxnSpLocks noChangeShapeType="1"/>
            <a:stCxn id="76806" idx="2"/>
            <a:endCxn id="76818" idx="0"/>
          </p:cNvCxnSpPr>
          <p:nvPr/>
        </p:nvCxnSpPr>
        <p:spPr bwMode="auto">
          <a:xfrm rot="5400000">
            <a:off x="1620838" y="3179763"/>
            <a:ext cx="342900" cy="3175"/>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2105319" y="2523635"/>
            <a:ext cx="1323681" cy="584775"/>
          </a:xfrm>
          <a:prstGeom prst="rect">
            <a:avLst/>
          </a:prstGeom>
          <a:noFill/>
          <a:ln w="9525">
            <a:noFill/>
            <a:miter lim="800000"/>
            <a:headEnd/>
            <a:tailEnd/>
          </a:ln>
          <a:effectLst/>
        </p:spPr>
        <p:txBody>
          <a:bodyPr wrap="square">
            <a:spAutoFit/>
          </a:bodyPr>
          <a:lstStyle/>
          <a:p>
            <a:pPr algn="l"/>
            <a:r>
              <a:rPr lang="en-US" sz="1600" b="1" dirty="0">
                <a:solidFill>
                  <a:schemeClr val="tx1"/>
                </a:solidFill>
                <a:effectLst/>
                <a:latin typeface="Arial" charset="0"/>
              </a:rPr>
              <a:t>Less than / equal to $0</a:t>
            </a:r>
          </a:p>
        </p:txBody>
      </p:sp>
      <p:sp>
        <p:nvSpPr>
          <p:cNvPr id="76812" name="Text Box 12"/>
          <p:cNvSpPr txBox="1">
            <a:spLocks noChangeArrowheads="1"/>
          </p:cNvSpPr>
          <p:nvPr/>
        </p:nvSpPr>
        <p:spPr bwMode="auto">
          <a:xfrm>
            <a:off x="3706368" y="1064739"/>
            <a:ext cx="5410200" cy="3447098"/>
          </a:xfrm>
          <a:prstGeom prst="rect">
            <a:avLst/>
          </a:prstGeom>
          <a:noFill/>
          <a:ln w="9525">
            <a:noFill/>
            <a:miter lim="800000"/>
            <a:headEnd/>
            <a:tailEnd/>
          </a:ln>
          <a:effectLst/>
        </p:spPr>
        <p:txBody>
          <a:bodyPr wrap="square" lIns="0" tIns="0" rIns="0" bIns="0">
            <a:spAutoFit/>
          </a:bodyPr>
          <a:lstStyle/>
          <a:p>
            <a:pPr algn="l"/>
            <a:endParaRPr lang="en-US" sz="1600" b="1" dirty="0">
              <a:solidFill>
                <a:srgbClr val="0000FF"/>
              </a:solidFill>
              <a:effectLst/>
              <a:latin typeface="Courier New" pitchFamily="49" charset="0"/>
              <a:cs typeface="Courier New" pitchFamily="49" charset="0"/>
            </a:endParaRPr>
          </a:p>
          <a:p>
            <a:pPr algn="l"/>
            <a:endParaRPr lang="en-US" sz="1600" b="1" dirty="0">
              <a:solidFill>
                <a:srgbClr val="0000FF"/>
              </a:solidFill>
              <a:effectLst/>
              <a:latin typeface="Courier New" pitchFamily="49" charset="0"/>
              <a:cs typeface="Courier New" pitchFamily="49" charset="0"/>
            </a:endParaRPr>
          </a:p>
          <a:p>
            <a:pPr algn="l"/>
            <a:r>
              <a:rPr lang="en-US" sz="1600" b="1" dirty="0">
                <a:solidFill>
                  <a:srgbClr val="0000FF"/>
                </a:solidFill>
                <a:effectLst/>
                <a:latin typeface="Courier New" pitchFamily="49" charset="0"/>
                <a:cs typeface="Courier New" pitchFamily="49" charset="0"/>
              </a:rPr>
              <a:t>Do</a:t>
            </a:r>
            <a:endParaRPr lang="en-US" sz="1600" b="1" dirty="0">
              <a:solidFill>
                <a:schemeClr val="tx1"/>
              </a:solidFill>
              <a:effectLst/>
              <a:latin typeface="Courier New" pitchFamily="49" charset="0"/>
              <a:cs typeface="Courier New" pitchFamily="49" charset="0"/>
            </a:endParaRPr>
          </a:p>
          <a:p>
            <a:pPr algn="l"/>
            <a:r>
              <a:rPr lang="en-US" sz="1600" b="1" dirty="0">
                <a:solidFill>
                  <a:srgbClr val="33CC33"/>
                </a:solidFill>
                <a:effectLst/>
                <a:latin typeface="Courier New" pitchFamily="49" charset="0"/>
                <a:cs typeface="Courier New" pitchFamily="49" charset="0"/>
              </a:rPr>
              <a:t>   ‘  Task A </a:t>
            </a:r>
          </a:p>
          <a:p>
            <a:pPr algn="l"/>
            <a:endParaRPr lang="en-US" sz="1600" b="1" dirty="0">
              <a:solidFill>
                <a:srgbClr val="33CC33"/>
              </a:solidFill>
              <a:effectLst/>
              <a:latin typeface="Courier New" pitchFamily="49" charset="0"/>
              <a:cs typeface="Courier New" pitchFamily="49" charset="0"/>
            </a:endParaRPr>
          </a:p>
          <a:p>
            <a:pPr algn="l"/>
            <a:r>
              <a:rPr lang="en-US" sz="1600" b="1" dirty="0">
                <a:solidFill>
                  <a:schemeClr val="tx1"/>
                </a:solidFill>
                <a:effectLst/>
                <a:latin typeface="Courier New" pitchFamily="49" charset="0"/>
                <a:cs typeface="Courier New" pitchFamily="49" charset="0"/>
              </a:rPr>
              <a:t>   </a:t>
            </a:r>
            <a:r>
              <a:rPr lang="en-US" sz="1600" b="1" dirty="0">
                <a:solidFill>
                  <a:srgbClr val="0000FF"/>
                </a:solidFill>
                <a:effectLst/>
                <a:latin typeface="Courier New" pitchFamily="49" charset="0"/>
                <a:cs typeface="Courier New" pitchFamily="49" charset="0"/>
              </a:rPr>
              <a:t>Do</a:t>
            </a:r>
            <a:endParaRPr lang="en-US" sz="1600" b="1" dirty="0">
              <a:solidFill>
                <a:prstClr val="black"/>
              </a:solidFill>
              <a:effectLst/>
              <a:latin typeface="Courier New" pitchFamily="49" charset="0"/>
              <a:cs typeface="Courier New" pitchFamily="49" charset="0"/>
            </a:endParaRPr>
          </a:p>
          <a:p>
            <a:pPr algn="l"/>
            <a:r>
              <a:rPr lang="en-US" sz="1600" b="1" dirty="0">
                <a:solidFill>
                  <a:prstClr val="black"/>
                </a:solidFill>
                <a:effectLst/>
                <a:latin typeface="Courier New" pitchFamily="49" charset="0"/>
                <a:cs typeface="Courier New" pitchFamily="49" charset="0"/>
              </a:rPr>
              <a:t>     inputFromUser = InputBox(</a:t>
            </a:r>
            <a:r>
              <a:rPr lang="en-US" sz="1600" b="1" dirty="0">
                <a:solidFill>
                  <a:srgbClr val="A31515"/>
                </a:solidFill>
                <a:effectLst/>
                <a:latin typeface="Courier New" pitchFamily="49" charset="0"/>
                <a:cs typeface="Courier New" pitchFamily="49" charset="0"/>
              </a:rPr>
              <a:t>“Principal?"</a:t>
            </a:r>
            <a:r>
              <a:rPr lang="en-US" sz="1600" b="1" dirty="0">
                <a:solidFill>
                  <a:prstClr val="black"/>
                </a:solidFill>
                <a:effectLst/>
                <a:latin typeface="Courier New" pitchFamily="49" charset="0"/>
                <a:cs typeface="Courier New" pitchFamily="49" charset="0"/>
              </a:rPr>
              <a:t>)</a:t>
            </a:r>
            <a:br>
              <a:rPr lang="en-US" sz="1600" b="1" dirty="0">
                <a:solidFill>
                  <a:prstClr val="black"/>
                </a:solidFill>
                <a:effectLst/>
                <a:latin typeface="Courier New" pitchFamily="49" charset="0"/>
                <a:cs typeface="Courier New" pitchFamily="49" charset="0"/>
              </a:rPr>
            </a:br>
            <a:r>
              <a:rPr lang="en-US" sz="1600" b="1" dirty="0">
                <a:solidFill>
                  <a:srgbClr val="0000FF"/>
                </a:solidFill>
                <a:effectLst/>
                <a:latin typeface="Courier New" pitchFamily="49" charset="0"/>
                <a:cs typeface="Courier New" pitchFamily="49" charset="0"/>
              </a:rPr>
              <a:t>     </a:t>
            </a:r>
            <a:r>
              <a:rPr lang="en-US" sz="1600" b="1" dirty="0">
                <a:solidFill>
                  <a:schemeClr val="tx1"/>
                </a:solidFill>
                <a:effectLst/>
                <a:latin typeface="Courier New" pitchFamily="49" charset="0"/>
                <a:cs typeface="Courier New" pitchFamily="49" charset="0"/>
              </a:rPr>
              <a:t>principal</a:t>
            </a:r>
            <a:r>
              <a:rPr lang="en-US" sz="1600" b="1" dirty="0">
                <a:solidFill>
                  <a:srgbClr val="0000FF"/>
                </a:solidFill>
                <a:effectLst/>
                <a:latin typeface="Courier New" pitchFamily="49" charset="0"/>
                <a:cs typeface="Courier New" pitchFamily="49" charset="0"/>
              </a:rPr>
              <a:t>=double.Parse(</a:t>
            </a:r>
            <a:r>
              <a:rPr lang="en-US" sz="1600" b="1" dirty="0">
                <a:solidFill>
                  <a:prstClr val="black"/>
                </a:solidFill>
                <a:effectLst/>
                <a:latin typeface="Courier New" pitchFamily="49" charset="0"/>
                <a:cs typeface="Courier New" pitchFamily="49" charset="0"/>
              </a:rPr>
              <a:t>inputFromUser</a:t>
            </a:r>
            <a:r>
              <a:rPr lang="en-US" sz="1600" b="1" dirty="0">
                <a:solidFill>
                  <a:srgbClr val="0000FF"/>
                </a:solidFill>
                <a:effectLst/>
                <a:latin typeface="Courier New" pitchFamily="49" charset="0"/>
                <a:cs typeface="Courier New" pitchFamily="49" charset="0"/>
              </a:rPr>
              <a:t>)</a:t>
            </a:r>
          </a:p>
          <a:p>
            <a:pPr algn="l"/>
            <a:r>
              <a:rPr lang="en-US" sz="1600" b="1" dirty="0">
                <a:solidFill>
                  <a:srgbClr val="0000FF"/>
                </a:solidFill>
                <a:effectLst/>
                <a:latin typeface="Courier New" pitchFamily="49" charset="0"/>
                <a:cs typeface="Courier New" pitchFamily="49" charset="0"/>
              </a:rPr>
              <a:t>   Loop</a:t>
            </a:r>
            <a:r>
              <a:rPr lang="en-US" sz="1600" b="1" dirty="0">
                <a:solidFill>
                  <a:prstClr val="black"/>
                </a:solidFill>
                <a:effectLst/>
                <a:latin typeface="Courier New" pitchFamily="49" charset="0"/>
                <a:cs typeface="Courier New" pitchFamily="49" charset="0"/>
              </a:rPr>
              <a:t> </a:t>
            </a:r>
            <a:r>
              <a:rPr lang="en-US" sz="1600" b="1" dirty="0">
                <a:solidFill>
                  <a:srgbClr val="0000FF"/>
                </a:solidFill>
                <a:effectLst/>
                <a:latin typeface="Courier New" pitchFamily="49" charset="0"/>
                <a:cs typeface="Courier New" pitchFamily="49" charset="0"/>
              </a:rPr>
              <a:t>While</a:t>
            </a:r>
            <a:r>
              <a:rPr lang="en-US" sz="1600" b="1" dirty="0">
                <a:solidFill>
                  <a:prstClr val="black"/>
                </a:solidFill>
                <a:effectLst/>
                <a:latin typeface="Courier New" pitchFamily="49" charset="0"/>
                <a:cs typeface="Courier New" pitchFamily="49" charset="0"/>
              </a:rPr>
              <a:t> (inputFromUser &lt;= 0</a:t>
            </a:r>
            <a:r>
              <a:rPr lang="en-US" sz="1600" b="1" dirty="0">
                <a:solidFill>
                  <a:schemeClr val="tx1"/>
                </a:solidFill>
                <a:effectLst/>
                <a:latin typeface="Courier New" pitchFamily="49" charset="0"/>
                <a:cs typeface="Courier New" pitchFamily="49" charset="0"/>
              </a:rPr>
              <a:t>)</a:t>
            </a:r>
          </a:p>
          <a:p>
            <a:pPr algn="l"/>
            <a:r>
              <a:rPr lang="en-US" sz="1600" b="1" dirty="0">
                <a:solidFill>
                  <a:schemeClr val="tx1"/>
                </a:solidFill>
                <a:effectLst/>
                <a:latin typeface="Courier New" pitchFamily="49" charset="0"/>
                <a:cs typeface="Courier New" pitchFamily="49" charset="0"/>
              </a:rPr>
              <a:t>   </a:t>
            </a:r>
          </a:p>
          <a:p>
            <a:pPr algn="l"/>
            <a:r>
              <a:rPr lang="en-US" sz="1600" b="1" dirty="0">
                <a:solidFill>
                  <a:schemeClr val="tx1"/>
                </a:solidFill>
                <a:effectLst/>
                <a:latin typeface="Courier New" pitchFamily="49" charset="0"/>
                <a:cs typeface="Courier New" pitchFamily="49" charset="0"/>
              </a:rPr>
              <a:t> </a:t>
            </a:r>
            <a:r>
              <a:rPr lang="en-US" sz="1600" b="1" dirty="0">
                <a:solidFill>
                  <a:srgbClr val="33CC33"/>
                </a:solidFill>
                <a:effectLst/>
                <a:latin typeface="Courier New" pitchFamily="49" charset="0"/>
                <a:cs typeface="Courier New" pitchFamily="49" charset="0"/>
              </a:rPr>
              <a:t>‘  Task B</a:t>
            </a:r>
          </a:p>
          <a:p>
            <a:pPr algn="l"/>
            <a:endParaRPr lang="en-US" sz="1600" b="1" dirty="0">
              <a:solidFill>
                <a:prstClr val="black"/>
              </a:solidFill>
              <a:effectLst/>
              <a:latin typeface="Courier New" pitchFamily="49" charset="0"/>
              <a:cs typeface="Courier New" pitchFamily="49" charset="0"/>
            </a:endParaRPr>
          </a:p>
          <a:p>
            <a:pPr algn="l"/>
            <a:r>
              <a:rPr lang="en-US" sz="1600" b="1" dirty="0">
                <a:solidFill>
                  <a:prstClr val="black"/>
                </a:solidFill>
                <a:effectLst/>
                <a:latin typeface="Courier New" pitchFamily="49" charset="0"/>
                <a:cs typeface="Courier New" pitchFamily="49" charset="0"/>
              </a:rPr>
              <a:t> inputFromUser = InputBox(</a:t>
            </a:r>
            <a:r>
              <a:rPr lang="en-US" sz="1600" b="1" dirty="0">
                <a:solidFill>
                  <a:srgbClr val="A31515"/>
                </a:solidFill>
                <a:effectLst/>
                <a:latin typeface="Courier New" pitchFamily="49" charset="0"/>
                <a:cs typeface="Courier New" pitchFamily="49" charset="0"/>
              </a:rPr>
              <a:t>“Want to quit?"</a:t>
            </a:r>
            <a:r>
              <a:rPr lang="en-US" sz="1600" b="1" dirty="0">
                <a:solidFill>
                  <a:prstClr val="black"/>
                </a:solidFill>
                <a:effectLst/>
                <a:latin typeface="Courier New" pitchFamily="49" charset="0"/>
                <a:cs typeface="Courier New" pitchFamily="49" charset="0"/>
              </a:rPr>
              <a:t>)</a:t>
            </a:r>
            <a:endParaRPr lang="en-US" sz="1600" b="1" dirty="0">
              <a:solidFill>
                <a:srgbClr val="0000FF"/>
              </a:solidFill>
              <a:effectLst/>
              <a:latin typeface="Courier New" pitchFamily="49" charset="0"/>
              <a:cs typeface="Courier New" pitchFamily="49" charset="0"/>
            </a:endParaRPr>
          </a:p>
          <a:p>
            <a:pPr algn="l"/>
            <a:r>
              <a:rPr lang="en-US" sz="1600" b="1" dirty="0">
                <a:solidFill>
                  <a:srgbClr val="0000FF"/>
                </a:solidFill>
                <a:effectLst/>
                <a:latin typeface="Courier New" pitchFamily="49" charset="0"/>
                <a:cs typeface="Courier New" pitchFamily="49" charset="0"/>
              </a:rPr>
              <a:t>Loop</a:t>
            </a:r>
            <a:r>
              <a:rPr lang="en-US" sz="1600" b="1" dirty="0">
                <a:solidFill>
                  <a:prstClr val="black"/>
                </a:solidFill>
                <a:effectLst/>
                <a:latin typeface="Courier New" pitchFamily="49" charset="0"/>
                <a:cs typeface="Courier New" pitchFamily="49" charset="0"/>
              </a:rPr>
              <a:t> </a:t>
            </a:r>
            <a:r>
              <a:rPr lang="en-US" sz="1600" b="1" dirty="0">
                <a:solidFill>
                  <a:srgbClr val="0000FF"/>
                </a:solidFill>
                <a:effectLst/>
                <a:latin typeface="Courier New" pitchFamily="49" charset="0"/>
                <a:cs typeface="Courier New" pitchFamily="49" charset="0"/>
              </a:rPr>
              <a:t>While</a:t>
            </a:r>
            <a:r>
              <a:rPr lang="en-US" sz="1600" b="1" dirty="0">
                <a:solidFill>
                  <a:prstClr val="black"/>
                </a:solidFill>
                <a:effectLst/>
                <a:latin typeface="Courier New" pitchFamily="49" charset="0"/>
                <a:cs typeface="Courier New" pitchFamily="49" charset="0"/>
              </a:rPr>
              <a:t> (inputFromUser &lt;&gt;</a:t>
            </a:r>
            <a:r>
              <a:rPr lang="en-US" sz="1600" b="1" dirty="0">
                <a:solidFill>
                  <a:schemeClr val="tx1"/>
                </a:solidFill>
                <a:effectLst/>
                <a:latin typeface="Courier New" pitchFamily="49" charset="0"/>
                <a:cs typeface="Courier New" pitchFamily="49" charset="0"/>
              </a:rPr>
              <a:t> “y”)</a:t>
            </a:r>
          </a:p>
        </p:txBody>
      </p:sp>
      <p:sp>
        <p:nvSpPr>
          <p:cNvPr id="76818" name="AutoShape 18"/>
          <p:cNvSpPr>
            <a:spLocks noChangeArrowheads="1"/>
          </p:cNvSpPr>
          <p:nvPr/>
        </p:nvSpPr>
        <p:spPr bwMode="auto">
          <a:xfrm>
            <a:off x="685800" y="3352800"/>
            <a:ext cx="2209800" cy="2857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Task B</a:t>
            </a:r>
          </a:p>
        </p:txBody>
      </p:sp>
      <p:sp>
        <p:nvSpPr>
          <p:cNvPr id="76819" name="AutoShape 19"/>
          <p:cNvSpPr>
            <a:spLocks noChangeArrowheads="1"/>
          </p:cNvSpPr>
          <p:nvPr/>
        </p:nvSpPr>
        <p:spPr bwMode="auto">
          <a:xfrm>
            <a:off x="685800" y="4038601"/>
            <a:ext cx="2209800" cy="41314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want to quit (n=no)?</a:t>
            </a:r>
          </a:p>
        </p:txBody>
      </p:sp>
      <p:cxnSp>
        <p:nvCxnSpPr>
          <p:cNvPr id="76820" name="AutoShape 20"/>
          <p:cNvCxnSpPr>
            <a:cxnSpLocks noChangeShapeType="1"/>
            <a:stCxn id="76819" idx="3"/>
            <a:endCxn id="76826" idx="0"/>
          </p:cNvCxnSpPr>
          <p:nvPr/>
        </p:nvCxnSpPr>
        <p:spPr bwMode="auto">
          <a:xfrm flipH="1" flipV="1">
            <a:off x="1793875" y="1123950"/>
            <a:ext cx="1101725" cy="3121225"/>
          </a:xfrm>
          <a:prstGeom prst="bentConnector4">
            <a:avLst>
              <a:gd name="adj1" fmla="val -54054"/>
              <a:gd name="adj2" fmla="val 107324"/>
            </a:avLst>
          </a:prstGeom>
          <a:noFill/>
          <a:ln w="38100">
            <a:solidFill>
              <a:schemeClr val="tx1"/>
            </a:solidFill>
            <a:miter lim="800000"/>
            <a:headEnd/>
            <a:tailEnd type="triangle" w="med" len="med"/>
          </a:ln>
          <a:effectLst/>
        </p:spPr>
      </p:cxnSp>
      <p:cxnSp>
        <p:nvCxnSpPr>
          <p:cNvPr id="76821" name="AutoShape 21"/>
          <p:cNvCxnSpPr>
            <a:cxnSpLocks noChangeShapeType="1"/>
            <a:stCxn id="76818" idx="2"/>
            <a:endCxn id="76819" idx="0"/>
          </p:cNvCxnSpPr>
          <p:nvPr/>
        </p:nvCxnSpPr>
        <p:spPr bwMode="auto">
          <a:xfrm rot="5400000">
            <a:off x="1590675" y="3838575"/>
            <a:ext cx="400051" cy="1588"/>
          </a:xfrm>
          <a:prstGeom prst="straightConnector1">
            <a:avLst/>
          </a:prstGeom>
          <a:noFill/>
          <a:ln w="38100">
            <a:solidFill>
              <a:schemeClr val="tx1"/>
            </a:solidFill>
            <a:round/>
            <a:headEnd/>
            <a:tailEnd type="triangle" w="med" len="med"/>
          </a:ln>
          <a:effectLst/>
        </p:spPr>
      </p:cxnSp>
      <p:sp>
        <p:nvSpPr>
          <p:cNvPr id="76822" name="Text Box 22"/>
          <p:cNvSpPr txBox="1">
            <a:spLocks noChangeArrowheads="1"/>
          </p:cNvSpPr>
          <p:nvPr/>
        </p:nvSpPr>
        <p:spPr bwMode="auto">
          <a:xfrm>
            <a:off x="2895600" y="4210051"/>
            <a:ext cx="609600" cy="400110"/>
          </a:xfrm>
          <a:prstGeom prst="rect">
            <a:avLst/>
          </a:prstGeom>
          <a:noFill/>
          <a:ln w="9525">
            <a:noFill/>
            <a:miter lim="800000"/>
            <a:headEnd/>
            <a:tailEnd/>
          </a:ln>
          <a:effectLst/>
        </p:spPr>
        <p:txBody>
          <a:bodyPr>
            <a:spAutoFit/>
          </a:bodyPr>
          <a:lstStyle/>
          <a:p>
            <a:r>
              <a:rPr lang="en-US" sz="2000" b="1" dirty="0">
                <a:solidFill>
                  <a:schemeClr val="tx1"/>
                </a:solidFill>
                <a:effectLst/>
                <a:latin typeface="Arial" charset="0"/>
              </a:rPr>
              <a:t>n</a:t>
            </a:r>
          </a:p>
        </p:txBody>
      </p:sp>
      <p:sp>
        <p:nvSpPr>
          <p:cNvPr id="76824" name="Oval 24"/>
          <p:cNvSpPr>
            <a:spLocks noChangeArrowheads="1"/>
          </p:cNvSpPr>
          <p:nvPr/>
        </p:nvSpPr>
        <p:spPr bwMode="auto">
          <a:xfrm>
            <a:off x="1486292" y="4733827"/>
            <a:ext cx="609600" cy="342900"/>
          </a:xfrm>
          <a:prstGeom prst="ellipse">
            <a:avLst/>
          </a:prstGeom>
          <a:solidFill>
            <a:schemeClr val="accent3">
              <a:lumMod val="20000"/>
              <a:lumOff val="80000"/>
            </a:schemeClr>
          </a:solidFill>
          <a:ln w="38100">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6825" name="Oval 25"/>
          <p:cNvSpPr>
            <a:spLocks noChangeArrowheads="1"/>
          </p:cNvSpPr>
          <p:nvPr/>
        </p:nvSpPr>
        <p:spPr bwMode="auto">
          <a:xfrm>
            <a:off x="1644552" y="4805363"/>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6826" name="AutoShape 26"/>
          <p:cNvSpPr>
            <a:spLocks noChangeArrowheads="1"/>
          </p:cNvSpPr>
          <p:nvPr/>
        </p:nvSpPr>
        <p:spPr bwMode="auto">
          <a:xfrm>
            <a:off x="457200" y="1123950"/>
            <a:ext cx="2673350" cy="2857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Task A</a:t>
            </a:r>
          </a:p>
        </p:txBody>
      </p:sp>
      <p:cxnSp>
        <p:nvCxnSpPr>
          <p:cNvPr id="76827" name="AutoShape 27"/>
          <p:cNvCxnSpPr>
            <a:cxnSpLocks noChangeShapeType="1"/>
            <a:stCxn id="76826" idx="2"/>
            <a:endCxn id="76805" idx="0"/>
          </p:cNvCxnSpPr>
          <p:nvPr/>
        </p:nvCxnSpPr>
        <p:spPr bwMode="auto">
          <a:xfrm rot="5400000">
            <a:off x="1593850" y="1609725"/>
            <a:ext cx="400051" cy="1588"/>
          </a:xfrm>
          <a:prstGeom prst="straightConnector1">
            <a:avLst/>
          </a:prstGeom>
          <a:noFill/>
          <a:ln w="38100">
            <a:solidFill>
              <a:schemeClr val="tx1"/>
            </a:solidFill>
            <a:round/>
            <a:headEnd/>
            <a:tailEnd type="triangle" w="med" len="med"/>
          </a:ln>
          <a:effectLst/>
        </p:spPr>
      </p:cxnSp>
      <p:sp>
        <p:nvSpPr>
          <p:cNvPr id="76828" name="Text Box 28"/>
          <p:cNvSpPr txBox="1">
            <a:spLocks noChangeArrowheads="1"/>
          </p:cNvSpPr>
          <p:nvPr/>
        </p:nvSpPr>
        <p:spPr bwMode="auto">
          <a:xfrm>
            <a:off x="1752600" y="4514790"/>
            <a:ext cx="609600" cy="400110"/>
          </a:xfrm>
          <a:prstGeom prst="rect">
            <a:avLst/>
          </a:prstGeom>
          <a:noFill/>
          <a:ln w="9525">
            <a:noFill/>
            <a:miter lim="800000"/>
            <a:headEnd/>
            <a:tailEnd/>
          </a:ln>
          <a:effectLst/>
        </p:spPr>
        <p:txBody>
          <a:bodyPr>
            <a:spAutoFit/>
          </a:bodyPr>
          <a:lstStyle/>
          <a:p>
            <a:r>
              <a:rPr lang="en-US" sz="2000" b="1" dirty="0">
                <a:solidFill>
                  <a:schemeClr val="tx1"/>
                </a:solidFill>
                <a:effectLst/>
                <a:latin typeface="Arial" charset="0"/>
              </a:rPr>
              <a: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12"/>
                                        </p:tgtEl>
                                        <p:attrNameLst>
                                          <p:attrName>style.visibility</p:attrName>
                                        </p:attrNameLst>
                                      </p:cBhvr>
                                      <p:to>
                                        <p:strVal val="visible"/>
                                      </p:to>
                                    </p:set>
                                    <p:animEffect transition="in" filter="fade">
                                      <p:cBhvr>
                                        <p:cTn id="7"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A600-5803-44B0-9291-E842F7A47B8E}"/>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1A16EC42-900C-43F6-B267-915C5D29565D}"/>
              </a:ext>
            </a:extLst>
          </p:cNvPr>
          <p:cNvSpPr>
            <a:spLocks noGrp="1"/>
          </p:cNvSpPr>
          <p:nvPr>
            <p:ph type="body" sz="quarter" idx="10"/>
          </p:nvPr>
        </p:nvSpPr>
        <p:spPr/>
        <p:txBody>
          <a:bodyPr/>
          <a:lstStyle/>
          <a:p>
            <a:r>
              <a:rPr lang="en-US" dirty="0"/>
              <a:t>Reading business process models</a:t>
            </a:r>
          </a:p>
          <a:p>
            <a:pPr lvl="1"/>
            <a:r>
              <a:rPr lang="en-US" dirty="0">
                <a:solidFill>
                  <a:srgbClr val="FF9900"/>
                </a:solidFill>
              </a:rPr>
              <a:t>Activity diagrams</a:t>
            </a:r>
          </a:p>
          <a:p>
            <a:r>
              <a:rPr lang="en-US" dirty="0"/>
              <a:t>Using VBA to implement them</a:t>
            </a:r>
          </a:p>
          <a:p>
            <a:pPr lvl="1"/>
            <a:r>
              <a:rPr lang="en-US" dirty="0">
                <a:solidFill>
                  <a:srgbClr val="FF9900"/>
                </a:solidFill>
              </a:rPr>
              <a:t>Variables</a:t>
            </a:r>
          </a:p>
          <a:p>
            <a:pPr lvl="1"/>
            <a:r>
              <a:rPr lang="en-US" dirty="0">
                <a:solidFill>
                  <a:srgbClr val="FF9900"/>
                </a:solidFill>
              </a:rPr>
              <a:t>Decisions: IF...THEN</a:t>
            </a:r>
          </a:p>
          <a:p>
            <a:endParaRPr lang="en-US" dirty="0"/>
          </a:p>
        </p:txBody>
      </p:sp>
    </p:spTree>
    <p:extLst>
      <p:ext uri="{BB962C8B-B14F-4D97-AF65-F5344CB8AC3E}">
        <p14:creationId xmlns:p14="http://schemas.microsoft.com/office/powerpoint/2010/main" val="3127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209550"/>
            <a:ext cx="8534400" cy="533399"/>
          </a:xfrm>
        </p:spPr>
        <p:txBody>
          <a:bodyPr/>
          <a:lstStyle/>
          <a:p>
            <a:r>
              <a:rPr lang="en-US" sz="2400" dirty="0"/>
              <a:t>An alternative to IF…THEN</a:t>
            </a:r>
            <a:br>
              <a:rPr lang="en-US" sz="2400" dirty="0"/>
            </a:br>
            <a:r>
              <a:rPr lang="en-US" sz="2400" dirty="0"/>
              <a:t>When There Are Multiple Options to choose from</a:t>
            </a:r>
          </a:p>
        </p:txBody>
      </p:sp>
      <p:sp>
        <p:nvSpPr>
          <p:cNvPr id="86022" name="Rectangle 6"/>
          <p:cNvSpPr>
            <a:spLocks noGrp="1" noChangeArrowheads="1"/>
          </p:cNvSpPr>
          <p:nvPr>
            <p:ph type="body" sz="quarter" idx="10"/>
          </p:nvPr>
        </p:nvSpPr>
        <p:spPr>
          <a:xfrm>
            <a:off x="3124200" y="1373029"/>
            <a:ext cx="5943600" cy="3429000"/>
          </a:xfrm>
          <a:noFill/>
        </p:spPr>
        <p:txBody>
          <a:bodyPr/>
          <a:lstStyle/>
          <a:p>
            <a:pPr marL="0" indent="0">
              <a:spcBef>
                <a:spcPts val="600"/>
              </a:spcBef>
              <a:buNone/>
            </a:pPr>
            <a:r>
              <a:rPr lang="en-US" sz="1600" b="1" dirty="0">
                <a:solidFill>
                  <a:srgbClr val="0000FF"/>
                </a:solidFill>
                <a:latin typeface="Courier New" pitchFamily="49" charset="0"/>
                <a:cs typeface="Courier New" pitchFamily="49" charset="0"/>
              </a:rPr>
              <a:t>Select</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textFromUser</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a</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“B5"</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“This is case a"</a:t>
            </a:r>
            <a:r>
              <a:rPr lang="en-US" sz="1600" b="1" dirty="0">
                <a:solidFill>
                  <a:prstClr val="black"/>
                </a:solidFill>
                <a:latin typeface="Courier New" pitchFamily="49" charset="0"/>
                <a:cs typeface="Courier New" pitchFamily="49" charset="0"/>
              </a:rPr>
              <a:t>)</a:t>
            </a:r>
            <a:br>
              <a:rPr lang="en-US" sz="1600" b="1" dirty="0">
                <a:solidFill>
                  <a:prstClr val="black"/>
                </a:solidFill>
                <a:latin typeface="Courier New" pitchFamily="49" charset="0"/>
                <a:cs typeface="Courier New" pitchFamily="49" charset="0"/>
              </a:rPr>
            </a:br>
            <a:r>
              <a:rPr lang="en-US" sz="1600" b="1" dirty="0">
                <a:solidFill>
                  <a:prstClr val="black"/>
                </a:solidFill>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 More instructions…</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b</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“B5"</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“This is case b"</a:t>
            </a:r>
            <a:r>
              <a:rPr lang="en-US" sz="1600" b="1" dirty="0">
                <a:solidFill>
                  <a:prstClr val="black"/>
                </a:solidFill>
                <a:latin typeface="Courier New" pitchFamily="49" charset="0"/>
                <a:cs typeface="Courier New" pitchFamily="49" charset="0"/>
              </a:rPr>
              <a:t>)</a:t>
            </a:r>
            <a:br>
              <a:rPr lang="en-US" sz="1600" b="1" dirty="0">
                <a:solidFill>
                  <a:prstClr val="black"/>
                </a:solidFill>
                <a:latin typeface="Courier New" pitchFamily="49" charset="0"/>
                <a:cs typeface="Courier New" pitchFamily="49" charset="0"/>
              </a:rPr>
            </a:br>
            <a:r>
              <a:rPr lang="en-US" sz="1600" b="1" dirty="0">
                <a:solidFill>
                  <a:prstClr val="black"/>
                </a:solidFill>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 More instructions…</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srgbClr val="0000FF"/>
                </a:solidFill>
                <a:latin typeface="Courier New" pitchFamily="49" charset="0"/>
                <a:cs typeface="Courier New" pitchFamily="49" charset="0"/>
              </a:rPr>
              <a:t>       Case Else</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“B5"</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“this is the Default"</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srgbClr val="00B050"/>
                </a:solidFill>
                <a:latin typeface="Courier New" pitchFamily="49" charset="0"/>
                <a:cs typeface="Courier New" pitchFamily="49" charset="0"/>
              </a:rPr>
              <a:t>	 ‘ More instructions…</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srgbClr val="0000FF"/>
                </a:solidFill>
                <a:latin typeface="Courier New" pitchFamily="49" charset="0"/>
                <a:cs typeface="Courier New" pitchFamily="49" charset="0"/>
              </a:rPr>
              <a:t>End</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Select</a:t>
            </a:r>
            <a:endParaRPr lang="en-US" sz="1600" b="1" dirty="0">
              <a:latin typeface="Courier New" pitchFamily="49" charset="0"/>
              <a:cs typeface="Courier New" pitchFamily="49" charset="0"/>
            </a:endParaRPr>
          </a:p>
        </p:txBody>
      </p:sp>
      <p:sp>
        <p:nvSpPr>
          <p:cNvPr id="5" name="AutoShape 19"/>
          <p:cNvSpPr>
            <a:spLocks noChangeArrowheads="1"/>
          </p:cNvSpPr>
          <p:nvPr/>
        </p:nvSpPr>
        <p:spPr bwMode="auto">
          <a:xfrm>
            <a:off x="304800" y="1794362"/>
            <a:ext cx="2667000" cy="338554"/>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Ask the user </a:t>
            </a:r>
          </a:p>
        </p:txBody>
      </p:sp>
      <p:cxnSp>
        <p:nvCxnSpPr>
          <p:cNvPr id="6" name="AutoShape 27"/>
          <p:cNvCxnSpPr>
            <a:cxnSpLocks noChangeShapeType="1"/>
            <a:stCxn id="5" idx="2"/>
            <a:endCxn id="8" idx="0"/>
          </p:cNvCxnSpPr>
          <p:nvPr/>
        </p:nvCxnSpPr>
        <p:spPr bwMode="auto">
          <a:xfrm rot="5400000">
            <a:off x="1456983" y="2314233"/>
            <a:ext cx="362634" cy="12700"/>
          </a:xfrm>
          <a:prstGeom prst="bentConnector3">
            <a:avLst>
              <a:gd name="adj1" fmla="val 50000"/>
            </a:avLst>
          </a:prstGeom>
          <a:noFill/>
          <a:ln w="38100">
            <a:solidFill>
              <a:schemeClr val="tx1"/>
            </a:solidFill>
            <a:miter lim="800000"/>
            <a:headEnd/>
            <a:tailEnd type="triangle" w="med" len="med"/>
          </a:ln>
          <a:effectLst>
            <a:outerShdw blurRad="50800" dist="38100" dir="2700000" algn="tl" rotWithShape="0">
              <a:prstClr val="black">
                <a:alpha val="40000"/>
              </a:prstClr>
            </a:outerShdw>
          </a:effectLst>
        </p:spPr>
      </p:cxnSp>
      <p:cxnSp>
        <p:nvCxnSpPr>
          <p:cNvPr id="7" name="AutoShape 31"/>
          <p:cNvCxnSpPr>
            <a:cxnSpLocks noChangeShapeType="1"/>
            <a:stCxn id="10" idx="2"/>
          </p:cNvCxnSpPr>
          <p:nvPr/>
        </p:nvCxnSpPr>
        <p:spPr bwMode="auto">
          <a:xfrm rot="16200000" flipH="1">
            <a:off x="1192005" y="3956937"/>
            <a:ext cx="620524" cy="114302"/>
          </a:xfrm>
          <a:prstGeom prst="bentConnector3">
            <a:avLst>
              <a:gd name="adj1" fmla="val 50000"/>
            </a:avLst>
          </a:prstGeom>
          <a:noFill/>
          <a:ln w="38100">
            <a:solidFill>
              <a:schemeClr val="tx1"/>
            </a:solidFill>
            <a:miter lim="800000"/>
            <a:headEnd/>
            <a:tailEnd type="triangle" w="med" len="med"/>
          </a:ln>
          <a:effectLst>
            <a:outerShdw blurRad="50800" dist="38100" dir="2700000" algn="tl" rotWithShape="0">
              <a:prstClr val="black">
                <a:alpha val="40000"/>
              </a:prstClr>
            </a:outerShdw>
          </a:effectLst>
        </p:spPr>
      </p:cxnSp>
      <p:sp>
        <p:nvSpPr>
          <p:cNvPr id="9" name="AutoShape 51"/>
          <p:cNvSpPr>
            <a:spLocks noChangeArrowheads="1"/>
          </p:cNvSpPr>
          <p:nvPr/>
        </p:nvSpPr>
        <p:spPr bwMode="auto">
          <a:xfrm>
            <a:off x="264016" y="3333750"/>
            <a:ext cx="685800" cy="370076"/>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200" dirty="0">
                <a:solidFill>
                  <a:schemeClr val="bg1"/>
                </a:solidFill>
                <a:effectLst/>
                <a:latin typeface="Arial" charset="0"/>
              </a:rPr>
              <a:t>Print Output</a:t>
            </a:r>
          </a:p>
        </p:txBody>
      </p:sp>
      <p:sp>
        <p:nvSpPr>
          <p:cNvPr id="10" name="AutoShape 52"/>
          <p:cNvSpPr>
            <a:spLocks noChangeArrowheads="1"/>
          </p:cNvSpPr>
          <p:nvPr/>
        </p:nvSpPr>
        <p:spPr bwMode="auto">
          <a:xfrm>
            <a:off x="1102216" y="3333750"/>
            <a:ext cx="685800" cy="370076"/>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200" dirty="0">
                <a:solidFill>
                  <a:schemeClr val="bg1"/>
                </a:solidFill>
                <a:effectLst/>
                <a:latin typeface="Arial" charset="0"/>
              </a:rPr>
              <a:t>Print Output</a:t>
            </a:r>
          </a:p>
        </p:txBody>
      </p:sp>
      <p:sp>
        <p:nvSpPr>
          <p:cNvPr id="11" name="AutoShape 53"/>
          <p:cNvSpPr>
            <a:spLocks noChangeArrowheads="1"/>
          </p:cNvSpPr>
          <p:nvPr/>
        </p:nvSpPr>
        <p:spPr bwMode="auto">
          <a:xfrm>
            <a:off x="1905000" y="3333750"/>
            <a:ext cx="685800" cy="370076"/>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200" dirty="0">
                <a:solidFill>
                  <a:schemeClr val="bg1"/>
                </a:solidFill>
                <a:effectLst/>
                <a:latin typeface="Arial" charset="0"/>
              </a:rPr>
              <a:t>Print Output</a:t>
            </a:r>
          </a:p>
        </p:txBody>
      </p:sp>
      <p:cxnSp>
        <p:nvCxnSpPr>
          <p:cNvPr id="12" name="AutoShape 54"/>
          <p:cNvCxnSpPr>
            <a:cxnSpLocks noChangeShapeType="1"/>
            <a:stCxn id="9" idx="2"/>
          </p:cNvCxnSpPr>
          <p:nvPr/>
        </p:nvCxnSpPr>
        <p:spPr bwMode="auto">
          <a:xfrm rot="16200000" flipH="1">
            <a:off x="1077705" y="3233037"/>
            <a:ext cx="239524" cy="1181102"/>
          </a:xfrm>
          <a:prstGeom prst="bentConnector2">
            <a:avLst/>
          </a:prstGeom>
          <a:noFill/>
          <a:ln w="38100">
            <a:solidFill>
              <a:schemeClr val="tx1"/>
            </a:solidFill>
            <a:miter lim="800000"/>
            <a:headEnd/>
            <a:tailEnd type="none" w="med" len="med"/>
          </a:ln>
          <a:effectLst>
            <a:outerShdw blurRad="50800" dist="38100" dir="2700000" algn="tl" rotWithShape="0">
              <a:prstClr val="black">
                <a:alpha val="40000"/>
              </a:prstClr>
            </a:outerShdw>
          </a:effectLst>
        </p:spPr>
      </p:cxnSp>
      <p:cxnSp>
        <p:nvCxnSpPr>
          <p:cNvPr id="13" name="AutoShape 55"/>
          <p:cNvCxnSpPr>
            <a:cxnSpLocks noChangeShapeType="1"/>
            <a:stCxn id="11" idx="2"/>
          </p:cNvCxnSpPr>
          <p:nvPr/>
        </p:nvCxnSpPr>
        <p:spPr bwMode="auto">
          <a:xfrm rot="5400000">
            <a:off x="1842391" y="3537841"/>
            <a:ext cx="239525" cy="571495"/>
          </a:xfrm>
          <a:prstGeom prst="bentConnector2">
            <a:avLst/>
          </a:prstGeom>
          <a:noFill/>
          <a:ln w="38100">
            <a:solidFill>
              <a:schemeClr val="tx1"/>
            </a:solidFill>
            <a:miter lim="800000"/>
            <a:headEnd/>
            <a:tailEnd type="none" w="med" len="med"/>
          </a:ln>
          <a:effectLst>
            <a:outerShdw blurRad="50800" dist="38100" dir="2700000" algn="tl" rotWithShape="0">
              <a:prstClr val="black">
                <a:alpha val="40000"/>
              </a:prstClr>
            </a:outerShdw>
          </a:effectLst>
        </p:spPr>
      </p:cxnSp>
      <p:cxnSp>
        <p:nvCxnSpPr>
          <p:cNvPr id="14" name="AutoShape 56"/>
          <p:cNvCxnSpPr>
            <a:cxnSpLocks noChangeShapeType="1"/>
            <a:endCxn id="9" idx="0"/>
          </p:cNvCxnSpPr>
          <p:nvPr/>
        </p:nvCxnSpPr>
        <p:spPr bwMode="auto">
          <a:xfrm rot="10800000" flipV="1">
            <a:off x="606916" y="2647948"/>
            <a:ext cx="876300" cy="685802"/>
          </a:xfrm>
          <a:prstGeom prst="bentConnector2">
            <a:avLst/>
          </a:prstGeom>
          <a:noFill/>
          <a:ln w="38100">
            <a:solidFill>
              <a:schemeClr val="tx1"/>
            </a:solidFill>
            <a:round/>
            <a:headEnd/>
            <a:tailEnd type="triangle" w="med" len="med"/>
          </a:ln>
          <a:effectLst/>
        </p:spPr>
      </p:cxnSp>
      <p:cxnSp>
        <p:nvCxnSpPr>
          <p:cNvPr id="15" name="AutoShape 57"/>
          <p:cNvCxnSpPr>
            <a:cxnSpLocks noChangeShapeType="1"/>
            <a:stCxn id="8" idx="2"/>
            <a:endCxn id="10" idx="0"/>
          </p:cNvCxnSpPr>
          <p:nvPr/>
        </p:nvCxnSpPr>
        <p:spPr bwMode="auto">
          <a:xfrm rot="5400000">
            <a:off x="1265483" y="2960933"/>
            <a:ext cx="552450" cy="193184"/>
          </a:xfrm>
          <a:prstGeom prst="bentConnector3">
            <a:avLst>
              <a:gd name="adj1" fmla="val 50000"/>
            </a:avLst>
          </a:prstGeom>
          <a:noFill/>
          <a:ln w="38100">
            <a:solidFill>
              <a:schemeClr val="tx1"/>
            </a:solidFill>
            <a:round/>
            <a:headEnd/>
            <a:tailEnd type="triangle" w="med" len="med"/>
          </a:ln>
          <a:effectLst/>
        </p:spPr>
      </p:cxnSp>
      <p:cxnSp>
        <p:nvCxnSpPr>
          <p:cNvPr id="16" name="AutoShape 58"/>
          <p:cNvCxnSpPr>
            <a:cxnSpLocks noChangeShapeType="1"/>
            <a:stCxn id="8" idx="3"/>
            <a:endCxn id="11" idx="0"/>
          </p:cNvCxnSpPr>
          <p:nvPr/>
        </p:nvCxnSpPr>
        <p:spPr bwMode="auto">
          <a:xfrm>
            <a:off x="1905000" y="2638425"/>
            <a:ext cx="342900" cy="695325"/>
          </a:xfrm>
          <a:prstGeom prst="bentConnector2">
            <a:avLst/>
          </a:prstGeom>
          <a:noFill/>
          <a:ln w="38100">
            <a:solidFill>
              <a:schemeClr val="tx1"/>
            </a:solidFill>
            <a:round/>
            <a:headEnd/>
            <a:tailEnd type="triangle" w="med" len="med"/>
          </a:ln>
          <a:effectLst/>
        </p:spPr>
      </p:cxnSp>
      <p:sp>
        <p:nvSpPr>
          <p:cNvPr id="17" name="Text Box 67"/>
          <p:cNvSpPr txBox="1">
            <a:spLocks noChangeArrowheads="1"/>
          </p:cNvSpPr>
          <p:nvPr/>
        </p:nvSpPr>
        <p:spPr bwMode="auto">
          <a:xfrm>
            <a:off x="609600" y="2647950"/>
            <a:ext cx="304800" cy="246221"/>
          </a:xfrm>
          <a:prstGeom prst="rect">
            <a:avLst/>
          </a:prstGeom>
          <a:noFill/>
          <a:ln w="9525">
            <a:noFill/>
            <a:miter lim="800000"/>
            <a:headEnd/>
            <a:tailEnd/>
          </a:ln>
          <a:effectLst/>
        </p:spPr>
        <p:txBody>
          <a:bodyPr>
            <a:spAutoFit/>
          </a:bodyPr>
          <a:lstStyle/>
          <a:p>
            <a:pPr algn="l"/>
            <a:r>
              <a:rPr lang="en-US" dirty="0">
                <a:solidFill>
                  <a:schemeClr val="tx1"/>
                </a:solidFill>
                <a:effectLst/>
              </a:rPr>
              <a:t>a</a:t>
            </a:r>
            <a:endParaRPr lang="en-US" sz="1800" dirty="0">
              <a:solidFill>
                <a:schemeClr val="tx1"/>
              </a:solidFill>
              <a:effectLst/>
              <a:latin typeface="Arial" charset="0"/>
            </a:endParaRPr>
          </a:p>
        </p:txBody>
      </p:sp>
      <p:sp>
        <p:nvSpPr>
          <p:cNvPr id="18" name="Text Box 68"/>
          <p:cNvSpPr txBox="1">
            <a:spLocks noChangeArrowheads="1"/>
          </p:cNvSpPr>
          <p:nvPr/>
        </p:nvSpPr>
        <p:spPr bwMode="auto">
          <a:xfrm>
            <a:off x="1371600" y="2800350"/>
            <a:ext cx="304800" cy="246221"/>
          </a:xfrm>
          <a:prstGeom prst="rect">
            <a:avLst/>
          </a:prstGeom>
          <a:noFill/>
          <a:ln w="9525">
            <a:noFill/>
            <a:miter lim="800000"/>
            <a:headEnd/>
            <a:tailEnd/>
          </a:ln>
          <a:effectLst/>
        </p:spPr>
        <p:txBody>
          <a:bodyPr>
            <a:spAutoFit/>
          </a:bodyPr>
          <a:lstStyle/>
          <a:p>
            <a:pPr algn="l"/>
            <a:r>
              <a:rPr lang="en-US" dirty="0">
                <a:solidFill>
                  <a:schemeClr val="tx1"/>
                </a:solidFill>
                <a:effectLst/>
              </a:rPr>
              <a:t>b</a:t>
            </a:r>
            <a:endParaRPr lang="en-US" sz="1800" dirty="0">
              <a:solidFill>
                <a:schemeClr val="tx1"/>
              </a:solidFill>
              <a:effectLst/>
              <a:latin typeface="Arial" charset="0"/>
            </a:endParaRPr>
          </a:p>
        </p:txBody>
      </p:sp>
      <p:sp>
        <p:nvSpPr>
          <p:cNvPr id="19" name="Text Box 68"/>
          <p:cNvSpPr txBox="1">
            <a:spLocks noChangeArrowheads="1"/>
          </p:cNvSpPr>
          <p:nvPr/>
        </p:nvSpPr>
        <p:spPr bwMode="auto">
          <a:xfrm>
            <a:off x="2362200" y="3087529"/>
            <a:ext cx="685800" cy="246221"/>
          </a:xfrm>
          <a:prstGeom prst="rect">
            <a:avLst/>
          </a:prstGeom>
          <a:noFill/>
          <a:ln w="9525">
            <a:noFill/>
            <a:miter lim="800000"/>
            <a:headEnd/>
            <a:tailEnd/>
          </a:ln>
          <a:effectLst/>
        </p:spPr>
        <p:txBody>
          <a:bodyPr wrap="square">
            <a:spAutoFit/>
          </a:bodyPr>
          <a:lstStyle/>
          <a:p>
            <a:pPr algn="l"/>
            <a:r>
              <a:rPr lang="en-US" dirty="0">
                <a:solidFill>
                  <a:schemeClr val="tx1"/>
                </a:solidFill>
                <a:effectLst/>
              </a:rPr>
              <a:t>default</a:t>
            </a:r>
            <a:endParaRPr lang="en-US" sz="1800" dirty="0">
              <a:solidFill>
                <a:schemeClr val="tx1"/>
              </a:solidFill>
              <a:effectLst/>
              <a:latin typeface="Arial" charset="0"/>
            </a:endParaRPr>
          </a:p>
        </p:txBody>
      </p:sp>
      <p:sp>
        <p:nvSpPr>
          <p:cNvPr id="8" name="AutoShape 47"/>
          <p:cNvSpPr>
            <a:spLocks noChangeArrowheads="1"/>
          </p:cNvSpPr>
          <p:nvPr/>
        </p:nvSpPr>
        <p:spPr bwMode="auto">
          <a:xfrm>
            <a:off x="1371600" y="2495550"/>
            <a:ext cx="533400" cy="28575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Effect transition="in" filter="fade">
                                      <p:cBhvr>
                                        <p:cTn id="7" dur="500"/>
                                        <p:tgtEl>
                                          <p:spTgt spid="860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2">
                                            <p:txEl>
                                              <p:pRg st="1" end="1"/>
                                            </p:txEl>
                                          </p:spTgt>
                                        </p:tgtEl>
                                        <p:attrNameLst>
                                          <p:attrName>style.visibility</p:attrName>
                                        </p:attrNameLst>
                                      </p:cBhvr>
                                      <p:to>
                                        <p:strVal val="visible"/>
                                      </p:to>
                                    </p:set>
                                    <p:animEffect transition="in" filter="fade">
                                      <p:cBhvr>
                                        <p:cTn id="12" dur="500"/>
                                        <p:tgtEl>
                                          <p:spTgt spid="860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2">
                                            <p:txEl>
                                              <p:pRg st="2" end="2"/>
                                            </p:txEl>
                                          </p:spTgt>
                                        </p:tgtEl>
                                        <p:attrNameLst>
                                          <p:attrName>style.visibility</p:attrName>
                                        </p:attrNameLst>
                                      </p:cBhvr>
                                      <p:to>
                                        <p:strVal val="visible"/>
                                      </p:to>
                                    </p:set>
                                    <p:animEffect transition="in" filter="fade">
                                      <p:cBhvr>
                                        <p:cTn id="17" dur="500"/>
                                        <p:tgtEl>
                                          <p:spTgt spid="860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22">
                                            <p:txEl>
                                              <p:pRg st="3" end="3"/>
                                            </p:txEl>
                                          </p:spTgt>
                                        </p:tgtEl>
                                        <p:attrNameLst>
                                          <p:attrName>style.visibility</p:attrName>
                                        </p:attrNameLst>
                                      </p:cBhvr>
                                      <p:to>
                                        <p:strVal val="visible"/>
                                      </p:to>
                                    </p:set>
                                    <p:animEffect transition="in" filter="fade">
                                      <p:cBhvr>
                                        <p:cTn id="22" dur="500"/>
                                        <p:tgtEl>
                                          <p:spTgt spid="860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22">
                                            <p:txEl>
                                              <p:pRg st="4" end="4"/>
                                            </p:txEl>
                                          </p:spTgt>
                                        </p:tgtEl>
                                        <p:attrNameLst>
                                          <p:attrName>style.visibility</p:attrName>
                                        </p:attrNameLst>
                                      </p:cBhvr>
                                      <p:to>
                                        <p:strVal val="visible"/>
                                      </p:to>
                                    </p:set>
                                    <p:animEffect transition="in" filter="fade">
                                      <p:cBhvr>
                                        <p:cTn id="27" dur="500"/>
                                        <p:tgtEl>
                                          <p:spTgt spid="860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22">
                                            <p:txEl>
                                              <p:pRg st="5" end="5"/>
                                            </p:txEl>
                                          </p:spTgt>
                                        </p:tgtEl>
                                        <p:attrNameLst>
                                          <p:attrName>style.visibility</p:attrName>
                                        </p:attrNameLst>
                                      </p:cBhvr>
                                      <p:to>
                                        <p:strVal val="visible"/>
                                      </p:to>
                                    </p:set>
                                    <p:animEffect transition="in" filter="fade">
                                      <p:cBhvr>
                                        <p:cTn id="32" dur="500"/>
                                        <p:tgtEl>
                                          <p:spTgt spid="860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22">
                                            <p:txEl>
                                              <p:pRg st="6" end="6"/>
                                            </p:txEl>
                                          </p:spTgt>
                                        </p:tgtEl>
                                        <p:attrNameLst>
                                          <p:attrName>style.visibility</p:attrName>
                                        </p:attrNameLst>
                                      </p:cBhvr>
                                      <p:to>
                                        <p:strVal val="visible"/>
                                      </p:to>
                                    </p:set>
                                    <p:animEffect transition="in" filter="fade">
                                      <p:cBhvr>
                                        <p:cTn id="37" dur="500"/>
                                        <p:tgtEl>
                                          <p:spTgt spid="860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22">
                                            <p:txEl>
                                              <p:pRg st="7" end="7"/>
                                            </p:txEl>
                                          </p:spTgt>
                                        </p:tgtEl>
                                        <p:attrNameLst>
                                          <p:attrName>style.visibility</p:attrName>
                                        </p:attrNameLst>
                                      </p:cBhvr>
                                      <p:to>
                                        <p:strVal val="visible"/>
                                      </p:to>
                                    </p:set>
                                    <p:animEffect transition="in" filter="fade">
                                      <p:cBhvr>
                                        <p:cTn id="42" dur="500"/>
                                        <p:tgtEl>
                                          <p:spTgt spid="860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2">
                                            <p:txEl>
                                              <p:pRg st="8" end="8"/>
                                            </p:txEl>
                                          </p:spTgt>
                                        </p:tgtEl>
                                        <p:attrNameLst>
                                          <p:attrName>style.visibility</p:attrName>
                                        </p:attrNameLst>
                                      </p:cBhvr>
                                      <p:to>
                                        <p:strVal val="visible"/>
                                      </p:to>
                                    </p:set>
                                    <p:animEffect transition="in" filter="fade">
                                      <p:cBhvr>
                                        <p:cTn id="47" dur="500"/>
                                        <p:tgtEl>
                                          <p:spTgt spid="860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a:t>Another example</a:t>
            </a:r>
          </a:p>
        </p:txBody>
      </p:sp>
      <p:sp>
        <p:nvSpPr>
          <p:cNvPr id="86022" name="Rectangle 6"/>
          <p:cNvSpPr>
            <a:spLocks noGrp="1" noChangeArrowheads="1"/>
          </p:cNvSpPr>
          <p:nvPr>
            <p:ph type="body" sz="quarter" idx="10"/>
          </p:nvPr>
        </p:nvSpPr>
        <p:spPr>
          <a:xfrm>
            <a:off x="457200" y="1029216"/>
            <a:ext cx="8534400" cy="3962400"/>
          </a:xfrm>
          <a:prstGeom prst="rect">
            <a:avLst/>
          </a:prstGeom>
          <a:noFill/>
        </p:spPr>
        <p:txBody>
          <a:bodyPr/>
          <a:lstStyle/>
          <a:p>
            <a:pPr marL="0" indent="0">
              <a:spcBef>
                <a:spcPts val="600"/>
              </a:spcBef>
              <a:buNone/>
            </a:pPr>
            <a:r>
              <a:rPr lang="en-US" sz="1600" b="1" dirty="0">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Dim</a:t>
            </a:r>
            <a:r>
              <a:rPr lang="en-US" sz="1600" b="1" dirty="0">
                <a:solidFill>
                  <a:prstClr val="black"/>
                </a:solidFill>
                <a:latin typeface="Courier New" pitchFamily="49" charset="0"/>
                <a:cs typeface="Courier New" pitchFamily="49" charset="0"/>
              </a:rPr>
              <a:t> number </a:t>
            </a:r>
            <a:r>
              <a:rPr lang="en-US" sz="1600" b="1" dirty="0">
                <a:solidFill>
                  <a:srgbClr val="0000FF"/>
                </a:solidFill>
                <a:latin typeface="Courier New" pitchFamily="49" charset="0"/>
                <a:cs typeface="Courier New" pitchFamily="49" charset="0"/>
              </a:rPr>
              <a:t>As</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Integer</a:t>
            </a:r>
          </a:p>
          <a:p>
            <a:pPr marL="0" indent="0">
              <a:spcBef>
                <a:spcPts val="600"/>
              </a:spcBef>
              <a:buNone/>
            </a:pPr>
            <a:r>
              <a:rPr lang="en-US" sz="1600" b="1" dirty="0">
                <a:solidFill>
                  <a:srgbClr val="00B050"/>
                </a:solidFill>
                <a:latin typeface="Courier New" pitchFamily="49" charset="0"/>
                <a:cs typeface="Courier New" pitchFamily="49" charset="0"/>
              </a:rPr>
              <a:t>‘other code in here...</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Select</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number</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1 </a:t>
            </a:r>
            <a:r>
              <a:rPr lang="en-US" sz="1600" b="1" dirty="0">
                <a:solidFill>
                  <a:srgbClr val="0000FF"/>
                </a:solidFill>
                <a:latin typeface="Courier New" pitchFamily="49" charset="0"/>
                <a:cs typeface="Courier New" pitchFamily="49" charset="0"/>
              </a:rPr>
              <a:t>To</a:t>
            </a:r>
            <a:r>
              <a:rPr lang="en-US" sz="1600" b="1" dirty="0">
                <a:solidFill>
                  <a:prstClr val="black"/>
                </a:solidFill>
                <a:latin typeface="Courier New" pitchFamily="49" charset="0"/>
                <a:cs typeface="Courier New" pitchFamily="49" charset="0"/>
              </a:rPr>
              <a:t> 5</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"Between 1 and 5, inclusive"</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6, 7, 8</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"Between 6 and 8, inclusive"</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9 </a:t>
            </a:r>
            <a:r>
              <a:rPr lang="en-US" sz="1600" b="1" dirty="0">
                <a:solidFill>
                  <a:srgbClr val="0000FF"/>
                </a:solidFill>
                <a:latin typeface="Courier New" pitchFamily="49" charset="0"/>
                <a:cs typeface="Courier New" pitchFamily="49" charset="0"/>
              </a:rPr>
              <a:t>To</a:t>
            </a:r>
            <a:r>
              <a:rPr lang="en-US" sz="1600" b="1" dirty="0">
                <a:solidFill>
                  <a:prstClr val="black"/>
                </a:solidFill>
                <a:latin typeface="Courier New" pitchFamily="49" charset="0"/>
                <a:cs typeface="Courier New" pitchFamily="49" charset="0"/>
              </a:rPr>
              <a:t> 10</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"Equal to 9 or 10"</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 Else</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"Not between 1 and 10, inclusive"</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End</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Select</a:t>
            </a:r>
            <a:r>
              <a:rPr lang="en-US" sz="1600" b="1" dirty="0">
                <a:latin typeface="Courier New" pitchFamily="49" charset="0"/>
                <a:cs typeface="Courier New" pitchFamily="49" charset="0"/>
              </a:rPr>
              <a:t> </a:t>
            </a:r>
          </a:p>
        </p:txBody>
      </p:sp>
      <p:sp>
        <p:nvSpPr>
          <p:cNvPr id="2" name="TextBox 1"/>
          <p:cNvSpPr txBox="1"/>
          <p:nvPr/>
        </p:nvSpPr>
        <p:spPr bwMode="auto">
          <a:xfrm>
            <a:off x="8431424" y="4991616"/>
            <a:ext cx="686085" cy="123111"/>
          </a:xfrm>
          <a:prstGeom prst="rect">
            <a:avLst/>
          </a:prstGeom>
          <a:noFill/>
          <a:ln>
            <a:headEnd/>
            <a:tailEnd/>
          </a:ln>
          <a:effectLst>
            <a:outerShdw blurRad="50800" dist="76200" dir="2700000" sx="102000" sy="102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none" lIns="0" tIns="0" rIns="0" bIns="0" rtlCol="0">
            <a:spAutoFit/>
          </a:bodyPr>
          <a:lstStyle/>
          <a:p>
            <a:pPr algn="ctr">
              <a:buClr>
                <a:schemeClr val="tx1"/>
              </a:buClr>
            </a:pPr>
            <a:r>
              <a:rPr lang="en-US" sz="800" dirty="0">
                <a:solidFill>
                  <a:schemeClr val="bg2">
                    <a:lumMod val="65000"/>
                  </a:schemeClr>
                </a:solidFill>
                <a:effectLst/>
                <a:latin typeface="Arial" pitchFamily="34" charset="0"/>
                <a:cs typeface="Arial" pitchFamily="34" charset="0"/>
              </a:rPr>
              <a:t>Source: MSDN</a:t>
            </a:r>
          </a:p>
        </p:txBody>
      </p:sp>
    </p:spTree>
    <p:extLst>
      <p:ext uri="{BB962C8B-B14F-4D97-AF65-F5344CB8AC3E}">
        <p14:creationId xmlns:p14="http://schemas.microsoft.com/office/powerpoint/2010/main" val="74541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Effect transition="in" filter="fade">
                                      <p:cBhvr>
                                        <p:cTn id="7" dur="500"/>
                                        <p:tgtEl>
                                          <p:spTgt spid="860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2">
                                            <p:txEl>
                                              <p:pRg st="1" end="1"/>
                                            </p:txEl>
                                          </p:spTgt>
                                        </p:tgtEl>
                                        <p:attrNameLst>
                                          <p:attrName>style.visibility</p:attrName>
                                        </p:attrNameLst>
                                      </p:cBhvr>
                                      <p:to>
                                        <p:strVal val="visible"/>
                                      </p:to>
                                    </p:set>
                                    <p:animEffect transition="in" filter="fade">
                                      <p:cBhvr>
                                        <p:cTn id="12" dur="500"/>
                                        <p:tgtEl>
                                          <p:spTgt spid="860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2">
                                            <p:txEl>
                                              <p:pRg st="2" end="2"/>
                                            </p:txEl>
                                          </p:spTgt>
                                        </p:tgtEl>
                                        <p:attrNameLst>
                                          <p:attrName>style.visibility</p:attrName>
                                        </p:attrNameLst>
                                      </p:cBhvr>
                                      <p:to>
                                        <p:strVal val="visible"/>
                                      </p:to>
                                    </p:set>
                                    <p:animEffect transition="in" filter="fade">
                                      <p:cBhvr>
                                        <p:cTn id="17" dur="500"/>
                                        <p:tgtEl>
                                          <p:spTgt spid="860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22">
                                            <p:txEl>
                                              <p:pRg st="3" end="3"/>
                                            </p:txEl>
                                          </p:spTgt>
                                        </p:tgtEl>
                                        <p:attrNameLst>
                                          <p:attrName>style.visibility</p:attrName>
                                        </p:attrNameLst>
                                      </p:cBhvr>
                                      <p:to>
                                        <p:strVal val="visible"/>
                                      </p:to>
                                    </p:set>
                                    <p:animEffect transition="in" filter="fade">
                                      <p:cBhvr>
                                        <p:cTn id="22" dur="500"/>
                                        <p:tgtEl>
                                          <p:spTgt spid="860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22">
                                            <p:txEl>
                                              <p:pRg st="4" end="4"/>
                                            </p:txEl>
                                          </p:spTgt>
                                        </p:tgtEl>
                                        <p:attrNameLst>
                                          <p:attrName>style.visibility</p:attrName>
                                        </p:attrNameLst>
                                      </p:cBhvr>
                                      <p:to>
                                        <p:strVal val="visible"/>
                                      </p:to>
                                    </p:set>
                                    <p:animEffect transition="in" filter="fade">
                                      <p:cBhvr>
                                        <p:cTn id="27" dur="500"/>
                                        <p:tgtEl>
                                          <p:spTgt spid="860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22">
                                            <p:txEl>
                                              <p:pRg st="5" end="5"/>
                                            </p:txEl>
                                          </p:spTgt>
                                        </p:tgtEl>
                                        <p:attrNameLst>
                                          <p:attrName>style.visibility</p:attrName>
                                        </p:attrNameLst>
                                      </p:cBhvr>
                                      <p:to>
                                        <p:strVal val="visible"/>
                                      </p:to>
                                    </p:set>
                                    <p:animEffect transition="in" filter="fade">
                                      <p:cBhvr>
                                        <p:cTn id="32" dur="500"/>
                                        <p:tgtEl>
                                          <p:spTgt spid="860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22">
                                            <p:txEl>
                                              <p:pRg st="6" end="6"/>
                                            </p:txEl>
                                          </p:spTgt>
                                        </p:tgtEl>
                                        <p:attrNameLst>
                                          <p:attrName>style.visibility</p:attrName>
                                        </p:attrNameLst>
                                      </p:cBhvr>
                                      <p:to>
                                        <p:strVal val="visible"/>
                                      </p:to>
                                    </p:set>
                                    <p:animEffect transition="in" filter="fade">
                                      <p:cBhvr>
                                        <p:cTn id="37" dur="500"/>
                                        <p:tgtEl>
                                          <p:spTgt spid="860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22">
                                            <p:txEl>
                                              <p:pRg st="7" end="7"/>
                                            </p:txEl>
                                          </p:spTgt>
                                        </p:tgtEl>
                                        <p:attrNameLst>
                                          <p:attrName>style.visibility</p:attrName>
                                        </p:attrNameLst>
                                      </p:cBhvr>
                                      <p:to>
                                        <p:strVal val="visible"/>
                                      </p:to>
                                    </p:set>
                                    <p:animEffect transition="in" filter="fade">
                                      <p:cBhvr>
                                        <p:cTn id="42" dur="500"/>
                                        <p:tgtEl>
                                          <p:spTgt spid="860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2">
                                            <p:txEl>
                                              <p:pRg st="8" end="8"/>
                                            </p:txEl>
                                          </p:spTgt>
                                        </p:tgtEl>
                                        <p:attrNameLst>
                                          <p:attrName>style.visibility</p:attrName>
                                        </p:attrNameLst>
                                      </p:cBhvr>
                                      <p:to>
                                        <p:strVal val="visible"/>
                                      </p:to>
                                    </p:set>
                                    <p:animEffect transition="in" filter="fade">
                                      <p:cBhvr>
                                        <p:cTn id="47" dur="500"/>
                                        <p:tgtEl>
                                          <p:spTgt spid="8602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022">
                                            <p:txEl>
                                              <p:pRg st="9" end="9"/>
                                            </p:txEl>
                                          </p:spTgt>
                                        </p:tgtEl>
                                        <p:attrNameLst>
                                          <p:attrName>style.visibility</p:attrName>
                                        </p:attrNameLst>
                                      </p:cBhvr>
                                      <p:to>
                                        <p:strVal val="visible"/>
                                      </p:to>
                                    </p:set>
                                    <p:animEffect transition="in" filter="fade">
                                      <p:cBhvr>
                                        <p:cTn id="52" dur="500"/>
                                        <p:tgtEl>
                                          <p:spTgt spid="8602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022">
                                            <p:txEl>
                                              <p:pRg st="10" end="10"/>
                                            </p:txEl>
                                          </p:spTgt>
                                        </p:tgtEl>
                                        <p:attrNameLst>
                                          <p:attrName>style.visibility</p:attrName>
                                        </p:attrNameLst>
                                      </p:cBhvr>
                                      <p:to>
                                        <p:strVal val="visible"/>
                                      </p:to>
                                    </p:set>
                                    <p:animEffect transition="in" filter="fade">
                                      <p:cBhvr>
                                        <p:cTn id="57" dur="500"/>
                                        <p:tgtEl>
                                          <p:spTgt spid="8602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022">
                                            <p:txEl>
                                              <p:pRg st="11" end="11"/>
                                            </p:txEl>
                                          </p:spTgt>
                                        </p:tgtEl>
                                        <p:attrNameLst>
                                          <p:attrName>style.visibility</p:attrName>
                                        </p:attrNameLst>
                                      </p:cBhvr>
                                      <p:to>
                                        <p:strVal val="visible"/>
                                      </p:to>
                                    </p:set>
                                    <p:animEffect transition="in" filter="fade">
                                      <p:cBhvr>
                                        <p:cTn id="62" dur="500"/>
                                        <p:tgtEl>
                                          <p:spTgt spid="860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Suggestions</a:t>
            </a:r>
          </a:p>
        </p:txBody>
      </p:sp>
      <p:sp>
        <p:nvSpPr>
          <p:cNvPr id="30723" name="Rectangle 3"/>
          <p:cNvSpPr>
            <a:spLocks noGrp="1" noChangeArrowheads="1"/>
          </p:cNvSpPr>
          <p:nvPr>
            <p:ph type="body" sz="quarter" idx="10"/>
          </p:nvPr>
        </p:nvSpPr>
        <p:spPr/>
        <p:txBody>
          <a:bodyPr>
            <a:normAutofit/>
          </a:bodyPr>
          <a:lstStyle/>
          <a:p>
            <a:r>
              <a:rPr lang="en-US" dirty="0"/>
              <a:t>Be careful about uploading</a:t>
            </a:r>
          </a:p>
          <a:p>
            <a:r>
              <a:rPr lang="en-US" dirty="0"/>
              <a:t>Consult the extra resources listed in the course readings and schedule</a:t>
            </a:r>
          </a:p>
          <a:p>
            <a:r>
              <a:rPr lang="en-US" dirty="0"/>
              <a:t>GenAI</a:t>
            </a:r>
            <a:r>
              <a:rPr dirty="0"/>
              <a:t> is your friend</a:t>
            </a:r>
            <a:endParaRPr lang="en-US" dirty="0"/>
          </a:p>
          <a:p>
            <a:r>
              <a:rPr lang="en-US" dirty="0">
                <a:hlinkClick r:id="rId3"/>
              </a:rPr>
              <a:t>Contact me</a:t>
            </a:r>
            <a:r>
              <a:rPr lang="en-US" dirty="0"/>
              <a:t> via Teams/office hours.</a:t>
            </a:r>
          </a:p>
        </p:txBody>
      </p:sp>
      <p:pic>
        <p:nvPicPr>
          <p:cNvPr id="30724" name="Picture 4" descr="PE01487_"/>
          <p:cNvPicPr>
            <a:picLocks noChangeAspect="1" noChangeArrowheads="1"/>
          </p:cNvPicPr>
          <p:nvPr/>
        </p:nvPicPr>
        <p:blipFill>
          <a:blip r:embed="rId4" cstate="print"/>
          <a:srcRect/>
          <a:stretch>
            <a:fillRect/>
          </a:stretch>
        </p:blipFill>
        <p:spPr bwMode="auto">
          <a:xfrm>
            <a:off x="6934200" y="133350"/>
            <a:ext cx="2000250" cy="153114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05C7C2-CBEA-421C-AFEE-BA8665077471}"/>
              </a:ext>
            </a:extLst>
          </p:cNvPr>
          <p:cNvSpPr>
            <a:spLocks noGrp="1"/>
          </p:cNvSpPr>
          <p:nvPr>
            <p:ph type="body" sz="quarter" idx="11"/>
          </p:nvPr>
        </p:nvSpPr>
        <p:spPr/>
        <p:txBody>
          <a:bodyPr/>
          <a:lstStyle/>
          <a:p>
            <a:r>
              <a:rPr lang="en-US" dirty="0"/>
              <a:t>First &amp; last name</a:t>
            </a:r>
          </a:p>
          <a:p>
            <a:r>
              <a:rPr lang="en-US" dirty="0"/>
              <a:t>Academics</a:t>
            </a:r>
          </a:p>
          <a:p>
            <a:r>
              <a:rPr lang="en-US" dirty="0"/>
              <a:t>Comfort level with coding</a:t>
            </a:r>
          </a:p>
          <a:p>
            <a:r>
              <a:rPr lang="en-US" dirty="0"/>
              <a:t>Comfort level with Finance</a:t>
            </a:r>
          </a:p>
          <a:p>
            <a:r>
              <a:rPr lang="en-US" dirty="0"/>
              <a:t>Goals in taking this course</a:t>
            </a:r>
          </a:p>
          <a:p>
            <a:r>
              <a:rPr lang="en-US" dirty="0"/>
              <a:t>First impressions</a:t>
            </a:r>
          </a:p>
        </p:txBody>
      </p:sp>
    </p:spTree>
    <p:extLst>
      <p:ext uri="{BB962C8B-B14F-4D97-AF65-F5344CB8AC3E}">
        <p14:creationId xmlns:p14="http://schemas.microsoft.com/office/powerpoint/2010/main" val="10766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07CB7-757A-4C38-9108-90495FD5BF4D}"/>
              </a:ext>
            </a:extLst>
          </p:cNvPr>
          <p:cNvSpPr>
            <a:spLocks noGrp="1"/>
          </p:cNvSpPr>
          <p:nvPr>
            <p:ph type="title"/>
          </p:nvPr>
        </p:nvSpPr>
        <p:spPr/>
        <p:txBody>
          <a:bodyPr/>
          <a:lstStyle/>
          <a:p>
            <a:r>
              <a:rPr lang="en-US" dirty="0"/>
              <a:t>Orange Words</a:t>
            </a:r>
          </a:p>
        </p:txBody>
      </p:sp>
      <p:sp>
        <p:nvSpPr>
          <p:cNvPr id="4" name="Text Placeholder 3">
            <a:extLst>
              <a:ext uri="{FF2B5EF4-FFF2-40B4-BE49-F238E27FC236}">
                <a16:creationId xmlns:a16="http://schemas.microsoft.com/office/drawing/2014/main" id="{AA0512EE-9A51-4EED-AE11-EA60C5DAED3A}"/>
              </a:ext>
            </a:extLst>
          </p:cNvPr>
          <p:cNvSpPr>
            <a:spLocks noGrp="1"/>
          </p:cNvSpPr>
          <p:nvPr>
            <p:ph type="body" sz="quarter" idx="10"/>
          </p:nvPr>
        </p:nvSpPr>
        <p:spPr>
          <a:xfrm>
            <a:off x="419100" y="971550"/>
            <a:ext cx="8534400" cy="3962400"/>
          </a:xfrm>
        </p:spPr>
        <p:txBody>
          <a:bodyPr>
            <a:normAutofit/>
          </a:bodyPr>
          <a:lstStyle/>
          <a:p>
            <a:r>
              <a:rPr lang="en-US" sz="3200" dirty="0">
                <a:solidFill>
                  <a:srgbClr val="FF9933"/>
                </a:solidFill>
              </a:rPr>
              <a:t>Program</a:t>
            </a:r>
          </a:p>
          <a:p>
            <a:r>
              <a:rPr lang="en-US" sz="3200" dirty="0">
                <a:solidFill>
                  <a:srgbClr val="FF9933"/>
                </a:solidFill>
              </a:rPr>
              <a:t>VB</a:t>
            </a:r>
          </a:p>
          <a:p>
            <a:r>
              <a:rPr lang="en-US" sz="3200" dirty="0">
                <a:solidFill>
                  <a:srgbClr val="FF9933"/>
                </a:solidFill>
              </a:rPr>
              <a:t>VBA</a:t>
            </a:r>
          </a:p>
          <a:p>
            <a:r>
              <a:rPr lang="en-US" sz="3200" dirty="0">
                <a:solidFill>
                  <a:srgbClr val="FF9933"/>
                </a:solidFill>
              </a:rPr>
              <a:t>Macro</a:t>
            </a:r>
          </a:p>
          <a:p>
            <a:r>
              <a:rPr lang="en-US" sz="3200" dirty="0">
                <a:solidFill>
                  <a:srgbClr val="FF9933"/>
                </a:solidFill>
              </a:rPr>
              <a:t>Recorder</a:t>
            </a:r>
          </a:p>
        </p:txBody>
      </p:sp>
    </p:spTree>
    <p:extLst>
      <p:ext uri="{BB962C8B-B14F-4D97-AF65-F5344CB8AC3E}">
        <p14:creationId xmlns:p14="http://schemas.microsoft.com/office/powerpoint/2010/main" val="87159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Business Process</a:t>
            </a:r>
            <a:br>
              <a:rPr lang="en-US" dirty="0"/>
            </a:br>
            <a:r>
              <a:rPr lang="en-US" dirty="0"/>
              <a:t>Modeling Tools</a:t>
            </a:r>
          </a:p>
        </p:txBody>
      </p:sp>
      <p:sp>
        <p:nvSpPr>
          <p:cNvPr id="35843" name="Rectangle 3"/>
          <p:cNvSpPr>
            <a:spLocks noGrp="1" noChangeArrowheads="1"/>
          </p:cNvSpPr>
          <p:nvPr>
            <p:ph type="subTitle" idx="1"/>
          </p:nvPr>
        </p:nvSpPr>
        <p:spPr/>
        <p:txBody>
          <a:bodyPr/>
          <a:lstStyle/>
          <a:p>
            <a:r>
              <a:rPr lang="en-US" dirty="0"/>
              <a:t>Activity Diagrams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5420"/>
            <a:ext cx="8812968" cy="4199930"/>
          </a:xfrm>
          <a:prstGeom prst="rect">
            <a:avLst/>
          </a:prstGeom>
        </p:spPr>
      </p:pic>
      <p:sp>
        <p:nvSpPr>
          <p:cNvPr id="2" name="TextBox 1">
            <a:extLst>
              <a:ext uri="{FF2B5EF4-FFF2-40B4-BE49-F238E27FC236}">
                <a16:creationId xmlns:a16="http://schemas.microsoft.com/office/drawing/2014/main" id="{DD7E4D3D-4FB5-49B5-9129-C4A83DFC7E51}"/>
              </a:ext>
            </a:extLst>
          </p:cNvPr>
          <p:cNvSpPr txBox="1"/>
          <p:nvPr/>
        </p:nvSpPr>
        <p:spPr>
          <a:xfrm>
            <a:off x="6429003" y="4728822"/>
            <a:ext cx="2747868" cy="400110"/>
          </a:xfrm>
          <a:prstGeom prst="rect">
            <a:avLst/>
          </a:prstGeom>
          <a:noFill/>
        </p:spPr>
        <p:txBody>
          <a:bodyPr wrap="none" rtlCol="0">
            <a:spAutoFit/>
          </a:bodyPr>
          <a:lstStyle/>
          <a:p>
            <a:pPr algn="l"/>
            <a:r>
              <a:rPr lang="en-US" sz="2000" dirty="0">
                <a:solidFill>
                  <a:schemeClr val="tx1"/>
                </a:solidFill>
                <a:effectLst/>
              </a:rPr>
              <a:t>Mendoza, Argentina</a:t>
            </a:r>
          </a:p>
        </p:txBody>
      </p:sp>
    </p:spTree>
    <p:extLst>
      <p:ext uri="{BB962C8B-B14F-4D97-AF65-F5344CB8AC3E}">
        <p14:creationId xmlns:p14="http://schemas.microsoft.com/office/powerpoint/2010/main" val="39670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at Renacer</a:t>
            </a:r>
          </a:p>
        </p:txBody>
      </p:sp>
      <p:pic>
        <p:nvPicPr>
          <p:cNvPr id="112644" name="Picture 4" descr="http://foodngames.files.wordpress.com/2013/11/argentina-rena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71550"/>
            <a:ext cx="556260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112642" name="Picture 2" descr="http://www.papmendoza.com/images/grandes/re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299" y="14478"/>
            <a:ext cx="1539701" cy="843757"/>
          </a:xfrm>
          <a:prstGeom prst="rect">
            <a:avLst/>
          </a:prstGeom>
          <a:noFill/>
          <a:extLst>
            <a:ext uri="{909E8E84-426E-40DD-AFC4-6F175D3DCCD1}">
              <a14:hiddenFill xmlns:a14="http://schemas.microsoft.com/office/drawing/2010/main">
                <a:solidFill>
                  <a:srgbClr val="FFFFFF"/>
                </a:solidFill>
              </a14:hiddenFill>
            </a:ext>
          </a:extLst>
        </p:spPr>
      </p:pic>
      <p:pic>
        <p:nvPicPr>
          <p:cNvPr id="1126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3287" y="1017516"/>
            <a:ext cx="3084513" cy="231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5" descr="http://files.winebowtools.com/PDF/brand0052/I0004899_RenacerPFMalbecRsvNVbs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1517" y="3409950"/>
            <a:ext cx="441523" cy="16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6" cstate="print">
            <a:extLst>
              <a:ext uri="{28A0092B-C50C-407E-A947-70E740481C1C}">
                <a14:useLocalDpi xmlns:a14="http://schemas.microsoft.com/office/drawing/2010/main" val="0"/>
              </a:ext>
            </a:extLst>
          </a:blip>
          <a:srcRect l="4495" t="6094" r="4540" b="8929"/>
          <a:stretch/>
        </p:blipFill>
        <p:spPr>
          <a:xfrm>
            <a:off x="304800" y="971550"/>
            <a:ext cx="5867400" cy="4171950"/>
          </a:xfrm>
          <a:prstGeom prst="rect">
            <a:avLst/>
          </a:prstGeom>
        </p:spPr>
      </p:pic>
    </p:spTree>
    <p:extLst>
      <p:ext uri="{BB962C8B-B14F-4D97-AF65-F5344CB8AC3E}">
        <p14:creationId xmlns:p14="http://schemas.microsoft.com/office/powerpoint/2010/main" val="347456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business processes</a:t>
            </a:r>
          </a:p>
        </p:txBody>
      </p:sp>
      <p:sp>
        <p:nvSpPr>
          <p:cNvPr id="3" name="Oval 2"/>
          <p:cNvSpPr/>
          <p:nvPr/>
        </p:nvSpPr>
        <p:spPr bwMode="auto">
          <a:xfrm>
            <a:off x="545757" y="1428750"/>
            <a:ext cx="2362200" cy="1524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rPr>
              <a:t>Identify the requirements (what needs to be done)</a:t>
            </a:r>
          </a:p>
        </p:txBody>
      </p:sp>
      <p:sp>
        <p:nvSpPr>
          <p:cNvPr id="4" name="Oval 3"/>
          <p:cNvSpPr/>
          <p:nvPr/>
        </p:nvSpPr>
        <p:spPr bwMode="auto">
          <a:xfrm>
            <a:off x="3429000" y="1428750"/>
            <a:ext cx="2362200" cy="1524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rPr>
              <a:t>Create a description</a:t>
            </a:r>
            <a: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t> of the process</a:t>
            </a:r>
            <a:endPar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endParaRPr>
          </a:p>
        </p:txBody>
      </p:sp>
      <p:sp>
        <p:nvSpPr>
          <p:cNvPr id="5" name="Oval 4"/>
          <p:cNvSpPr/>
          <p:nvPr/>
        </p:nvSpPr>
        <p:spPr bwMode="auto">
          <a:xfrm>
            <a:off x="6324600" y="1428750"/>
            <a:ext cx="2362200" cy="1524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rPr>
              <a:t>Implement</a:t>
            </a:r>
            <a: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t> the process</a:t>
            </a:r>
            <a:b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br>
            <a: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t>using IT</a:t>
            </a:r>
            <a:endPar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endParaRPr>
          </a:p>
        </p:txBody>
      </p:sp>
      <p:sp>
        <p:nvSpPr>
          <p:cNvPr id="6" name="Right Arrow 5"/>
          <p:cNvSpPr/>
          <p:nvPr/>
        </p:nvSpPr>
        <p:spPr bwMode="auto">
          <a:xfrm>
            <a:off x="2984157" y="1962150"/>
            <a:ext cx="381000" cy="4572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sp>
        <p:nvSpPr>
          <p:cNvPr id="7" name="Right Arrow 6"/>
          <p:cNvSpPr/>
          <p:nvPr/>
        </p:nvSpPr>
        <p:spPr bwMode="auto">
          <a:xfrm>
            <a:off x="5867400" y="1962150"/>
            <a:ext cx="381000" cy="4572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sp>
        <p:nvSpPr>
          <p:cNvPr id="8" name="Rectangle 7"/>
          <p:cNvSpPr/>
          <p:nvPr/>
        </p:nvSpPr>
        <p:spPr bwMode="auto">
          <a:xfrm>
            <a:off x="609600" y="3181350"/>
            <a:ext cx="46482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Business Analyst / Consultant</a:t>
            </a:r>
          </a:p>
        </p:txBody>
      </p:sp>
      <p:sp>
        <p:nvSpPr>
          <p:cNvPr id="9" name="Rectangle 8"/>
          <p:cNvSpPr/>
          <p:nvPr/>
        </p:nvSpPr>
        <p:spPr bwMode="auto">
          <a:xfrm>
            <a:off x="1905000" y="3638550"/>
            <a:ext cx="50292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Technical Analyst / Consultant</a:t>
            </a:r>
          </a:p>
        </p:txBody>
      </p:sp>
      <p:sp>
        <p:nvSpPr>
          <p:cNvPr id="10" name="Rectangle 9"/>
          <p:cNvSpPr/>
          <p:nvPr/>
        </p:nvSpPr>
        <p:spPr bwMode="auto">
          <a:xfrm>
            <a:off x="4114800" y="4095750"/>
            <a:ext cx="44958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Developer / Consultant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 MSA orange 2023">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 MSA orange 2023" id="{11BDD793-C9DF-4D22-B16D-AE912184247D}" vid="{9F2ADCC3-684F-4522-8A5B-E5FE10AE338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 MSA orange 2023</Template>
  <TotalTime>6602</TotalTime>
  <Words>1388</Words>
  <Application>Microsoft Office PowerPoint</Application>
  <PresentationFormat>On-screen Show (16:9)</PresentationFormat>
  <Paragraphs>321</Paragraphs>
  <Slides>33</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Arial</vt:lpstr>
      <vt:lpstr>Calibri</vt:lpstr>
      <vt:lpstr>Courier New</vt:lpstr>
      <vt:lpstr>Courier Std</vt:lpstr>
      <vt:lpstr>Monotype Sorts</vt:lpstr>
      <vt:lpstr>Segoe UI Light</vt:lpstr>
      <vt:lpstr>Segoe UI Semilight</vt:lpstr>
      <vt:lpstr>Times New Roman</vt:lpstr>
      <vt:lpstr>Verdana</vt:lpstr>
      <vt:lpstr>Wingdings</vt:lpstr>
      <vt:lpstr>FA MSA orange 2023</vt:lpstr>
      <vt:lpstr>Bitmap Image</vt:lpstr>
      <vt:lpstr>Before building it, model it!</vt:lpstr>
      <vt:lpstr>PowerPoint Presentation</vt:lpstr>
      <vt:lpstr>Learning Objectives</vt:lpstr>
      <vt:lpstr>PowerPoint Presentation</vt:lpstr>
      <vt:lpstr>Orange Words</vt:lpstr>
      <vt:lpstr>Business Process Modeling Tools</vt:lpstr>
      <vt:lpstr>PowerPoint Presentation</vt:lpstr>
      <vt:lpstr>SAP at Renacer</vt:lpstr>
      <vt:lpstr>Modeling business processes</vt:lpstr>
      <vt:lpstr>UML: Unified Modeling Language </vt:lpstr>
      <vt:lpstr>An Activity Diagram</vt:lpstr>
      <vt:lpstr>Activity Diagram</vt:lpstr>
      <vt:lpstr>Forks, Joins, and Merges</vt:lpstr>
      <vt:lpstr>PowerPoint Presentation</vt:lpstr>
      <vt:lpstr>Homework</vt:lpstr>
      <vt:lpstr>Activity Diagram H3 - Simple Financial Calculator </vt:lpstr>
      <vt:lpstr>H3: Financial Math Functions</vt:lpstr>
      <vt:lpstr>From UML to VBA</vt:lpstr>
      <vt:lpstr>Variables</vt:lpstr>
      <vt:lpstr>GenAI helps with Orange Words</vt:lpstr>
      <vt:lpstr>Excel CELLS</vt:lpstr>
      <vt:lpstr>Once charted with UML, financial processes are easier to implement</vt:lpstr>
      <vt:lpstr>Implementing a Decision</vt:lpstr>
      <vt:lpstr>The “else” Is Optional</vt:lpstr>
      <vt:lpstr>Tests</vt:lpstr>
      <vt:lpstr>Implementing a Decision Loop</vt:lpstr>
      <vt:lpstr>GenAI can explain code</vt:lpstr>
      <vt:lpstr>GenAI can code for you</vt:lpstr>
      <vt:lpstr>Implementing a Nested Loop</vt:lpstr>
      <vt:lpstr>An alternative to IF…THEN When There Are Multiple Options to choose from</vt:lpstr>
      <vt:lpstr>Another example</vt:lpstr>
      <vt:lpstr>Suggestions</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xyz</dc:creator>
  <cp:lastModifiedBy>Grazioli, Stefano (sg6m)</cp:lastModifiedBy>
  <cp:revision>279</cp:revision>
  <dcterms:created xsi:type="dcterms:W3CDTF">2003-01-13T16:56:26Z</dcterms:created>
  <dcterms:modified xsi:type="dcterms:W3CDTF">2026-01-21T19:26:03Z</dcterms:modified>
</cp:coreProperties>
</file>