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22"/>
  </p:notesMasterIdLst>
  <p:sldIdLst>
    <p:sldId id="318" r:id="rId2"/>
    <p:sldId id="294" r:id="rId3"/>
    <p:sldId id="364" r:id="rId4"/>
    <p:sldId id="375" r:id="rId5"/>
    <p:sldId id="369" r:id="rId6"/>
    <p:sldId id="272" r:id="rId7"/>
    <p:sldId id="376" r:id="rId8"/>
    <p:sldId id="363" r:id="rId9"/>
    <p:sldId id="362" r:id="rId10"/>
    <p:sldId id="319" r:id="rId11"/>
    <p:sldId id="378" r:id="rId12"/>
    <p:sldId id="367" r:id="rId13"/>
    <p:sldId id="286" r:id="rId14"/>
    <p:sldId id="379" r:id="rId15"/>
    <p:sldId id="345" r:id="rId16"/>
    <p:sldId id="329" r:id="rId17"/>
    <p:sldId id="351" r:id="rId18"/>
    <p:sldId id="340" r:id="rId19"/>
    <p:sldId id="281" r:id="rId20"/>
    <p:sldId id="339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1E"/>
    <a:srgbClr val="EC5E00"/>
    <a:srgbClr val="0066FF"/>
    <a:srgbClr val="33CC33"/>
    <a:srgbClr val="CCFFFF"/>
    <a:srgbClr val="66FFFF"/>
    <a:srgbClr val="FF0000"/>
    <a:srgbClr val="00FF00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7" autoAdjust="0"/>
    <p:restoredTop sz="84175" autoAdjust="0"/>
  </p:normalViewPr>
  <p:slideViewPr>
    <p:cSldViewPr>
      <p:cViewPr varScale="1">
        <p:scale>
          <a:sx n="134" d="100"/>
          <a:sy n="134" d="100"/>
        </p:scale>
        <p:origin x="714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DE42CA68-3D33-4E48-9A9F-B7A4AD0BCB9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7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860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CE0F-DE3E-6ED6-FCD2-030B9A217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3F73D-7EC0-368C-C4E3-274BA5A642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48E3AA-9A71-6777-93AE-E830DC52F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593C0-8550-CE74-4137-100F9BC97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8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79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477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49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37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97F5D-83B7-47B6-82B3-28EA9F1AB8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04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84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5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36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06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72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1481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8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36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72443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1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5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59318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2471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7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86200" y="1428750"/>
            <a:ext cx="5105400" cy="2133600"/>
          </a:xfrm>
        </p:spPr>
        <p:txBody>
          <a:bodyPr/>
          <a:lstStyle/>
          <a:p>
            <a:r>
              <a:rPr lang="en-US" dirty="0"/>
              <a:t>Loops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of the four fundamental coding construct</a:t>
            </a:r>
          </a:p>
          <a:p>
            <a:endParaRPr lang="en-US" dirty="0"/>
          </a:p>
        </p:txBody>
      </p:sp>
      <p:pic>
        <p:nvPicPr>
          <p:cNvPr id="1026" name="Picture 2" descr="loop&quot; Icon - Download for free – Iconduck">
            <a:extLst>
              <a:ext uri="{FF2B5EF4-FFF2-40B4-BE49-F238E27FC236}">
                <a16:creationId xmlns:a16="http://schemas.microsoft.com/office/drawing/2014/main" id="{ED1FFD9E-6BBF-4ED4-ACFE-4C4103345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5350"/>
            <a:ext cx="1373982" cy="137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Implementing a For…Next loop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EAD90-7EEC-4C09-AAF3-F827EA9159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Oval 64"/>
          <p:cNvSpPr>
            <a:spLocks noChangeArrowheads="1"/>
          </p:cNvSpPr>
          <p:nvPr/>
        </p:nvSpPr>
        <p:spPr bwMode="auto">
          <a:xfrm>
            <a:off x="8229600" y="2552379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AutoShape 10"/>
          <p:cNvCxnSpPr>
            <a:cxnSpLocks noChangeShapeType="1"/>
            <a:stCxn id="21" idx="2"/>
            <a:endCxn id="19" idx="0"/>
          </p:cNvCxnSpPr>
          <p:nvPr/>
        </p:nvCxnSpPr>
        <p:spPr bwMode="auto">
          <a:xfrm>
            <a:off x="6412076" y="1604201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6" name="AutoShape 10"/>
          <p:cNvCxnSpPr>
            <a:cxnSpLocks noChangeShapeType="1"/>
            <a:stCxn id="17" idx="2"/>
            <a:endCxn id="19" idx="1"/>
          </p:cNvCxnSpPr>
          <p:nvPr/>
        </p:nvCxnSpPr>
        <p:spPr bwMode="auto">
          <a:xfrm rot="5400000" flipH="1">
            <a:off x="5768146" y="2419787"/>
            <a:ext cx="983059" cy="304800"/>
          </a:xfrm>
          <a:prstGeom prst="bentConnector4">
            <a:avLst>
              <a:gd name="adj1" fmla="val -23254"/>
              <a:gd name="adj2" fmla="val 339107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5726718" y="2675080"/>
            <a:ext cx="1370716" cy="38863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and increase i </a:t>
            </a:r>
          </a:p>
        </p:txBody>
      </p:sp>
      <p:cxnSp>
        <p:nvCxnSpPr>
          <p:cNvPr id="18" name="AutoShape 34"/>
          <p:cNvCxnSpPr>
            <a:cxnSpLocks noChangeShapeType="1"/>
            <a:stCxn id="19" idx="3"/>
            <a:endCxn id="24" idx="1"/>
          </p:cNvCxnSpPr>
          <p:nvPr/>
        </p:nvCxnSpPr>
        <p:spPr bwMode="auto">
          <a:xfrm flipV="1">
            <a:off x="6716876" y="2069064"/>
            <a:ext cx="1123950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107276" y="1937782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20" name="AutoShape 3"/>
          <p:cNvCxnSpPr>
            <a:cxnSpLocks noChangeShapeType="1"/>
            <a:stCxn id="19" idx="2"/>
            <a:endCxn id="17" idx="0"/>
          </p:cNvCxnSpPr>
          <p:nvPr/>
        </p:nvCxnSpPr>
        <p:spPr bwMode="auto">
          <a:xfrm>
            <a:off x="6412076" y="2223532"/>
            <a:ext cx="0" cy="45154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5726718" y="1200150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412076" y="2338518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10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6716876" y="1808033"/>
            <a:ext cx="152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10</a:t>
            </a: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7840826" y="1764886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25" name="AutoShape 34"/>
          <p:cNvCxnSpPr>
            <a:cxnSpLocks noChangeShapeType="1"/>
            <a:stCxn id="24" idx="2"/>
            <a:endCxn id="13" idx="0"/>
          </p:cNvCxnSpPr>
          <p:nvPr/>
        </p:nvCxnSpPr>
        <p:spPr bwMode="auto">
          <a:xfrm>
            <a:off x="8378113" y="2373242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Oval 25"/>
          <p:cNvSpPr/>
          <p:nvPr/>
        </p:nvSpPr>
        <p:spPr>
          <a:xfrm>
            <a:off x="8267699" y="2591007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94411"/>
            <a:ext cx="64806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i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0 </a:t>
            </a:r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24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10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Code to Print the i</a:t>
            </a:r>
            <a:r>
              <a:rPr lang="en-US" sz="2400" baseline="300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th</a:t>
            </a:r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 row of data…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effectLst/>
                <a:latin typeface="Consolas" panose="020B0609020204030204" pitchFamily="49" charset="0"/>
              </a:rPr>
              <a:t>‘ …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Next</a:t>
            </a:r>
            <a:endParaRPr lang="en-US" sz="2800" dirty="0">
              <a:effectLst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791C8FD-048A-4262-845D-878774969B62}"/>
              </a:ext>
            </a:extLst>
          </p:cNvPr>
          <p:cNvSpPr/>
          <p:nvPr/>
        </p:nvSpPr>
        <p:spPr>
          <a:xfrm>
            <a:off x="9010650" y="4977662"/>
            <a:ext cx="76200" cy="1086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endParaRPr lang="en-US" sz="900" dirty="0">
              <a:solidFill>
                <a:srgbClr val="0000FF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A178F1D-BCEE-3505-D103-981801E83FDF}"/>
              </a:ext>
            </a:extLst>
          </p:cNvPr>
          <p:cNvSpPr/>
          <p:nvPr/>
        </p:nvSpPr>
        <p:spPr>
          <a:xfrm>
            <a:off x="2008051" y="1493957"/>
            <a:ext cx="1676392" cy="983060"/>
          </a:xfrm>
          <a:prstGeom prst="borderCallout1">
            <a:avLst>
              <a:gd name="adj1" fmla="val 67473"/>
              <a:gd name="adj2" fmla="val 101278"/>
              <a:gd name="adj3" fmla="val 190456"/>
              <a:gd name="adj4" fmla="val 15959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/>
              </a:rPr>
              <a:t>This is a fixed number. For the homework, make it a variable.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785B-BA68-53AE-265A-F57D02B16E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demo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5F35A5-0BEF-2FEC-5098-C15E435A2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… Next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C336A2-0EC8-BC22-2A3C-3E6EA28217C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0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0550"/>
            <a:ext cx="5733189" cy="2895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Loops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Loops are control structures that repeat sets of instructions until a certain condition is met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BDA6B26-8D39-F4CD-3303-1F9278F78ED9}"/>
              </a:ext>
            </a:extLst>
          </p:cNvPr>
          <p:cNvSpPr/>
          <p:nvPr/>
        </p:nvSpPr>
        <p:spPr>
          <a:xfrm>
            <a:off x="1447799" y="1504950"/>
            <a:ext cx="1406769" cy="146304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BB2CAD2B-A5FE-C317-F663-185684AE4066}"/>
              </a:ext>
            </a:extLst>
          </p:cNvPr>
          <p:cNvSpPr/>
          <p:nvPr/>
        </p:nvSpPr>
        <p:spPr>
          <a:xfrm flipH="1" flipV="1">
            <a:off x="2971800" y="1428750"/>
            <a:ext cx="1219200" cy="1371600"/>
          </a:xfrm>
          <a:prstGeom prst="curvedRightArrow">
            <a:avLst/>
          </a:prstGeom>
          <a:solidFill>
            <a:srgbClr val="EC5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D077-5672-3F41-905A-B1623D8EB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1A391DAC-41AB-D9AD-BA0E-8B4F79336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44A19-A64E-76B8-AB8D-446277DD1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DEDEF9-6614-D49F-68D0-86FE34969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9" y="1657350"/>
            <a:ext cx="818896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32D14-807B-8FA0-1E00-D87077A985FA}"/>
              </a:ext>
            </a:extLst>
          </p:cNvPr>
          <p:cNvGrpSpPr/>
          <p:nvPr/>
        </p:nvGrpSpPr>
        <p:grpSpPr>
          <a:xfrm>
            <a:off x="365760" y="1352550"/>
            <a:ext cx="8624712" cy="2743200"/>
            <a:chOff x="365760" y="1352550"/>
            <a:chExt cx="8624712" cy="27432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4780853-0353-8B79-7934-822B7D6BD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760" y="1352550"/>
              <a:ext cx="8624712" cy="27432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381EBC-4459-AFD3-8B8A-B76B92EAAACA}"/>
                </a:ext>
              </a:extLst>
            </p:cNvPr>
            <p:cNvSpPr/>
            <p:nvPr/>
          </p:nvSpPr>
          <p:spPr>
            <a:xfrm>
              <a:off x="2133600" y="2800350"/>
              <a:ext cx="152400" cy="76200"/>
            </a:xfrm>
            <a:prstGeom prst="rect">
              <a:avLst/>
            </a:prstGeom>
            <a:solidFill>
              <a:srgbClr val="1E1E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B00399-3D80-8AE5-3FB7-81B48CF10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57350"/>
            <a:ext cx="7668695" cy="2267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5BBBCDA-F37E-46BD-90AC-FE60BD6C10A8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solidFill>
            <a:schemeClr val="accent5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3A20A9-4B9B-CC16-0BE5-1AF8F6A466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793"/>
          <a:stretch>
            <a:fillRect/>
          </a:stretch>
        </p:blipFill>
        <p:spPr>
          <a:xfrm>
            <a:off x="308610" y="1581150"/>
            <a:ext cx="877306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do?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9B5CA-5B96-2C13-2D6D-C002B5B8F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96200" cy="416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Give yourself plenty of time</a:t>
            </a:r>
          </a:p>
          <a:p>
            <a:r>
              <a:rPr lang="en-US" dirty="0"/>
              <a:t>Website resources, Teams, GenAI, and </a:t>
            </a:r>
            <a:r>
              <a:rPr dirty="0"/>
              <a:t>Google </a:t>
            </a:r>
            <a:r>
              <a:rPr lang="en-US" dirty="0"/>
              <a:t>are</a:t>
            </a:r>
            <a:r>
              <a:rPr dirty="0"/>
              <a:t> your friend</a:t>
            </a:r>
            <a:r>
              <a:rPr lang="en-US" dirty="0"/>
              <a:t>s</a:t>
            </a:r>
          </a:p>
          <a:p>
            <a:r>
              <a:rPr lang="en-US" dirty="0"/>
              <a:t>Contact 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895CD-69A8-450B-8381-ED4F719EC8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24" name="Picture 4" descr="PE014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3350"/>
            <a:ext cx="2000250" cy="153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686800" cy="3959225"/>
          </a:xfrm>
        </p:spPr>
        <p:txBody>
          <a:bodyPr>
            <a:normAutofit/>
          </a:bodyPr>
          <a:lstStyle/>
          <a:p>
            <a:r>
              <a:rPr lang="en-US" dirty="0"/>
              <a:t>H02 went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Name your next submission H04.zip</a:t>
            </a:r>
          </a:p>
          <a:p>
            <a:r>
              <a:rPr lang="en-US" dirty="0"/>
              <a:t>For faster help, use MS Teams</a:t>
            </a:r>
          </a:p>
          <a:p>
            <a:r>
              <a:rPr lang="en-US" dirty="0"/>
              <a:t>Bug bounty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A2644-4ED2-434A-84F3-5DEFDC486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coding</a:t>
            </a:r>
          </a:p>
          <a:p>
            <a:r>
              <a:rPr lang="en-US" dirty="0"/>
              <a:t>Comfort with finance</a:t>
            </a:r>
          </a:p>
          <a:p>
            <a:r>
              <a:rPr lang="en-US" dirty="0"/>
              <a:t>Learning goals</a:t>
            </a:r>
          </a:p>
          <a:p>
            <a:r>
              <a:rPr lang="en-US" dirty="0"/>
              <a:t>Hardest thing so far</a:t>
            </a:r>
          </a:p>
        </p:txBody>
      </p:sp>
    </p:spTree>
    <p:extLst>
      <p:ext uri="{BB962C8B-B14F-4D97-AF65-F5344CB8AC3E}">
        <p14:creationId xmlns:p14="http://schemas.microsoft.com/office/powerpoint/2010/main" val="19364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B0CCB-62FB-47FA-8BE3-3C9C747EE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00263-617E-4847-84C7-9C121A622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BD28272-5B71-462A-964E-53CA30A38F5D}"/>
              </a:ext>
            </a:extLst>
          </p:cNvPr>
          <p:cNvSpPr txBox="1">
            <a:spLocks/>
          </p:cNvSpPr>
          <p:nvPr/>
        </p:nvSpPr>
        <p:spPr>
          <a:xfrm>
            <a:off x="5715000" y="1062603"/>
            <a:ext cx="3810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6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solidFill>
                <a:schemeClr val="tx2"/>
              </a:solidFill>
              <a:effectLst/>
            </a:endParaRPr>
          </a:p>
          <a:p>
            <a:pPr lvl="1" fontAlgn="auto">
              <a:spcAft>
                <a:spcPts val="0"/>
              </a:spcAft>
              <a:buClr>
                <a:srgbClr val="002060"/>
              </a:buClr>
            </a:pPr>
            <a:endParaRPr lang="en-US" dirty="0">
              <a:effectLst/>
            </a:endParaRPr>
          </a:p>
          <a:p>
            <a:pPr marL="457200" lvl="1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53C5A7-77C3-7400-E632-5D003E9DB0F3}"/>
              </a:ext>
            </a:extLst>
          </p:cNvPr>
          <p:cNvSpPr/>
          <p:nvPr/>
        </p:nvSpPr>
        <p:spPr>
          <a:xfrm>
            <a:off x="1223007" y="927208"/>
            <a:ext cx="3505201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0" y="3505200"/>
                </a:moveTo>
                <a:lnTo>
                  <a:pt x="0" y="584211"/>
                </a:lnTo>
                <a:cubicBezTo>
                  <a:pt x="0" y="261560"/>
                  <a:pt x="87901" y="0"/>
                  <a:pt x="196332" y="0"/>
                </a:cubicBezTo>
                <a:lnTo>
                  <a:pt x="2032000" y="0"/>
                </a:lnTo>
                <a:lnTo>
                  <a:pt x="2032000" y="3505200"/>
                </a:lnTo>
                <a:lnTo>
                  <a:pt x="0" y="350520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5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solidFill>
                  <a:srgbClr val="EC5E00"/>
                </a:solidFill>
              </a:rPr>
              <a:t>Loops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EC5E00"/>
                </a:solidFill>
              </a:rPr>
              <a:t>For … Next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solidFill>
                  <a:srgbClr val="EC5E00"/>
                </a:solidFill>
              </a:rPr>
              <a:t>Do While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1E4749-2E98-ED3D-DB8E-3E58CB49C18C}"/>
              </a:ext>
            </a:extLst>
          </p:cNvPr>
          <p:cNvSpPr/>
          <p:nvPr/>
        </p:nvSpPr>
        <p:spPr>
          <a:xfrm>
            <a:off x="4712441" y="927207"/>
            <a:ext cx="3505200" cy="2032000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0" y="0"/>
                </a:moveTo>
                <a:lnTo>
                  <a:pt x="3166527" y="0"/>
                </a:lnTo>
                <a:cubicBezTo>
                  <a:pt x="3353571" y="0"/>
                  <a:pt x="3505200" y="151629"/>
                  <a:pt x="3505200" y="338673"/>
                </a:cubicBezTo>
                <a:lnTo>
                  <a:pt x="3505200" y="2032000"/>
                </a:lnTo>
                <a:lnTo>
                  <a:pt x="0" y="2032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227584" tIns="182880" rIns="227584" bIns="735584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Conditionals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If … Then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Select Case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48EB9E2-4D6B-A36F-8BCE-E1CE305DFB31}"/>
              </a:ext>
            </a:extLst>
          </p:cNvPr>
          <p:cNvSpPr/>
          <p:nvPr/>
        </p:nvSpPr>
        <p:spPr>
          <a:xfrm>
            <a:off x="1219200" y="2959206"/>
            <a:ext cx="3505200" cy="2032001"/>
          </a:xfrm>
          <a:custGeom>
            <a:avLst/>
            <a:gdLst>
              <a:gd name="csX0" fmla="*/ 0 w 3505200"/>
              <a:gd name="csY0" fmla="*/ 0 h 2032000"/>
              <a:gd name="csX1" fmla="*/ 3166527 w 3505200"/>
              <a:gd name="csY1" fmla="*/ 0 h 2032000"/>
              <a:gd name="csX2" fmla="*/ 3505200 w 3505200"/>
              <a:gd name="csY2" fmla="*/ 338673 h 2032000"/>
              <a:gd name="csX3" fmla="*/ 3505200 w 3505200"/>
              <a:gd name="csY3" fmla="*/ 2032000 h 2032000"/>
              <a:gd name="csX4" fmla="*/ 0 w 3505200"/>
              <a:gd name="csY4" fmla="*/ 2032000 h 2032000"/>
              <a:gd name="csX5" fmla="*/ 0 w 3505200"/>
              <a:gd name="csY5" fmla="*/ 0 h 2032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505200" h="2032000">
                <a:moveTo>
                  <a:pt x="3505200" y="2031999"/>
                </a:moveTo>
                <a:lnTo>
                  <a:pt x="338673" y="2031999"/>
                </a:lnTo>
                <a:cubicBezTo>
                  <a:pt x="151629" y="2031999"/>
                  <a:pt x="0" y="1880370"/>
                  <a:pt x="0" y="1693326"/>
                </a:cubicBezTo>
                <a:lnTo>
                  <a:pt x="0" y="1"/>
                </a:lnTo>
                <a:lnTo>
                  <a:pt x="3505200" y="1"/>
                </a:lnTo>
                <a:lnTo>
                  <a:pt x="3505200" y="203199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227583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None/>
            </a:pPr>
            <a:r>
              <a:rPr lang="en-US" sz="32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Procedures</a:t>
            </a:r>
            <a:endParaRPr lang="en-US" sz="2800" kern="1200" dirty="0">
              <a:effectLst>
                <a:outerShdw blurRad="50800" dist="50800" dir="5400000" algn="ctr" rotWithShape="0">
                  <a:srgbClr val="000000">
                    <a:alpha val="80000"/>
                  </a:srgbClr>
                </a:outerShdw>
              </a:effectLst>
            </a:endParaRP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Subs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50800" dist="50800" dir="5400000" algn="ctr" rotWithShape="0">
                    <a:srgbClr val="000000">
                      <a:alpha val="80000"/>
                    </a:srgbClr>
                  </a:outerShdw>
                </a:effectLst>
              </a:rPr>
              <a:t>Functions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8DC9304-1EE7-4DA5-95FC-692FC76C279D}"/>
              </a:ext>
            </a:extLst>
          </p:cNvPr>
          <p:cNvSpPr/>
          <p:nvPr/>
        </p:nvSpPr>
        <p:spPr>
          <a:xfrm>
            <a:off x="4720325" y="2956351"/>
            <a:ext cx="3505200" cy="2032000"/>
          </a:xfrm>
          <a:custGeom>
            <a:avLst/>
            <a:gdLst>
              <a:gd name="csX0" fmla="*/ 0 w 2032000"/>
              <a:gd name="csY0" fmla="*/ 0 h 3505200"/>
              <a:gd name="csX1" fmla="*/ 1693327 w 2032000"/>
              <a:gd name="csY1" fmla="*/ 0 h 3505200"/>
              <a:gd name="csX2" fmla="*/ 2032000 w 2032000"/>
              <a:gd name="csY2" fmla="*/ 338673 h 3505200"/>
              <a:gd name="csX3" fmla="*/ 2032000 w 2032000"/>
              <a:gd name="csY3" fmla="*/ 3505200 h 3505200"/>
              <a:gd name="csX4" fmla="*/ 0 w 2032000"/>
              <a:gd name="csY4" fmla="*/ 3505200 h 3505200"/>
              <a:gd name="csX5" fmla="*/ 0 w 2032000"/>
              <a:gd name="csY5" fmla="*/ 0 h 35052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2032000" h="3505200">
                <a:moveTo>
                  <a:pt x="2032000" y="1"/>
                </a:moveTo>
                <a:lnTo>
                  <a:pt x="2032000" y="2920989"/>
                </a:lnTo>
                <a:cubicBezTo>
                  <a:pt x="2032000" y="3243639"/>
                  <a:pt x="1944099" y="3505199"/>
                  <a:pt x="1835668" y="3505199"/>
                </a:cubicBezTo>
                <a:lnTo>
                  <a:pt x="0" y="3505199"/>
                </a:lnTo>
                <a:lnTo>
                  <a:pt x="0" y="1"/>
                </a:lnTo>
                <a:lnTo>
                  <a:pt x="2032000" y="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2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227584" tIns="548640" rIns="227584" bIns="227585" numCol="1" spcCol="1270" anchor="t" anchorCtr="0">
            <a:noAutofit/>
          </a:bodyPr>
          <a:lstStyle/>
          <a:p>
            <a:pPr marL="0" lvl="0" indent="0" algn="l" defTabSz="1422400">
              <a:spcBef>
                <a:spcPct val="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32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Objects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Properties</a:t>
            </a:r>
          </a:p>
          <a:p>
            <a:pPr marL="285750" lvl="1" indent="-285750" algn="l" defTabSz="1244600">
              <a:spcBef>
                <a:spcPct val="0"/>
              </a:spcBef>
              <a:spcAft>
                <a:spcPts val="0"/>
              </a:spcAft>
              <a:buChar char="•"/>
            </a:pPr>
            <a:r>
              <a:rPr lang="en-US" sz="2800" kern="1200" dirty="0">
                <a:effectLst>
                  <a:outerShdw blurRad="38100" dist="38100" dir="2700000" algn="tl">
                    <a:schemeClr val="tx1">
                      <a:alpha val="80000"/>
                    </a:schemeClr>
                  </a:outerShdw>
                </a:effectLst>
              </a:rPr>
              <a:t>Methods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45DF73-ACE0-AC32-BB36-52FF2547E290}"/>
              </a:ext>
            </a:extLst>
          </p:cNvPr>
          <p:cNvSpPr/>
          <p:nvPr/>
        </p:nvSpPr>
        <p:spPr>
          <a:xfrm>
            <a:off x="3123932" y="2508030"/>
            <a:ext cx="3192788" cy="1013145"/>
          </a:xfrm>
          <a:custGeom>
            <a:avLst/>
            <a:gdLst>
              <a:gd name="csX0" fmla="*/ 0 w 3192788"/>
              <a:gd name="csY0" fmla="*/ 168861 h 1013145"/>
              <a:gd name="csX1" fmla="*/ 168861 w 3192788"/>
              <a:gd name="csY1" fmla="*/ 0 h 1013145"/>
              <a:gd name="csX2" fmla="*/ 3023927 w 3192788"/>
              <a:gd name="csY2" fmla="*/ 0 h 1013145"/>
              <a:gd name="csX3" fmla="*/ 3192788 w 3192788"/>
              <a:gd name="csY3" fmla="*/ 168861 h 1013145"/>
              <a:gd name="csX4" fmla="*/ 3192788 w 3192788"/>
              <a:gd name="csY4" fmla="*/ 844284 h 1013145"/>
              <a:gd name="csX5" fmla="*/ 3023927 w 3192788"/>
              <a:gd name="csY5" fmla="*/ 1013145 h 1013145"/>
              <a:gd name="csX6" fmla="*/ 168861 w 3192788"/>
              <a:gd name="csY6" fmla="*/ 1013145 h 1013145"/>
              <a:gd name="csX7" fmla="*/ 0 w 3192788"/>
              <a:gd name="csY7" fmla="*/ 844284 h 1013145"/>
              <a:gd name="csX8" fmla="*/ 0 w 3192788"/>
              <a:gd name="csY8" fmla="*/ 168861 h 101314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3192788" h="1013145">
                <a:moveTo>
                  <a:pt x="0" y="168861"/>
                </a:moveTo>
                <a:cubicBezTo>
                  <a:pt x="0" y="75602"/>
                  <a:pt x="75602" y="0"/>
                  <a:pt x="168861" y="0"/>
                </a:cubicBezTo>
                <a:lnTo>
                  <a:pt x="3023927" y="0"/>
                </a:lnTo>
                <a:cubicBezTo>
                  <a:pt x="3117186" y="0"/>
                  <a:pt x="3192788" y="75602"/>
                  <a:pt x="3192788" y="168861"/>
                </a:cubicBezTo>
                <a:lnTo>
                  <a:pt x="3192788" y="844284"/>
                </a:lnTo>
                <a:cubicBezTo>
                  <a:pt x="3192788" y="937543"/>
                  <a:pt x="3117186" y="1013145"/>
                  <a:pt x="3023927" y="1013145"/>
                </a:cubicBezTo>
                <a:lnTo>
                  <a:pt x="168861" y="1013145"/>
                </a:lnTo>
                <a:cubicBezTo>
                  <a:pt x="75602" y="1013145"/>
                  <a:pt x="0" y="937543"/>
                  <a:pt x="0" y="844284"/>
                </a:cubicBezTo>
                <a:lnTo>
                  <a:pt x="0" y="16886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138" tIns="156138" rIns="156138" bIns="156138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effectLst/>
              </a:rPr>
              <a:t>VBA</a:t>
            </a:r>
            <a:r>
              <a:rPr lang="en-US" sz="2400" kern="1200" dirty="0">
                <a:effectLst/>
              </a:rPr>
              <a:t> (and most other computer languages) </a:t>
            </a:r>
          </a:p>
        </p:txBody>
      </p:sp>
    </p:spTree>
    <p:extLst>
      <p:ext uri="{BB962C8B-B14F-4D97-AF65-F5344CB8AC3E}">
        <p14:creationId xmlns:p14="http://schemas.microsoft.com/office/powerpoint/2010/main" val="2575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B5028-0CF2-474D-BB1E-8F1E917E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FC32-620B-409F-BAD0-FA3C7CACCA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Variable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Activity diagram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Fork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Merge </a:t>
            </a:r>
          </a:p>
          <a:p>
            <a:pPr marL="0" indent="0">
              <a:buNone/>
            </a:pPr>
            <a:r>
              <a:rPr lang="en-US" dirty="0">
                <a:solidFill>
                  <a:srgbClr val="EC5E00"/>
                </a:solidFill>
              </a:rPr>
              <a:t>Join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DB995-B289-41B8-98F9-CCA165BD6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152A46-C129-B302-54FC-59BF40168E32}"/>
              </a:ext>
            </a:extLst>
          </p:cNvPr>
          <p:cNvSpPr/>
          <p:nvPr/>
        </p:nvSpPr>
        <p:spPr>
          <a:xfrm>
            <a:off x="8839200" y="4853889"/>
            <a:ext cx="152400" cy="1562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2106AE-8A57-2917-25F9-8BD7AAE4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69" y="3962400"/>
            <a:ext cx="663358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880CC6-4D8B-1B4D-0369-6B01B9CD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490" y="2571750"/>
            <a:ext cx="608237" cy="542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76D49-29B0-EC0A-3B5D-2EA506E78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514" y="3257200"/>
            <a:ext cx="542668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H4 - Fin Cal Part 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19BA-4B3D-59E6-442B-F3DB81BDB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5E00"/>
                </a:solidFill>
              </a:rPr>
              <a:t>Types of loops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E6604-00BD-E943-AE49-B60D5BCA53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895350"/>
            <a:ext cx="5181600" cy="39624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know how many times you need to repeat certain actions: </a:t>
            </a: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…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You want certain actions to be applied to all items in a set: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Each … Next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test: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While &lt;test&gt; … Loop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800" dirty="0"/>
              <a:t>Do certain actions if a test is true – begin with the actions:</a:t>
            </a:r>
            <a:br>
              <a:rPr lang="en-US" sz="2800" dirty="0"/>
            </a:br>
            <a:r>
              <a:rPr lang="en-US" sz="2800" b="1" dirty="0">
                <a:solidFill>
                  <a:schemeClr val="accent5">
                    <a:lumMod val="50000"/>
                    <a:lumOff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 … Loop While &lt;test&gt;</a:t>
            </a:r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  <a:p>
            <a:pPr marL="514350" indent="-514350">
              <a:buFont typeface="+mj-lt"/>
              <a:buAutoNum type="alphaUcPeriod"/>
            </a:pPr>
            <a:endParaRPr lang="en-US" sz="28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883D102-AE76-6326-3310-B2F3316F3C8D}"/>
              </a:ext>
            </a:extLst>
          </p:cNvPr>
          <p:cNvSpPr/>
          <p:nvPr/>
        </p:nvSpPr>
        <p:spPr>
          <a:xfrm>
            <a:off x="5866520" y="3008948"/>
            <a:ext cx="2667880" cy="685800"/>
          </a:xfrm>
          <a:prstGeom prst="wedgeRoundRectCallout">
            <a:avLst>
              <a:gd name="adj1" fmla="val 70694"/>
              <a:gd name="adj2" fmla="val 3425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all the cups on the table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42FE350-45AC-BAFB-3272-94819238872B}"/>
              </a:ext>
            </a:extLst>
          </p:cNvPr>
          <p:cNvSpPr/>
          <p:nvPr/>
        </p:nvSpPr>
        <p:spPr>
          <a:xfrm>
            <a:off x="5866520" y="4128582"/>
            <a:ext cx="2667879" cy="685800"/>
          </a:xfrm>
          <a:prstGeom prst="wedgeRoundRectCallout">
            <a:avLst>
              <a:gd name="adj1" fmla="val 65486"/>
              <a:gd name="adj2" fmla="val 79125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If there is coffee,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F034313-3898-F2B1-5168-A3CC4D15A00D}"/>
              </a:ext>
            </a:extLst>
          </p:cNvPr>
          <p:cNvSpPr/>
          <p:nvPr/>
        </p:nvSpPr>
        <p:spPr>
          <a:xfrm>
            <a:off x="5866520" y="1006173"/>
            <a:ext cx="2599152" cy="693445"/>
          </a:xfrm>
          <a:prstGeom prst="wedgeRoundRectCallout">
            <a:avLst>
              <a:gd name="adj1" fmla="val 66135"/>
              <a:gd name="adj2" fmla="val 7928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Refill the guests</a:t>
            </a:r>
            <a:b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until there is coffee 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531C2B5-CCBE-30BD-19CF-86EB995F539C}"/>
              </a:ext>
            </a:extLst>
          </p:cNvPr>
          <p:cNvSpPr/>
          <p:nvPr/>
        </p:nvSpPr>
        <p:spPr>
          <a:xfrm>
            <a:off x="5866520" y="2092866"/>
            <a:ext cx="2903621" cy="685800"/>
          </a:xfrm>
          <a:prstGeom prst="wedgeRoundRectCallout">
            <a:avLst>
              <a:gd name="adj1" fmla="val 60366"/>
              <a:gd name="adj2" fmla="val 3975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Fill with coffee the six cups on the table</a:t>
            </a:r>
          </a:p>
        </p:txBody>
      </p:sp>
    </p:spTree>
    <p:extLst>
      <p:ext uri="{BB962C8B-B14F-4D97-AF65-F5344CB8AC3E}">
        <p14:creationId xmlns:p14="http://schemas.microsoft.com/office/powerpoint/2010/main" val="243617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competency curse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72C2-D891-4925-AEE6-25786C7AF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85800" y="2845388"/>
            <a:ext cx="2819401" cy="1828800"/>
          </a:xfrm>
          <a:prstGeom prst="wedgeRoundRectCallout">
            <a:avLst>
              <a:gd name="adj1" fmla="val -64024"/>
              <a:gd name="adj2" fmla="val 7356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Hey, I really liked your financial calculator!  Could you add to it a table that shows interest and principal from year zero to the end?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3962400" y="1428750"/>
            <a:ext cx="5105400" cy="2894236"/>
          </a:xfrm>
          <a:prstGeom prst="rect">
            <a:avLst/>
          </a:prstGeom>
        </p:spPr>
      </p:pic>
      <p:sp>
        <p:nvSpPr>
          <p:cNvPr id="6" name="Rounded Rectangular Callout 2">
            <a:extLst>
              <a:ext uri="{FF2B5EF4-FFF2-40B4-BE49-F238E27FC236}">
                <a16:creationId xmlns:a16="http://schemas.microsoft.com/office/drawing/2014/main" id="{E7BF3F6E-C769-C66F-B05B-D15FDC6CB74C}"/>
              </a:ext>
            </a:extLst>
          </p:cNvPr>
          <p:cNvSpPr/>
          <p:nvPr/>
        </p:nvSpPr>
        <p:spPr>
          <a:xfrm>
            <a:off x="6781800" y="4665319"/>
            <a:ext cx="1759133" cy="377139"/>
          </a:xfrm>
          <a:prstGeom prst="wedgeRoundRectCallout">
            <a:avLst>
              <a:gd name="adj1" fmla="val 83393"/>
              <a:gd name="adj2" fmla="val 75510"/>
              <a:gd name="adj3" fmla="val 1666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</p:spTree>
    <p:extLst>
      <p:ext uri="{BB962C8B-B14F-4D97-AF65-F5344CB8AC3E}">
        <p14:creationId xmlns:p14="http://schemas.microsoft.com/office/powerpoint/2010/main" val="29107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1" y="819150"/>
            <a:ext cx="8801099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4755" name="AutoShape 3"/>
          <p:cNvCxnSpPr>
            <a:cxnSpLocks noChangeShapeType="1"/>
            <a:stCxn id="74769" idx="4"/>
            <a:endCxn id="74756" idx="0"/>
          </p:cNvCxnSpPr>
          <p:nvPr/>
        </p:nvCxnSpPr>
        <p:spPr bwMode="auto">
          <a:xfrm>
            <a:off x="1866900" y="457200"/>
            <a:ext cx="0" cy="2890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1066800" y="746254"/>
            <a:ext cx="1600200" cy="47308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User inputs principal, years, and interest rate</a:t>
            </a: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3572065" y="2131634"/>
            <a:ext cx="1076135" cy="309267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Alert the user</a:t>
            </a: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1562100" y="2151221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74762" name="AutoShape 10"/>
          <p:cNvCxnSpPr>
            <a:cxnSpLocks noChangeShapeType="1"/>
            <a:stCxn id="57" idx="2"/>
            <a:endCxn id="74759" idx="0"/>
          </p:cNvCxnSpPr>
          <p:nvPr/>
        </p:nvCxnSpPr>
        <p:spPr bwMode="auto">
          <a:xfrm>
            <a:off x="1866900" y="1909136"/>
            <a:ext cx="0" cy="24208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74768" name="AutoShape 16"/>
          <p:cNvCxnSpPr>
            <a:cxnSpLocks noChangeShapeType="1"/>
            <a:stCxn id="74759" idx="3"/>
            <a:endCxn id="74758" idx="1"/>
          </p:cNvCxnSpPr>
          <p:nvPr/>
        </p:nvCxnSpPr>
        <p:spPr bwMode="auto">
          <a:xfrm flipV="1">
            <a:off x="2171700" y="2286268"/>
            <a:ext cx="1400365" cy="782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769" name="Oval 17"/>
          <p:cNvSpPr>
            <a:spLocks noChangeArrowheads="1"/>
          </p:cNvSpPr>
          <p:nvPr/>
        </p:nvSpPr>
        <p:spPr bwMode="auto">
          <a:xfrm>
            <a:off x="1714500" y="285750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2089758" y="1966608"/>
            <a:ext cx="1447800" cy="61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Principal, Year, or Rate is missing</a:t>
            </a:r>
          </a:p>
        </p:txBody>
      </p:sp>
      <p:cxnSp>
        <p:nvCxnSpPr>
          <p:cNvPr id="74786" name="AutoShape 34"/>
          <p:cNvCxnSpPr>
            <a:cxnSpLocks noChangeShapeType="1"/>
            <a:stCxn id="74758" idx="2"/>
            <a:endCxn id="74817" idx="0"/>
          </p:cNvCxnSpPr>
          <p:nvPr/>
        </p:nvCxnSpPr>
        <p:spPr bwMode="auto">
          <a:xfrm flipH="1">
            <a:off x="4110132" y="2440901"/>
            <a:ext cx="1" cy="210235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74816" name="Oval 64"/>
          <p:cNvSpPr>
            <a:spLocks noChangeArrowheads="1"/>
          </p:cNvSpPr>
          <p:nvPr/>
        </p:nvSpPr>
        <p:spPr bwMode="auto">
          <a:xfrm>
            <a:off x="4191000" y="4169992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817" name="Oval 65"/>
          <p:cNvSpPr>
            <a:spLocks noChangeArrowheads="1"/>
          </p:cNvSpPr>
          <p:nvPr/>
        </p:nvSpPr>
        <p:spPr bwMode="auto">
          <a:xfrm>
            <a:off x="3957732" y="2651136"/>
            <a:ext cx="304800" cy="1714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400" dirty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880B2-F0F1-483F-8132-F9F81048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371475"/>
            <a:ext cx="4495800" cy="387350"/>
          </a:xfrm>
        </p:spPr>
        <p:txBody>
          <a:bodyPr/>
          <a:lstStyle/>
          <a:p>
            <a:pPr algn="r"/>
            <a:r>
              <a:rPr lang="en-US" sz="2400" dirty="0"/>
              <a:t>Activity Diagram (part II)</a:t>
            </a:r>
            <a:br>
              <a:rPr lang="en-US" sz="2400" dirty="0"/>
            </a:br>
            <a:r>
              <a:rPr lang="en-US" sz="2400" dirty="0"/>
              <a:t>Simple Financial Calculator</a:t>
            </a:r>
          </a:p>
        </p:txBody>
      </p:sp>
      <p:sp>
        <p:nvSpPr>
          <p:cNvPr id="57" name="AutoShape 4"/>
          <p:cNvSpPr>
            <a:spLocks noChangeArrowheads="1"/>
          </p:cNvSpPr>
          <p:nvPr/>
        </p:nvSpPr>
        <p:spPr bwMode="auto">
          <a:xfrm>
            <a:off x="1181542" y="1505085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  <a:effectLst/>
              </a:rPr>
              <a:t>User presses “print table” button</a:t>
            </a:r>
          </a:p>
        </p:txBody>
      </p:sp>
      <p:cxnSp>
        <p:nvCxnSpPr>
          <p:cNvPr id="70" name="AutoShape 3"/>
          <p:cNvCxnSpPr>
            <a:cxnSpLocks noChangeShapeType="1"/>
            <a:stCxn id="74756" idx="2"/>
            <a:endCxn id="57" idx="0"/>
          </p:cNvCxnSpPr>
          <p:nvPr/>
        </p:nvCxnSpPr>
        <p:spPr bwMode="auto">
          <a:xfrm>
            <a:off x="1866900" y="1219335"/>
            <a:ext cx="0" cy="2857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1" name="AutoShape 10"/>
          <p:cNvCxnSpPr>
            <a:cxnSpLocks noChangeShapeType="1"/>
            <a:stCxn id="74759" idx="2"/>
            <a:endCxn id="63" idx="0"/>
          </p:cNvCxnSpPr>
          <p:nvPr/>
        </p:nvCxnSpPr>
        <p:spPr bwMode="auto">
          <a:xfrm>
            <a:off x="1866900" y="2436971"/>
            <a:ext cx="0" cy="38079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08" name="AutoShape 10"/>
          <p:cNvCxnSpPr>
            <a:cxnSpLocks noChangeShapeType="1"/>
            <a:stCxn id="63" idx="2"/>
            <a:endCxn id="58" idx="0"/>
          </p:cNvCxnSpPr>
          <p:nvPr/>
        </p:nvCxnSpPr>
        <p:spPr bwMode="auto">
          <a:xfrm>
            <a:off x="1866900" y="3221814"/>
            <a:ext cx="0" cy="33358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35" name="AutoShape 10"/>
          <p:cNvCxnSpPr>
            <a:cxnSpLocks noChangeShapeType="1"/>
            <a:stCxn id="141" idx="2"/>
            <a:endCxn id="58" idx="1"/>
          </p:cNvCxnSpPr>
          <p:nvPr/>
        </p:nvCxnSpPr>
        <p:spPr bwMode="auto">
          <a:xfrm rot="5400000" flipH="1">
            <a:off x="1138606" y="4121764"/>
            <a:ext cx="1146046" cy="299058"/>
          </a:xfrm>
          <a:prstGeom prst="bentConnector4">
            <a:avLst>
              <a:gd name="adj1" fmla="val -19947"/>
              <a:gd name="adj2" fmla="val 305612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141" name="AutoShape 4"/>
          <p:cNvSpPr>
            <a:spLocks noChangeArrowheads="1"/>
          </p:cNvSpPr>
          <p:nvPr/>
        </p:nvSpPr>
        <p:spPr bwMode="auto">
          <a:xfrm>
            <a:off x="1175800" y="4302814"/>
            <a:ext cx="1370716" cy="541502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Print the i</a:t>
            </a:r>
            <a:r>
              <a:rPr lang="en-US" sz="1100" b="1" baseline="30000" dirty="0">
                <a:solidFill>
                  <a:schemeClr val="bg1"/>
                </a:solidFill>
                <a:effectLst/>
              </a:rPr>
              <a:t>th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 row of data (and</a:t>
            </a:r>
            <a:br>
              <a:rPr lang="en-US" sz="1100" b="1" dirty="0">
                <a:solidFill>
                  <a:schemeClr val="bg1"/>
                </a:solidFill>
                <a:effectLst/>
              </a:rPr>
            </a:br>
            <a:r>
              <a:rPr lang="en-US" sz="1100" b="1" dirty="0">
                <a:solidFill>
                  <a:schemeClr val="bg1"/>
                </a:solidFill>
                <a:effectLst/>
              </a:rPr>
              <a:t>increase i by 1)</a:t>
            </a:r>
          </a:p>
        </p:txBody>
      </p:sp>
      <p:cxnSp>
        <p:nvCxnSpPr>
          <p:cNvPr id="145" name="AutoShape 34"/>
          <p:cNvCxnSpPr>
            <a:cxnSpLocks noChangeShapeType="1"/>
            <a:stCxn id="58" idx="3"/>
            <a:endCxn id="82" idx="1"/>
          </p:cNvCxnSpPr>
          <p:nvPr/>
        </p:nvCxnSpPr>
        <p:spPr bwMode="auto">
          <a:xfrm flipV="1">
            <a:off x="2171700" y="3686677"/>
            <a:ext cx="1630526" cy="1159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2" name="Oval 61"/>
          <p:cNvSpPr/>
          <p:nvPr/>
        </p:nvSpPr>
        <p:spPr>
          <a:xfrm>
            <a:off x="5952333" y="3917056"/>
            <a:ext cx="181065" cy="11077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utoShape 7"/>
          <p:cNvSpPr>
            <a:spLocks noChangeArrowheads="1"/>
          </p:cNvSpPr>
          <p:nvPr/>
        </p:nvSpPr>
        <p:spPr bwMode="auto">
          <a:xfrm>
            <a:off x="1562100" y="3555395"/>
            <a:ext cx="609600" cy="285750"/>
          </a:xfrm>
          <a:prstGeom prst="flowChartDecisi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endParaRPr lang="en-US" sz="1100" b="1" dirty="0">
              <a:solidFill>
                <a:schemeClr val="bg1"/>
              </a:solidFill>
              <a:effectLst/>
            </a:endParaRPr>
          </a:p>
        </p:txBody>
      </p:sp>
      <p:cxnSp>
        <p:nvCxnSpPr>
          <p:cNvPr id="59" name="AutoShape 3"/>
          <p:cNvCxnSpPr>
            <a:cxnSpLocks noChangeShapeType="1"/>
            <a:stCxn id="58" idx="2"/>
            <a:endCxn id="141" idx="0"/>
          </p:cNvCxnSpPr>
          <p:nvPr/>
        </p:nvCxnSpPr>
        <p:spPr bwMode="auto">
          <a:xfrm flipH="1">
            <a:off x="1861158" y="3841145"/>
            <a:ext cx="5742" cy="46166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63" name="AutoShape 4"/>
          <p:cNvSpPr>
            <a:spLocks noChangeArrowheads="1"/>
          </p:cNvSpPr>
          <p:nvPr/>
        </p:nvSpPr>
        <p:spPr bwMode="auto">
          <a:xfrm>
            <a:off x="1181542" y="2817763"/>
            <a:ext cx="1370716" cy="404051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050" b="1" dirty="0">
                <a:solidFill>
                  <a:schemeClr val="bg1"/>
                </a:solidFill>
              </a:rPr>
              <a:t>P</a:t>
            </a:r>
            <a:r>
              <a:rPr lang="en-US" sz="1050" b="1" dirty="0">
                <a:solidFill>
                  <a:schemeClr val="bg1"/>
                </a:solidFill>
                <a:effectLst/>
              </a:rPr>
              <a:t>rint and format table header</a:t>
            </a: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1861158" y="39215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&lt;= number of years</a:t>
            </a: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19300" y="3425646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&gt; number of years</a:t>
            </a: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3802226" y="3382499"/>
            <a:ext cx="1074574" cy="608356"/>
          </a:xfrm>
          <a:prstGeom prst="flowChartProcess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chemeClr val="bg1"/>
                </a:solidFill>
                <a:effectLst/>
              </a:rPr>
              <a:t>Format data and </a:t>
            </a:r>
            <a:r>
              <a:rPr lang="en-US" sz="1100" b="1" dirty="0">
                <a:solidFill>
                  <a:schemeClr val="bg1"/>
                </a:solidFill>
              </a:rPr>
              <a:t>a</a:t>
            </a:r>
            <a:r>
              <a:rPr lang="en-US" sz="1100" b="1" dirty="0">
                <a:solidFill>
                  <a:schemeClr val="bg1"/>
                </a:solidFill>
                <a:effectLst/>
              </a:rPr>
              <a:t>utofit the columns</a:t>
            </a:r>
          </a:p>
        </p:txBody>
      </p:sp>
      <p:cxnSp>
        <p:nvCxnSpPr>
          <p:cNvPr id="83" name="AutoShape 34"/>
          <p:cNvCxnSpPr>
            <a:cxnSpLocks noChangeShapeType="1"/>
            <a:stCxn id="82" idx="2"/>
            <a:endCxn id="74816" idx="0"/>
          </p:cNvCxnSpPr>
          <p:nvPr/>
        </p:nvCxnSpPr>
        <p:spPr bwMode="auto">
          <a:xfrm>
            <a:off x="4339513" y="3990855"/>
            <a:ext cx="3887" cy="179137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3" name="Oval 22"/>
          <p:cNvSpPr/>
          <p:nvPr/>
        </p:nvSpPr>
        <p:spPr>
          <a:xfrm>
            <a:off x="4229099" y="4208620"/>
            <a:ext cx="228600" cy="941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0594-A5E9-369D-4173-0DFAE9CAE9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10"/>
          <a:stretch/>
        </p:blipFill>
        <p:spPr>
          <a:xfrm>
            <a:off x="5306559" y="1047750"/>
            <a:ext cx="3761241" cy="21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5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7197</TotalTime>
  <Words>489</Words>
  <Application>Microsoft Office PowerPoint</Application>
  <PresentationFormat>On-screen Show (16:9)</PresentationFormat>
  <Paragraphs>115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Comic Sans MS</vt:lpstr>
      <vt:lpstr>Consolas</vt:lpstr>
      <vt:lpstr>Courier New</vt:lpstr>
      <vt:lpstr>Segoe UI</vt:lpstr>
      <vt:lpstr>Segoe UI Light</vt:lpstr>
      <vt:lpstr>Segoe UI Semilight</vt:lpstr>
      <vt:lpstr>Times New Roman</vt:lpstr>
      <vt:lpstr>Verdana</vt:lpstr>
      <vt:lpstr>Wingdings</vt:lpstr>
      <vt:lpstr>FA MSA orange 2023</vt:lpstr>
      <vt:lpstr>Loops</vt:lpstr>
      <vt:lpstr>PowerPoint Presentation</vt:lpstr>
      <vt:lpstr>PowerPoint Presentation</vt:lpstr>
      <vt:lpstr>Learning Objectives</vt:lpstr>
      <vt:lpstr>Orange words</vt:lpstr>
      <vt:lpstr>Homework</vt:lpstr>
      <vt:lpstr>Types of loops</vt:lpstr>
      <vt:lpstr>The competency curse</vt:lpstr>
      <vt:lpstr>Activity Diagram (part II) Simple Financial Calculator</vt:lpstr>
      <vt:lpstr>Implementing a For…Next loop</vt:lpstr>
      <vt:lpstr>Loop demo</vt:lpstr>
      <vt:lpstr>WINIT</vt:lpstr>
      <vt:lpstr>Loops</vt:lpstr>
      <vt:lpstr>What does this do?</vt:lpstr>
      <vt:lpstr>What does this do?</vt:lpstr>
      <vt:lpstr>What does this do?</vt:lpstr>
      <vt:lpstr>What does this do?</vt:lpstr>
      <vt:lpstr>What does this do?</vt:lpstr>
      <vt:lpstr>Suggestions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307</cp:revision>
  <dcterms:created xsi:type="dcterms:W3CDTF">2003-01-13T16:56:26Z</dcterms:created>
  <dcterms:modified xsi:type="dcterms:W3CDTF">2026-01-21T21:59:11Z</dcterms:modified>
</cp:coreProperties>
</file>