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5"/>
  </p:notesMasterIdLst>
  <p:sldIdLst>
    <p:sldId id="256" r:id="rId2"/>
    <p:sldId id="376" r:id="rId3"/>
    <p:sldId id="383" r:id="rId4"/>
    <p:sldId id="365" r:id="rId5"/>
    <p:sldId id="375" r:id="rId6"/>
    <p:sldId id="302" r:id="rId7"/>
    <p:sldId id="363" r:id="rId8"/>
    <p:sldId id="378" r:id="rId9"/>
    <p:sldId id="379" r:id="rId10"/>
    <p:sldId id="380" r:id="rId11"/>
    <p:sldId id="381" r:id="rId12"/>
    <p:sldId id="382" r:id="rId13"/>
    <p:sldId id="364" r:id="rId14"/>
    <p:sldId id="369" r:id="rId15"/>
    <p:sldId id="367" r:id="rId16"/>
    <p:sldId id="353" r:id="rId17"/>
    <p:sldId id="370" r:id="rId18"/>
    <p:sldId id="371" r:id="rId19"/>
    <p:sldId id="373" r:id="rId20"/>
    <p:sldId id="374" r:id="rId21"/>
    <p:sldId id="372" r:id="rId22"/>
    <p:sldId id="281" r:id="rId23"/>
    <p:sldId id="362" r:id="rId24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00FF"/>
    <a:srgbClr val="9CC3DD"/>
    <a:srgbClr val="003300"/>
    <a:srgbClr val="FFFF66"/>
    <a:srgbClr val="FF0000"/>
    <a:srgbClr val="00FF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238" d="100"/>
          <a:sy n="238" d="100"/>
        </p:scale>
        <p:origin x="331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</a:t>
            </a:r>
            <a:br>
              <a:rPr lang="en-US" dirty="0"/>
            </a:br>
            <a:r>
              <a:rPr lang="en-US" dirty="0"/>
              <a:t>VBA &gt; CIL intermediate language &gt; CLR common language  runtime &gt; binary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6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E5420-A060-416E-839F-D604CC5B97E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3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7968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5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6221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2406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2424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unit of Part I: Process Automation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 The last of the automation series. 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H4 &amp; H5 – no penalty for being late</a:t>
            </a:r>
          </a:p>
          <a:p>
            <a:r>
              <a:rPr lang="en-US" dirty="0"/>
              <a:t>H3 - if zero may resubmit in MS TEAMS for late penalty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>
                <a:sym typeface="Wingdings" pitchFamily="2" charset="2"/>
              </a:rPr>
              <a:t>Perceived difficulty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is the capstone for part I of the course.</a:t>
            </a:r>
          </a:p>
          <a:p>
            <a:r>
              <a:rPr lang="en-US" dirty="0"/>
              <a:t>Not more difficult, but it might take longer to do than the previous homework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432C03-DE18-5D60-F6B3-5C0615AA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Binary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C27D4-C962-B4CE-33C4-71C56BEED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8E0BF-F321-2BC8-105B-924BAB4B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5" y="895350"/>
            <a:ext cx="5089615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AE0EC-DC41-7487-D9E7-2AE1E3211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84" y="895350"/>
            <a:ext cx="3607526" cy="4114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0533F66-9BE9-0DDB-BB9B-1AD0603398BC}"/>
              </a:ext>
            </a:extLst>
          </p:cNvPr>
          <p:cNvSpPr/>
          <p:nvPr/>
        </p:nvSpPr>
        <p:spPr>
          <a:xfrm>
            <a:off x="4800600" y="2696391"/>
            <a:ext cx="1219200" cy="1066800"/>
          </a:xfrm>
          <a:prstGeom prst="rightArrow">
            <a:avLst/>
          </a:prstGeom>
          <a:solidFill>
            <a:srgbClr val="EC5E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114258"/>
            <a:ext cx="2762830" cy="8478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effectLst/>
              </a:rPr>
              <a:t>Requirements:</a:t>
            </a:r>
            <a:br>
              <a:rPr lang="en-US" sz="2000" dirty="0">
                <a:solidFill>
                  <a:schemeClr val="bg2"/>
                </a:solidFill>
                <a:effectLst/>
              </a:rPr>
            </a:br>
            <a:r>
              <a:rPr lang="en-US" sz="2000" dirty="0">
                <a:solidFill>
                  <a:schemeClr val="bg2"/>
                </a:solidFill>
                <a:effectLst/>
              </a:rPr>
              <a:t>What needs to be done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57200" y="2343150"/>
            <a:ext cx="5867400" cy="1257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is an </a:t>
            </a:r>
            <a:r>
              <a:rPr lang="en-US" dirty="0">
                <a:solidFill>
                  <a:srgbClr val="EC5E00"/>
                </a:solidFill>
              </a:rPr>
              <a:t>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609600" y="2743200"/>
            <a:ext cx="2971800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Coding</a:t>
            </a:r>
          </a:p>
        </p:txBody>
      </p:sp>
      <p:pic>
        <p:nvPicPr>
          <p:cNvPr id="88070" name="Picture 6" descr="BS010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28" y="1628608"/>
            <a:ext cx="763588" cy="628650"/>
          </a:xfrm>
          <a:prstGeom prst="rect">
            <a:avLst/>
          </a:prstGeom>
          <a:noFill/>
        </p:spPr>
      </p:pic>
      <p:cxnSp>
        <p:nvCxnSpPr>
          <p:cNvPr id="88071" name="AutoShape 7"/>
          <p:cNvCxnSpPr>
            <a:cxnSpLocks noChangeShapeType="1"/>
            <a:stCxn id="88066" idx="2"/>
            <a:endCxn id="88069" idx="0"/>
          </p:cNvCxnSpPr>
          <p:nvPr/>
        </p:nvCxnSpPr>
        <p:spPr bwMode="auto">
          <a:xfrm>
            <a:off x="2094920" y="1962150"/>
            <a:ext cx="580" cy="781050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88072" name="AutoShape 8"/>
          <p:cNvCxnSpPr>
            <a:cxnSpLocks noChangeShapeType="1"/>
            <a:stCxn id="88069" idx="4"/>
            <a:endCxn id="88084" idx="1"/>
          </p:cNvCxnSpPr>
          <p:nvPr/>
        </p:nvCxnSpPr>
        <p:spPr bwMode="auto">
          <a:xfrm rot="16200000" flipH="1">
            <a:off x="1752600" y="3771900"/>
            <a:ext cx="1028700" cy="3429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8073" name="AutoShape 9"/>
          <p:cNvCxnSpPr>
            <a:cxnSpLocks noChangeShapeType="1"/>
            <a:stCxn id="88084" idx="3"/>
            <a:endCxn id="88114" idx="4"/>
          </p:cNvCxnSpPr>
          <p:nvPr/>
        </p:nvCxnSpPr>
        <p:spPr bwMode="auto">
          <a:xfrm flipV="1">
            <a:off x="4876800" y="3429000"/>
            <a:ext cx="96044" cy="1028700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562350" y="1822344"/>
            <a:ext cx="2762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ffectLst/>
              </a:rPr>
              <a:t>VS is an IDE: an Integrated Development Environment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5137597" y="4655463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chemeClr val="tx1"/>
                </a:solidFill>
                <a:effectLst/>
              </a:rPr>
              <a:t>C#, VBA, C++, python…</a:t>
            </a: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876800" y="4686300"/>
            <a:ext cx="304800" cy="133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2438400" y="3943350"/>
            <a:ext cx="2438400" cy="102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Source code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file in a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computer</a:t>
            </a:r>
            <a:br>
              <a:rPr lang="en-US" sz="1600" dirty="0">
                <a:solidFill>
                  <a:schemeClr val="bg2"/>
                </a:solidFill>
                <a:effectLst/>
              </a:rPr>
            </a:br>
            <a:r>
              <a:rPr lang="en-US" sz="1600" dirty="0">
                <a:solidFill>
                  <a:schemeClr val="bg2"/>
                </a:solidFill>
                <a:effectLst/>
              </a:rPr>
              <a:t>language</a:t>
            </a:r>
          </a:p>
        </p:txBody>
      </p:sp>
      <p:cxnSp>
        <p:nvCxnSpPr>
          <p:cNvPr id="88112" name="AutoShape 48"/>
          <p:cNvCxnSpPr>
            <a:cxnSpLocks noChangeShapeType="1"/>
            <a:stCxn id="88113" idx="5"/>
            <a:endCxn id="88110" idx="1"/>
          </p:cNvCxnSpPr>
          <p:nvPr/>
        </p:nvCxnSpPr>
        <p:spPr bwMode="auto">
          <a:xfrm rot="16200000" flipH="1">
            <a:off x="5750473" y="3297319"/>
            <a:ext cx="1125934" cy="1241517"/>
          </a:xfrm>
          <a:prstGeom prst="bentConnector2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5562600" y="3257550"/>
            <a:ext cx="152400" cy="114300"/>
          </a:xfrm>
          <a:prstGeom prst="ellips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3733800" y="2743200"/>
            <a:ext cx="2478087" cy="6858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effectLst/>
              </a:rPr>
              <a:t>Compiling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6934199" y="3977512"/>
            <a:ext cx="2049577" cy="100706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bg2"/>
                </a:solidFill>
              </a:rPr>
              <a:t>Runnable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code: .exe,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.dll (i.e., a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program)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574"/>
            <a:ext cx="2514600" cy="19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4813865" y="575201"/>
            <a:ext cx="1122487" cy="83099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Visual Studio</a:t>
            </a: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endParaRPr lang="en-US" sz="1200" i="1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200" i="1" dirty="0"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Excel</a:t>
            </a:r>
          </a:p>
        </p:txBody>
      </p:sp>
      <p:cxnSp>
        <p:nvCxnSpPr>
          <p:cNvPr id="21" name="Straight Arrow Connector 6"/>
          <p:cNvCxnSpPr/>
          <p:nvPr/>
        </p:nvCxnSpPr>
        <p:spPr bwMode="auto">
          <a:xfrm flipV="1">
            <a:off x="5943600" y="465958"/>
            <a:ext cx="762000" cy="25770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6"/>
          <p:cNvCxnSpPr>
            <a:cxnSpLocks/>
          </p:cNvCxnSpPr>
          <p:nvPr/>
        </p:nvCxnSpPr>
        <p:spPr bwMode="auto">
          <a:xfrm>
            <a:off x="5958840" y="1324580"/>
            <a:ext cx="1051374" cy="223906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8B09C5-BE15-4603-8955-A97C71A1C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230" y="2395301"/>
            <a:ext cx="288202" cy="2882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70D95-91FA-57F2-20A6-C3C49E34E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446" y="3936582"/>
            <a:ext cx="1272404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917A7-1EA8-EB6A-BBD1-0F159A436E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149" b="63326"/>
          <a:stretch/>
        </p:blipFill>
        <p:spPr>
          <a:xfrm>
            <a:off x="8010913" y="3977512"/>
            <a:ext cx="964636" cy="9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5715000" y="1062603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3C5A7-77C3-7400-E632-5D003E9DB0F3}"/>
              </a:ext>
            </a:extLst>
          </p:cNvPr>
          <p:cNvSpPr/>
          <p:nvPr/>
        </p:nvSpPr>
        <p:spPr>
          <a:xfrm>
            <a:off x="1223007" y="927208"/>
            <a:ext cx="3505201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0" y="3505200"/>
                </a:moveTo>
                <a:lnTo>
                  <a:pt x="0" y="584211"/>
                </a:lnTo>
                <a:cubicBezTo>
                  <a:pt x="0" y="261560"/>
                  <a:pt x="87901" y="0"/>
                  <a:pt x="196332" y="0"/>
                </a:cubicBezTo>
                <a:lnTo>
                  <a:pt x="2032000" y="0"/>
                </a:lnTo>
                <a:lnTo>
                  <a:pt x="2032000" y="3505200"/>
                </a:lnTo>
                <a:lnTo>
                  <a:pt x="0" y="3505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chemeClr val="bg2"/>
                </a:solidFill>
              </a:rPr>
              <a:t>Loops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For … Next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chemeClr val="bg2"/>
                </a:solidFill>
              </a:rPr>
              <a:t>Do While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1E4749-2E98-ED3D-DB8E-3E58CB49C18C}"/>
              </a:ext>
            </a:extLst>
          </p:cNvPr>
          <p:cNvSpPr/>
          <p:nvPr/>
        </p:nvSpPr>
        <p:spPr>
          <a:xfrm>
            <a:off x="4712441" y="927207"/>
            <a:ext cx="3505200" cy="2032000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0" y="0"/>
                </a:moveTo>
                <a:lnTo>
                  <a:pt x="3166527" y="0"/>
                </a:lnTo>
                <a:cubicBezTo>
                  <a:pt x="3353571" y="0"/>
                  <a:pt x="3505200" y="151629"/>
                  <a:pt x="3505200" y="338673"/>
                </a:cubicBezTo>
                <a:lnTo>
                  <a:pt x="35052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227584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Conditionals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If … Then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Select Case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8EB9E2-4D6B-A36F-8BCE-E1CE305DFB31}"/>
              </a:ext>
            </a:extLst>
          </p:cNvPr>
          <p:cNvSpPr/>
          <p:nvPr/>
        </p:nvSpPr>
        <p:spPr>
          <a:xfrm>
            <a:off x="1219200" y="2959206"/>
            <a:ext cx="3505200" cy="2032001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35052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505200" y="1"/>
                </a:lnTo>
                <a:lnTo>
                  <a:pt x="3505200" y="20319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227583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Procedures</a:t>
            </a:r>
            <a:endParaRPr lang="en-US" sz="2800" kern="1200" dirty="0">
              <a:solidFill>
                <a:srgbClr val="FF6600"/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</a:endParaRP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Subs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FF6600"/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C9304-1EE7-4DA5-95FC-692FC76C279D}"/>
              </a:ext>
            </a:extLst>
          </p:cNvPr>
          <p:cNvSpPr/>
          <p:nvPr/>
        </p:nvSpPr>
        <p:spPr>
          <a:xfrm>
            <a:off x="4720325" y="2956351"/>
            <a:ext cx="3505200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2032000" y="1"/>
                </a:moveTo>
                <a:lnTo>
                  <a:pt x="2032000" y="2920989"/>
                </a:lnTo>
                <a:cubicBezTo>
                  <a:pt x="2032000" y="3243639"/>
                  <a:pt x="1944099" y="3505199"/>
                  <a:pt x="1835668" y="3505199"/>
                </a:cubicBezTo>
                <a:lnTo>
                  <a:pt x="0" y="35051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27584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32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Objects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Properties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Methods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45DF73-ACE0-AC32-BB36-52FF2547E290}"/>
              </a:ext>
            </a:extLst>
          </p:cNvPr>
          <p:cNvSpPr/>
          <p:nvPr/>
        </p:nvSpPr>
        <p:spPr>
          <a:xfrm>
            <a:off x="3123932" y="2508030"/>
            <a:ext cx="3192788" cy="1013145"/>
          </a:xfrm>
          <a:custGeom>
            <a:avLst/>
            <a:gdLst>
              <a:gd name="csX0" fmla="*/ 0 w 3192788"/>
              <a:gd name="csY0" fmla="*/ 168861 h 1013145"/>
              <a:gd name="csX1" fmla="*/ 168861 w 3192788"/>
              <a:gd name="csY1" fmla="*/ 0 h 1013145"/>
              <a:gd name="csX2" fmla="*/ 3023927 w 3192788"/>
              <a:gd name="csY2" fmla="*/ 0 h 1013145"/>
              <a:gd name="csX3" fmla="*/ 3192788 w 3192788"/>
              <a:gd name="csY3" fmla="*/ 168861 h 1013145"/>
              <a:gd name="csX4" fmla="*/ 3192788 w 3192788"/>
              <a:gd name="csY4" fmla="*/ 844284 h 1013145"/>
              <a:gd name="csX5" fmla="*/ 3023927 w 3192788"/>
              <a:gd name="csY5" fmla="*/ 1013145 h 1013145"/>
              <a:gd name="csX6" fmla="*/ 168861 w 3192788"/>
              <a:gd name="csY6" fmla="*/ 1013145 h 1013145"/>
              <a:gd name="csX7" fmla="*/ 0 w 3192788"/>
              <a:gd name="csY7" fmla="*/ 844284 h 1013145"/>
              <a:gd name="csX8" fmla="*/ 0 w 3192788"/>
              <a:gd name="csY8" fmla="*/ 168861 h 1013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92788" h="1013145">
                <a:moveTo>
                  <a:pt x="0" y="168861"/>
                </a:moveTo>
                <a:cubicBezTo>
                  <a:pt x="0" y="75602"/>
                  <a:pt x="75602" y="0"/>
                  <a:pt x="168861" y="0"/>
                </a:cubicBezTo>
                <a:lnTo>
                  <a:pt x="3023927" y="0"/>
                </a:lnTo>
                <a:cubicBezTo>
                  <a:pt x="3117186" y="0"/>
                  <a:pt x="3192788" y="75602"/>
                  <a:pt x="3192788" y="168861"/>
                </a:cubicBezTo>
                <a:lnTo>
                  <a:pt x="3192788" y="844284"/>
                </a:lnTo>
                <a:cubicBezTo>
                  <a:pt x="3192788" y="937543"/>
                  <a:pt x="3117186" y="1013145"/>
                  <a:pt x="3023927" y="1013145"/>
                </a:cubicBezTo>
                <a:lnTo>
                  <a:pt x="168861" y="1013145"/>
                </a:lnTo>
                <a:cubicBezTo>
                  <a:pt x="75602" y="1013145"/>
                  <a:pt x="0" y="937543"/>
                  <a:pt x="0" y="844284"/>
                </a:cubicBezTo>
                <a:lnTo>
                  <a:pt x="0" y="1688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38" tIns="156138" rIns="156138" bIns="15613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/>
              </a:rPr>
              <a:t>VBA</a:t>
            </a:r>
            <a:r>
              <a:rPr lang="en-US" sz="2400" kern="1200" dirty="0">
                <a:effectLst/>
              </a:rPr>
              <a:t> (and most other computer languages) </a:t>
            </a: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13393</TotalTime>
  <Words>1236</Words>
  <Application>Microsoft Office PowerPoint</Application>
  <PresentationFormat>On-screen Show (16:9)</PresentationFormat>
  <Paragraphs>322</Paragraphs>
  <Slides>23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FA MSA orange 2023</vt:lpstr>
      <vt:lpstr>Subs &amp; Functions</vt:lpstr>
      <vt:lpstr>Critical thinking</vt:lpstr>
      <vt:lpstr>Code and Binary code</vt:lpstr>
      <vt:lpstr>VS is an IDE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402</cp:revision>
  <dcterms:created xsi:type="dcterms:W3CDTF">2003-01-13T16:56:26Z</dcterms:created>
  <dcterms:modified xsi:type="dcterms:W3CDTF">2026-01-27T13:52:27Z</dcterms:modified>
</cp:coreProperties>
</file>