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1"/>
  </p:notesMasterIdLst>
  <p:sldIdLst>
    <p:sldId id="256" r:id="rId2"/>
    <p:sldId id="376" r:id="rId3"/>
    <p:sldId id="458" r:id="rId4"/>
    <p:sldId id="407" r:id="rId5"/>
    <p:sldId id="443" r:id="rId6"/>
    <p:sldId id="447" r:id="rId7"/>
    <p:sldId id="408" r:id="rId8"/>
    <p:sldId id="436" r:id="rId9"/>
    <p:sldId id="452" r:id="rId10"/>
    <p:sldId id="263" r:id="rId11"/>
    <p:sldId id="453" r:id="rId12"/>
    <p:sldId id="454" r:id="rId13"/>
    <p:sldId id="448" r:id="rId14"/>
    <p:sldId id="456" r:id="rId15"/>
    <p:sldId id="457" r:id="rId16"/>
    <p:sldId id="450" r:id="rId17"/>
    <p:sldId id="367" r:id="rId18"/>
    <p:sldId id="356" r:id="rId19"/>
    <p:sldId id="444" r:id="rId2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A50021"/>
    <a:srgbClr val="FFFFCC"/>
    <a:srgbClr val="CCFFFF"/>
    <a:srgbClr val="FFFF99"/>
    <a:srgbClr val="66FF33"/>
    <a:srgbClr val="5F5F5F"/>
    <a:srgbClr val="FF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32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120" y="6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BC977-CB54-49CF-9C3E-04F2D405A0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7FA63-14F5-4E0A-B1DE-42D1E9B7FFB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1. </a:t>
          </a:r>
          <a:r>
            <a:rPr lang="en-US" b="1" dirty="0"/>
            <a:t>Figure out where is the data</a:t>
          </a:r>
          <a:br>
            <a:rPr lang="en-US" dirty="0"/>
          </a:br>
          <a:r>
            <a:rPr lang="en-US" dirty="0"/>
            <a:t>(database, servers, connections…)</a:t>
          </a:r>
        </a:p>
      </dgm:t>
    </dgm:pt>
    <dgm:pt modelId="{3179E06B-779F-443C-BAE6-1030A23ECAF7}" type="parTrans" cxnId="{F91884BF-2FCB-47C1-9DB8-969A335AB7E2}">
      <dgm:prSet/>
      <dgm:spPr/>
      <dgm:t>
        <a:bodyPr/>
        <a:lstStyle/>
        <a:p>
          <a:endParaRPr lang="en-US"/>
        </a:p>
      </dgm:t>
    </dgm:pt>
    <dgm:pt modelId="{64CB701D-EAB8-4DDE-8FC8-464E0F879945}" type="sibTrans" cxnId="{F91884BF-2FCB-47C1-9DB8-969A335AB7E2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549F134-2776-4A6A-9A7D-C3C0FA397BD7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2. </a:t>
          </a:r>
          <a:r>
            <a:rPr lang="en-US" b="1" dirty="0"/>
            <a:t>Understand the data</a:t>
          </a:r>
          <a:r>
            <a:rPr lang="en-US" dirty="0"/>
            <a:t>: organization, names, and meanings</a:t>
          </a:r>
        </a:p>
      </dgm:t>
    </dgm:pt>
    <dgm:pt modelId="{93B9E839-88FE-4A11-99A9-3A144D8B07EF}" type="parTrans" cxnId="{E3FB7F1D-5114-410F-A0B8-2F1917F5102D}">
      <dgm:prSet/>
      <dgm:spPr/>
      <dgm:t>
        <a:bodyPr/>
        <a:lstStyle/>
        <a:p>
          <a:endParaRPr lang="en-US"/>
        </a:p>
      </dgm:t>
    </dgm:pt>
    <dgm:pt modelId="{CDBBF134-A5E4-4305-B9CD-38C9EFBA94B6}" type="sibTrans" cxnId="{E3FB7F1D-5114-410F-A0B8-2F1917F5102D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AB959C0-A126-4F34-ADB7-9E9C826FAB5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3. </a:t>
          </a:r>
          <a:r>
            <a:rPr lang="en-US" b="1" dirty="0"/>
            <a:t>Create SQL queries </a:t>
          </a:r>
          <a:r>
            <a:rPr lang="en-US" dirty="0"/>
            <a:t>to get the    answers you seek</a:t>
          </a:r>
        </a:p>
      </dgm:t>
    </dgm:pt>
    <dgm:pt modelId="{0CC3B6E2-E35A-420C-8D85-883F3D4A5AF9}" type="parTrans" cxnId="{964CC5B0-1BE8-4983-97F2-477BA7B376D2}">
      <dgm:prSet/>
      <dgm:spPr/>
      <dgm:t>
        <a:bodyPr/>
        <a:lstStyle/>
        <a:p>
          <a:endParaRPr lang="en-US"/>
        </a:p>
      </dgm:t>
    </dgm:pt>
    <dgm:pt modelId="{986CA4A8-5723-4342-9676-327A25D32FC5}" type="sibTrans" cxnId="{964CC5B0-1BE8-4983-97F2-477BA7B376D2}">
      <dgm:prSet/>
      <dgm:spPr/>
      <dgm:t>
        <a:bodyPr/>
        <a:lstStyle/>
        <a:p>
          <a:endParaRPr lang="en-US"/>
        </a:p>
      </dgm:t>
    </dgm:pt>
    <dgm:pt modelId="{93F0EBB2-67C0-4822-9B91-5650695752E6}" type="pres">
      <dgm:prSet presAssocID="{833BC977-CB54-49CF-9C3E-04F2D405A0F1}" presName="outerComposite" presStyleCnt="0">
        <dgm:presLayoutVars>
          <dgm:chMax val="5"/>
          <dgm:dir/>
          <dgm:resizeHandles val="exact"/>
        </dgm:presLayoutVars>
      </dgm:prSet>
      <dgm:spPr/>
    </dgm:pt>
    <dgm:pt modelId="{5FBB4B35-E648-494B-B57B-39697F3CB769}" type="pres">
      <dgm:prSet presAssocID="{833BC977-CB54-49CF-9C3E-04F2D405A0F1}" presName="dummyMaxCanvas" presStyleCnt="0">
        <dgm:presLayoutVars/>
      </dgm:prSet>
      <dgm:spPr/>
    </dgm:pt>
    <dgm:pt modelId="{C4969CB2-F55E-46FF-AC6D-88394618F9DE}" type="pres">
      <dgm:prSet presAssocID="{833BC977-CB54-49CF-9C3E-04F2D405A0F1}" presName="ThreeNodes_1" presStyleLbl="node1" presStyleIdx="0" presStyleCnt="3">
        <dgm:presLayoutVars>
          <dgm:bulletEnabled val="1"/>
        </dgm:presLayoutVars>
      </dgm:prSet>
      <dgm:spPr/>
    </dgm:pt>
    <dgm:pt modelId="{3B05643C-508E-4CD7-8DC6-3CFB1E6D7977}" type="pres">
      <dgm:prSet presAssocID="{833BC977-CB54-49CF-9C3E-04F2D405A0F1}" presName="ThreeNodes_2" presStyleLbl="node1" presStyleIdx="1" presStyleCnt="3" custLinFactNeighborX="-267" custLinFactNeighborY="617">
        <dgm:presLayoutVars>
          <dgm:bulletEnabled val="1"/>
        </dgm:presLayoutVars>
      </dgm:prSet>
      <dgm:spPr/>
    </dgm:pt>
    <dgm:pt modelId="{8D2D0A87-2F0D-410D-A129-C5EF1C50A026}" type="pres">
      <dgm:prSet presAssocID="{833BC977-CB54-49CF-9C3E-04F2D405A0F1}" presName="ThreeNodes_3" presStyleLbl="node1" presStyleIdx="2" presStyleCnt="3">
        <dgm:presLayoutVars>
          <dgm:bulletEnabled val="1"/>
        </dgm:presLayoutVars>
      </dgm:prSet>
      <dgm:spPr/>
    </dgm:pt>
    <dgm:pt modelId="{2C87FD0D-BBE4-4377-B8E2-6DBD4FA3CCAB}" type="pres">
      <dgm:prSet presAssocID="{833BC977-CB54-49CF-9C3E-04F2D405A0F1}" presName="ThreeConn_1-2" presStyleLbl="fgAccFollowNode1" presStyleIdx="0" presStyleCnt="2">
        <dgm:presLayoutVars>
          <dgm:bulletEnabled val="1"/>
        </dgm:presLayoutVars>
      </dgm:prSet>
      <dgm:spPr/>
    </dgm:pt>
    <dgm:pt modelId="{9176A68B-7E5C-4FB8-80AD-74FB8AF4445D}" type="pres">
      <dgm:prSet presAssocID="{833BC977-CB54-49CF-9C3E-04F2D405A0F1}" presName="ThreeConn_2-3" presStyleLbl="fgAccFollowNode1" presStyleIdx="1" presStyleCnt="2">
        <dgm:presLayoutVars>
          <dgm:bulletEnabled val="1"/>
        </dgm:presLayoutVars>
      </dgm:prSet>
      <dgm:spPr/>
    </dgm:pt>
    <dgm:pt modelId="{6CFCEE86-0055-42C6-9EBE-D79BEACDCA6E}" type="pres">
      <dgm:prSet presAssocID="{833BC977-CB54-49CF-9C3E-04F2D405A0F1}" presName="ThreeNodes_1_text" presStyleLbl="node1" presStyleIdx="2" presStyleCnt="3">
        <dgm:presLayoutVars>
          <dgm:bulletEnabled val="1"/>
        </dgm:presLayoutVars>
      </dgm:prSet>
      <dgm:spPr/>
    </dgm:pt>
    <dgm:pt modelId="{FA61B472-F0F0-4657-82FC-E678824B10D3}" type="pres">
      <dgm:prSet presAssocID="{833BC977-CB54-49CF-9C3E-04F2D405A0F1}" presName="ThreeNodes_2_text" presStyleLbl="node1" presStyleIdx="2" presStyleCnt="3">
        <dgm:presLayoutVars>
          <dgm:bulletEnabled val="1"/>
        </dgm:presLayoutVars>
      </dgm:prSet>
      <dgm:spPr/>
    </dgm:pt>
    <dgm:pt modelId="{16B746BD-0B7A-4BEF-94AD-9EE391C2CBC2}" type="pres">
      <dgm:prSet presAssocID="{833BC977-CB54-49CF-9C3E-04F2D405A0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3FB7F1D-5114-410F-A0B8-2F1917F5102D}" srcId="{833BC977-CB54-49CF-9C3E-04F2D405A0F1}" destId="{F549F134-2776-4A6A-9A7D-C3C0FA397BD7}" srcOrd="1" destOrd="0" parTransId="{93B9E839-88FE-4A11-99A9-3A144D8B07EF}" sibTransId="{CDBBF134-A5E4-4305-B9CD-38C9EFBA94B6}"/>
    <dgm:cxn modelId="{82AF9B1F-CDE6-4DE7-BD5C-CFE08B6D4916}" type="presOf" srcId="{2ED7FA63-14F5-4E0A-B1DE-42D1E9B7FFB0}" destId="{6CFCEE86-0055-42C6-9EBE-D79BEACDCA6E}" srcOrd="1" destOrd="0" presId="urn:microsoft.com/office/officeart/2005/8/layout/vProcess5"/>
    <dgm:cxn modelId="{40F55526-F974-4650-B099-4D570FA859F2}" type="presOf" srcId="{64CB701D-EAB8-4DDE-8FC8-464E0F879945}" destId="{2C87FD0D-BBE4-4377-B8E2-6DBD4FA3CCAB}" srcOrd="0" destOrd="0" presId="urn:microsoft.com/office/officeart/2005/8/layout/vProcess5"/>
    <dgm:cxn modelId="{1BBAEF77-0506-4431-9708-7C64FCE94E0D}" type="presOf" srcId="{FAB959C0-A126-4F34-ADB7-9E9C826FAB50}" destId="{16B746BD-0B7A-4BEF-94AD-9EE391C2CBC2}" srcOrd="1" destOrd="0" presId="urn:microsoft.com/office/officeart/2005/8/layout/vProcess5"/>
    <dgm:cxn modelId="{CD12B478-9126-4ECD-BE7F-9D421A4E189F}" type="presOf" srcId="{FAB959C0-A126-4F34-ADB7-9E9C826FAB50}" destId="{8D2D0A87-2F0D-410D-A129-C5EF1C50A026}" srcOrd="0" destOrd="0" presId="urn:microsoft.com/office/officeart/2005/8/layout/vProcess5"/>
    <dgm:cxn modelId="{0C3D9D7A-2A85-4209-891F-2D2173781143}" type="presOf" srcId="{F549F134-2776-4A6A-9A7D-C3C0FA397BD7}" destId="{FA61B472-F0F0-4657-82FC-E678824B10D3}" srcOrd="1" destOrd="0" presId="urn:microsoft.com/office/officeart/2005/8/layout/vProcess5"/>
    <dgm:cxn modelId="{7ED2037B-B5C4-4BF5-A481-B7C290484148}" type="presOf" srcId="{CDBBF134-A5E4-4305-B9CD-38C9EFBA94B6}" destId="{9176A68B-7E5C-4FB8-80AD-74FB8AF4445D}" srcOrd="0" destOrd="0" presId="urn:microsoft.com/office/officeart/2005/8/layout/vProcess5"/>
    <dgm:cxn modelId="{D7ACA97B-7681-4B89-929D-9556583ED543}" type="presOf" srcId="{833BC977-CB54-49CF-9C3E-04F2D405A0F1}" destId="{93F0EBB2-67C0-4822-9B91-5650695752E6}" srcOrd="0" destOrd="0" presId="urn:microsoft.com/office/officeart/2005/8/layout/vProcess5"/>
    <dgm:cxn modelId="{964CC5B0-1BE8-4983-97F2-477BA7B376D2}" srcId="{833BC977-CB54-49CF-9C3E-04F2D405A0F1}" destId="{FAB959C0-A126-4F34-ADB7-9E9C826FAB50}" srcOrd="2" destOrd="0" parTransId="{0CC3B6E2-E35A-420C-8D85-883F3D4A5AF9}" sibTransId="{986CA4A8-5723-4342-9676-327A25D32FC5}"/>
    <dgm:cxn modelId="{9A7262BA-096A-440C-B154-0D4B5CEA7579}" type="presOf" srcId="{F549F134-2776-4A6A-9A7D-C3C0FA397BD7}" destId="{3B05643C-508E-4CD7-8DC6-3CFB1E6D7977}" srcOrd="0" destOrd="0" presId="urn:microsoft.com/office/officeart/2005/8/layout/vProcess5"/>
    <dgm:cxn modelId="{C0C21ABF-279A-4654-B322-6EDD855613E4}" type="presOf" srcId="{2ED7FA63-14F5-4E0A-B1DE-42D1E9B7FFB0}" destId="{C4969CB2-F55E-46FF-AC6D-88394618F9DE}" srcOrd="0" destOrd="0" presId="urn:microsoft.com/office/officeart/2005/8/layout/vProcess5"/>
    <dgm:cxn modelId="{F91884BF-2FCB-47C1-9DB8-969A335AB7E2}" srcId="{833BC977-CB54-49CF-9C3E-04F2D405A0F1}" destId="{2ED7FA63-14F5-4E0A-B1DE-42D1E9B7FFB0}" srcOrd="0" destOrd="0" parTransId="{3179E06B-779F-443C-BAE6-1030A23ECAF7}" sibTransId="{64CB701D-EAB8-4DDE-8FC8-464E0F879945}"/>
    <dgm:cxn modelId="{1DFE7700-42BE-45C9-8322-92973B692DFD}" type="presParOf" srcId="{93F0EBB2-67C0-4822-9B91-5650695752E6}" destId="{5FBB4B35-E648-494B-B57B-39697F3CB769}" srcOrd="0" destOrd="0" presId="urn:microsoft.com/office/officeart/2005/8/layout/vProcess5"/>
    <dgm:cxn modelId="{4A6187F4-9F8A-4A5C-82F6-88ABB77E5AEF}" type="presParOf" srcId="{93F0EBB2-67C0-4822-9B91-5650695752E6}" destId="{C4969CB2-F55E-46FF-AC6D-88394618F9DE}" srcOrd="1" destOrd="0" presId="urn:microsoft.com/office/officeart/2005/8/layout/vProcess5"/>
    <dgm:cxn modelId="{A22FF768-5D03-4A27-B30D-8CAB955BC92A}" type="presParOf" srcId="{93F0EBB2-67C0-4822-9B91-5650695752E6}" destId="{3B05643C-508E-4CD7-8DC6-3CFB1E6D7977}" srcOrd="2" destOrd="0" presId="urn:microsoft.com/office/officeart/2005/8/layout/vProcess5"/>
    <dgm:cxn modelId="{349DCB63-1BB6-4E82-AE40-2D0BD2B871B3}" type="presParOf" srcId="{93F0EBB2-67C0-4822-9B91-5650695752E6}" destId="{8D2D0A87-2F0D-410D-A129-C5EF1C50A026}" srcOrd="3" destOrd="0" presId="urn:microsoft.com/office/officeart/2005/8/layout/vProcess5"/>
    <dgm:cxn modelId="{8C8E9C5B-962C-423B-96F2-182009971713}" type="presParOf" srcId="{93F0EBB2-67C0-4822-9B91-5650695752E6}" destId="{2C87FD0D-BBE4-4377-B8E2-6DBD4FA3CCAB}" srcOrd="4" destOrd="0" presId="urn:microsoft.com/office/officeart/2005/8/layout/vProcess5"/>
    <dgm:cxn modelId="{0FA10134-90EA-4870-A519-AF9FE3E37B4B}" type="presParOf" srcId="{93F0EBB2-67C0-4822-9B91-5650695752E6}" destId="{9176A68B-7E5C-4FB8-80AD-74FB8AF4445D}" srcOrd="5" destOrd="0" presId="urn:microsoft.com/office/officeart/2005/8/layout/vProcess5"/>
    <dgm:cxn modelId="{ADEA9B10-08D1-493D-9F90-93C52F9D6357}" type="presParOf" srcId="{93F0EBB2-67C0-4822-9B91-5650695752E6}" destId="{6CFCEE86-0055-42C6-9EBE-D79BEACDCA6E}" srcOrd="6" destOrd="0" presId="urn:microsoft.com/office/officeart/2005/8/layout/vProcess5"/>
    <dgm:cxn modelId="{3186758D-4FFF-479C-B8A0-A2B267716B1C}" type="presParOf" srcId="{93F0EBB2-67C0-4822-9B91-5650695752E6}" destId="{FA61B472-F0F0-4657-82FC-E678824B10D3}" srcOrd="7" destOrd="0" presId="urn:microsoft.com/office/officeart/2005/8/layout/vProcess5"/>
    <dgm:cxn modelId="{9D1522E1-D4EB-4514-94FA-FA88348F9240}" type="presParOf" srcId="{93F0EBB2-67C0-4822-9B91-5650695752E6}" destId="{16B746BD-0B7A-4BEF-94AD-9EE391C2CBC2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9CB2-F55E-46FF-AC6D-88394618F9DE}">
      <dsp:nvSpPr>
        <dsp:cNvPr id="0" name=""/>
        <dsp:cNvSpPr/>
      </dsp:nvSpPr>
      <dsp:spPr>
        <a:xfrm>
          <a:off x="0" y="0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1. </a:t>
          </a:r>
          <a:r>
            <a:rPr lang="en-US" sz="2900" b="1" kern="1200" dirty="0"/>
            <a:t>Figure out where is the data</a:t>
          </a:r>
          <a:br>
            <a:rPr lang="en-US" sz="2900" kern="1200" dirty="0"/>
          </a:br>
          <a:r>
            <a:rPr lang="en-US" sz="2900" kern="1200" dirty="0"/>
            <a:t>(database, servers, connections…)</a:t>
          </a:r>
        </a:p>
      </dsp:txBody>
      <dsp:txXfrm>
        <a:off x="36156" y="36156"/>
        <a:ext cx="5792641" cy="1162128"/>
      </dsp:txXfrm>
    </dsp:sp>
    <dsp:sp modelId="{3B05643C-508E-4CD7-8DC6-3CFB1E6D7977}">
      <dsp:nvSpPr>
        <dsp:cNvPr id="0" name=""/>
        <dsp:cNvSpPr/>
      </dsp:nvSpPr>
      <dsp:spPr>
        <a:xfrm>
          <a:off x="609627" y="1447796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2. </a:t>
          </a:r>
          <a:r>
            <a:rPr lang="en-US" sz="2900" b="1" kern="1200" dirty="0"/>
            <a:t>Understand the data</a:t>
          </a:r>
          <a:r>
            <a:rPr lang="en-US" sz="2900" kern="1200" dirty="0"/>
            <a:t>: organization, names, and meanings</a:t>
          </a:r>
        </a:p>
      </dsp:txBody>
      <dsp:txXfrm>
        <a:off x="645783" y="1483952"/>
        <a:ext cx="5621352" cy="1162128"/>
      </dsp:txXfrm>
    </dsp:sp>
    <dsp:sp modelId="{8D2D0A87-2F0D-410D-A129-C5EF1C50A026}">
      <dsp:nvSpPr>
        <dsp:cNvPr id="0" name=""/>
        <dsp:cNvSpPr/>
      </dsp:nvSpPr>
      <dsp:spPr>
        <a:xfrm>
          <a:off x="1257299" y="2880359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3. </a:t>
          </a:r>
          <a:r>
            <a:rPr lang="en-US" sz="2900" b="1" kern="1200" dirty="0"/>
            <a:t>Create SQL queries </a:t>
          </a:r>
          <a:r>
            <a:rPr lang="en-US" sz="2900" kern="1200" dirty="0"/>
            <a:t>to get the    answers you seek</a:t>
          </a:r>
        </a:p>
      </dsp:txBody>
      <dsp:txXfrm>
        <a:off x="1293455" y="2916515"/>
        <a:ext cx="5621352" cy="1162128"/>
      </dsp:txXfrm>
    </dsp:sp>
    <dsp:sp modelId="{2C87FD0D-BBE4-4377-B8E2-6DBD4FA3CCAB}">
      <dsp:nvSpPr>
        <dsp:cNvPr id="0" name=""/>
        <dsp:cNvSpPr/>
      </dsp:nvSpPr>
      <dsp:spPr>
        <a:xfrm>
          <a:off x="632231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502851" y="936117"/>
        <a:ext cx="441312" cy="603795"/>
      </dsp:txXfrm>
    </dsp:sp>
    <dsp:sp modelId="{9176A68B-7E5C-4FB8-80AD-74FB8AF4445D}">
      <dsp:nvSpPr>
        <dsp:cNvPr id="0" name=""/>
        <dsp:cNvSpPr/>
      </dsp:nvSpPr>
      <dsp:spPr>
        <a:xfrm>
          <a:off x="695096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131501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E7993E8C-4C19-4A21-B133-4A934CA9B4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A1F1C-4E8D-45C7-9FFB-3A7FB7CE329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0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9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515C9-A152-4EC0-816F-094971B68E6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78" tIns="44445" rIns="90478" bIns="4444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A3F46-6884-44AF-ABFF-E9F84CB6E54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8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5701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1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7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3783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3384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8300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81150"/>
            <a:ext cx="7467600" cy="1981199"/>
          </a:xfrm>
        </p:spPr>
        <p:txBody>
          <a:bodyPr/>
          <a:lstStyle/>
          <a:p>
            <a:r>
              <a:rPr lang="en-US" sz="5400" dirty="0"/>
              <a:t>Database Management Systems and SQL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First, ask about accessing the DB at LongShort (the DB architecture)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A2CF1C-0A82-753C-D84C-7F4DB735C216}"/>
              </a:ext>
            </a:extLst>
          </p:cNvPr>
          <p:cNvGrpSpPr/>
          <p:nvPr/>
        </p:nvGrpSpPr>
        <p:grpSpPr>
          <a:xfrm>
            <a:off x="4038600" y="1580946"/>
            <a:ext cx="4933294" cy="3350263"/>
            <a:chOff x="4038600" y="1580946"/>
            <a:chExt cx="4933294" cy="3350263"/>
          </a:xfrm>
        </p:grpSpPr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>
              <a:off x="4038600" y="4469544"/>
              <a:ext cx="2767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Window Server</a:t>
              </a:r>
            </a:p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F-sg6m-s4.comm.virginia.edu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094A11-3EED-46AC-A17A-8175E26AFC83}"/>
                </a:ext>
              </a:extLst>
            </p:cNvPr>
            <p:cNvSpPr/>
            <p:nvPr/>
          </p:nvSpPr>
          <p:spPr>
            <a:xfrm>
              <a:off x="4191000" y="1580946"/>
              <a:ext cx="4780894" cy="2865701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9FD2B2-B321-2863-D399-37940F11A52E}"/>
              </a:ext>
            </a:extLst>
          </p:cNvPr>
          <p:cNvGrpSpPr/>
          <p:nvPr/>
        </p:nvGrpSpPr>
        <p:grpSpPr>
          <a:xfrm>
            <a:off x="2408010" y="1451322"/>
            <a:ext cx="6628316" cy="3606918"/>
            <a:chOff x="2408010" y="1451322"/>
            <a:chExt cx="6628316" cy="3606918"/>
          </a:xfrm>
        </p:grpSpPr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5F6ED65F-106D-4D35-99F6-D04B4B85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010" y="4781241"/>
              <a:ext cx="12181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Azure Cloud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39E8C9-7640-4365-A8B4-F62A9A98636E}"/>
                </a:ext>
              </a:extLst>
            </p:cNvPr>
            <p:cNvSpPr/>
            <p:nvPr/>
          </p:nvSpPr>
          <p:spPr>
            <a:xfrm>
              <a:off x="3626126" y="1451322"/>
              <a:ext cx="5410200" cy="350278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8C8C1D-EBDB-9A88-D849-B2EA1B60DF1C}"/>
              </a:ext>
            </a:extLst>
          </p:cNvPr>
          <p:cNvGrpSpPr/>
          <p:nvPr/>
        </p:nvGrpSpPr>
        <p:grpSpPr>
          <a:xfrm>
            <a:off x="7239000" y="2885621"/>
            <a:ext cx="1676400" cy="1453842"/>
            <a:chOff x="7239000" y="2885621"/>
            <a:chExt cx="1676400" cy="1453842"/>
          </a:xfrm>
        </p:grpSpPr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7239000" y="3720837"/>
              <a:ext cx="1676400" cy="61862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  <a:effectLst/>
                </a:rPr>
                <a:t>Another DB</a:t>
              </a:r>
            </a:p>
          </p:txBody>
        </p: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5D35875F-26F7-4BF3-9167-665DED88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885621"/>
              <a:ext cx="1600200" cy="58721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Another DB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18440-83E5-063A-F425-D7285124A14F}"/>
              </a:ext>
            </a:extLst>
          </p:cNvPr>
          <p:cNvGrpSpPr/>
          <p:nvPr/>
        </p:nvGrpSpPr>
        <p:grpSpPr>
          <a:xfrm>
            <a:off x="6121211" y="1632066"/>
            <a:ext cx="2794189" cy="1142804"/>
            <a:chOff x="6121211" y="1632066"/>
            <a:chExt cx="2794189" cy="1142804"/>
          </a:xfrm>
        </p:grpSpPr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7315200" y="1662588"/>
              <a:ext cx="1600200" cy="1112282"/>
            </a:xfrm>
            <a:prstGeom prst="can">
              <a:avLst>
                <a:gd name="adj" fmla="val 17091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chemeClr val="tx1"/>
                  </a:solidFill>
                  <a:effectLst/>
                </a:rPr>
                <a:t>Hedge Tournament Beta</a:t>
              </a:r>
            </a:p>
          </p:txBody>
        </p: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1CEA0412-F220-4956-955E-3332D181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11" y="1632066"/>
              <a:ext cx="11122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FF9900"/>
                  </a:solidFill>
                  <a:effectLst/>
                </a:rPr>
                <a:t>A file</a:t>
              </a:r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0928F85E-5189-4AE7-9621-FC7F549F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4516" y="1803372"/>
              <a:ext cx="558611" cy="156953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2BB6E27-F99D-114B-B029-79E4D37BCC5F}"/>
              </a:ext>
            </a:extLst>
          </p:cNvPr>
          <p:cNvGrpSpPr/>
          <p:nvPr/>
        </p:nvGrpSpPr>
        <p:grpSpPr>
          <a:xfrm>
            <a:off x="4332939" y="1657351"/>
            <a:ext cx="2982261" cy="2372799"/>
            <a:chOff x="4332939" y="1657351"/>
            <a:chExt cx="2982261" cy="2372799"/>
          </a:xfrm>
        </p:grpSpPr>
        <p:cxnSp>
          <p:nvCxnSpPr>
            <p:cNvPr id="14359" name="AutoShape 23"/>
            <p:cNvCxnSpPr>
              <a:cxnSpLocks noChangeShapeType="1"/>
              <a:stCxn id="14354" idx="3"/>
              <a:endCxn id="14347" idx="2"/>
            </p:cNvCxnSpPr>
            <p:nvPr/>
          </p:nvCxnSpPr>
          <p:spPr bwMode="auto">
            <a:xfrm flipV="1">
              <a:off x="6705600" y="2218730"/>
              <a:ext cx="609600" cy="94377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3" name="AutoShape 23"/>
            <p:cNvCxnSpPr>
              <a:cxnSpLocks noChangeShapeType="1"/>
              <a:endCxn id="14349" idx="2"/>
            </p:cNvCxnSpPr>
            <p:nvPr/>
          </p:nvCxnSpPr>
          <p:spPr bwMode="auto">
            <a:xfrm rot="16200000" flipH="1">
              <a:off x="6693768" y="3484918"/>
              <a:ext cx="861866" cy="228598"/>
            </a:xfrm>
            <a:prstGeom prst="bentConnector2">
              <a:avLst/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43" name="AutoShape 23">
              <a:extLst>
                <a:ext uri="{FF2B5EF4-FFF2-40B4-BE49-F238E27FC236}">
                  <a16:creationId xmlns:a16="http://schemas.microsoft.com/office/drawing/2014/main" id="{E8A3DDFC-0839-4441-AB99-AF57096FC13C}"/>
                </a:ext>
              </a:extLst>
            </p:cNvPr>
            <p:cNvCxnSpPr>
              <a:cxnSpLocks noChangeShapeType="1"/>
              <a:endCxn id="42" idx="2"/>
            </p:cNvCxnSpPr>
            <p:nvPr/>
          </p:nvCxnSpPr>
          <p:spPr bwMode="auto">
            <a:xfrm flipV="1">
              <a:off x="7010400" y="3179229"/>
              <a:ext cx="304800" cy="7701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DE62109-4A51-4C56-B371-F29581FE4F9D}"/>
                </a:ext>
              </a:extLst>
            </p:cNvPr>
            <p:cNvGrpSpPr/>
            <p:nvPr/>
          </p:nvGrpSpPr>
          <p:grpSpPr>
            <a:xfrm>
              <a:off x="4332939" y="1657351"/>
              <a:ext cx="2372661" cy="2051273"/>
              <a:chOff x="4332939" y="1657350"/>
              <a:chExt cx="2372661" cy="2051273"/>
            </a:xfrm>
          </p:grpSpPr>
          <p:sp>
            <p:nvSpPr>
              <p:cNvPr id="14354" name="Rectangle 18"/>
              <p:cNvSpPr>
                <a:spLocks noChangeArrowheads="1"/>
              </p:cNvSpPr>
              <p:nvPr/>
            </p:nvSpPr>
            <p:spPr bwMode="auto">
              <a:xfrm>
                <a:off x="4495800" y="2616388"/>
                <a:ext cx="2209800" cy="1092235"/>
              </a:xfrm>
              <a:prstGeom prst="rect">
                <a:avLst/>
              </a:prstGeom>
              <a:solidFill>
                <a:srgbClr val="0271CB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tIns="0" bIns="0" anchor="ctr"/>
              <a:lstStyle/>
              <a:p>
                <a:pPr algn="ctr" eaLnBrk="0" hangingPunct="0"/>
                <a:endParaRPr lang="en-US" sz="24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 eaLnBrk="0" hangingPunct="0"/>
                <a: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  <a:t>SQL Server</a:t>
                </a:r>
                <a:b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</a:br>
                <a:r>
                  <a:rPr lang="en-US" sz="2400" dirty="0">
                    <a:solidFill>
                      <a:srgbClr val="FFFFFF"/>
                    </a:solidFill>
                    <a:latin typeface="Arial" charset="0"/>
                  </a:rPr>
                  <a:t>DBMS</a:t>
                </a:r>
              </a:p>
            </p:txBody>
          </p:sp>
          <p:sp>
            <p:nvSpPr>
              <p:cNvPr id="23" name="Text Box 42">
                <a:extLst>
                  <a:ext uri="{FF2B5EF4-FFF2-40B4-BE49-F238E27FC236}">
                    <a16:creationId xmlns:a16="http://schemas.microsoft.com/office/drawing/2014/main" id="{134AD7B0-4406-4F90-9023-A4FCC50415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2939" y="1657350"/>
                <a:ext cx="1839261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200" b="1" dirty="0">
                    <a:solidFill>
                      <a:srgbClr val="0271CB"/>
                    </a:solidFill>
                    <a:effectLst/>
                  </a:rPr>
                  <a:t>DataBase Management System: A program</a:t>
                </a:r>
              </a:p>
            </p:txBody>
          </p:sp>
          <p:sp>
            <p:nvSpPr>
              <p:cNvPr id="26" name="Line 38">
                <a:extLst>
                  <a:ext uri="{FF2B5EF4-FFF2-40B4-BE49-F238E27FC236}">
                    <a16:creationId xmlns:a16="http://schemas.microsoft.com/office/drawing/2014/main" id="{54B36C52-F3C9-4C75-862C-1AC9F370A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2303681"/>
                <a:ext cx="152400" cy="276249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65000"/>
                  </a:schemeClr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397" name="Picture 61" descr="Microsoft Hom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A6CCE"/>
                </a:clrFrom>
                <a:clrTo>
                  <a:srgbClr val="0A6CC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30324" y="2647894"/>
              <a:ext cx="1143000" cy="264739"/>
            </a:xfrm>
            <a:prstGeom prst="rect">
              <a:avLst/>
            </a:prstGeom>
            <a:noFill/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CAC3AA-0ED4-57E2-001E-55664F3F0F16}"/>
              </a:ext>
            </a:extLst>
          </p:cNvPr>
          <p:cNvGrpSpPr/>
          <p:nvPr/>
        </p:nvGrpSpPr>
        <p:grpSpPr>
          <a:xfrm>
            <a:off x="400593" y="1429624"/>
            <a:ext cx="4095207" cy="2105179"/>
            <a:chOff x="400593" y="1429624"/>
            <a:chExt cx="4095207" cy="2105179"/>
          </a:xfrm>
        </p:grpSpPr>
        <p:cxnSp>
          <p:nvCxnSpPr>
            <p:cNvPr id="14361" name="AutoShape 25"/>
            <p:cNvCxnSpPr>
              <a:cxnSpLocks noChangeShapeType="1"/>
              <a:stCxn id="14340" idx="3"/>
              <a:endCxn id="14354" idx="1"/>
            </p:cNvCxnSpPr>
            <p:nvPr/>
          </p:nvCxnSpPr>
          <p:spPr bwMode="auto">
            <a:xfrm>
              <a:off x="1543593" y="2616388"/>
              <a:ext cx="2952207" cy="546119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457200" y="3073138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effectLst/>
                </a:rPr>
                <a:t>Your computer running Visual Studio</a:t>
              </a:r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400593" y="2395051"/>
              <a:ext cx="1143000" cy="442674"/>
            </a:xfrm>
            <a:prstGeom prst="roundRect">
              <a:avLst>
                <a:gd name="adj" fmla="val 16667"/>
              </a:avLst>
            </a:prstGeom>
            <a:solidFill>
              <a:srgbClr val="E3621B"/>
            </a:solidFill>
            <a:ln>
              <a:solidFill>
                <a:srgbClr val="D77308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FFFFFF"/>
                  </a:solidFill>
                </a:rPr>
                <a:t>You</a:t>
              </a:r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981489" y="1429624"/>
              <a:ext cx="859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0000"/>
                  </a:solidFill>
                  <a:effectLst/>
                </a:rPr>
                <a:t>SQL</a:t>
              </a:r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1465954" y="1891289"/>
              <a:ext cx="353469" cy="659838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79C1B9-0F42-3E8D-CE24-E0BB218B2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8232" y="2299976"/>
              <a:ext cx="727122" cy="6463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two understand the data: organization, names, meaning </a:t>
            </a:r>
          </a:p>
        </p:txBody>
      </p:sp>
    </p:spTree>
    <p:extLst>
      <p:ext uri="{BB962C8B-B14F-4D97-AF65-F5344CB8AC3E}">
        <p14:creationId xmlns:p14="http://schemas.microsoft.com/office/powerpoint/2010/main" val="1754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9A4-4813-4844-8A7B-BA9ECDC0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are very common ways to organize business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06A84-075B-4D2F-A589-E85D6343F911}"/>
              </a:ext>
            </a:extLst>
          </p:cNvPr>
          <p:cNvSpPr/>
          <p:nvPr/>
        </p:nvSpPr>
        <p:spPr>
          <a:xfrm>
            <a:off x="1574328" y="4689936"/>
            <a:ext cx="3813902" cy="45356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46D28-F3F9-4562-9955-D52787480DC5}"/>
              </a:ext>
            </a:extLst>
          </p:cNvPr>
          <p:cNvSpPr/>
          <p:nvPr/>
        </p:nvSpPr>
        <p:spPr>
          <a:xfrm>
            <a:off x="1524001" y="4926497"/>
            <a:ext cx="3863442" cy="21929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4AF0F6-7501-4299-94E8-0AA5740E48ED}"/>
              </a:ext>
            </a:extLst>
          </p:cNvPr>
          <p:cNvSpPr txBox="1"/>
          <p:nvPr/>
        </p:nvSpPr>
        <p:spPr>
          <a:xfrm>
            <a:off x="1745816" y="1512911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4472C4"/>
                </a:solidFill>
                <a:effectLst/>
              </a:rPr>
              <a:t>STOCKMARKET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BE696F-15CD-4F47-BEB2-01690C354EA1}"/>
              </a:ext>
            </a:extLst>
          </p:cNvPr>
          <p:cNvGrpSpPr/>
          <p:nvPr/>
        </p:nvGrpSpPr>
        <p:grpSpPr>
          <a:xfrm>
            <a:off x="5319891" y="2265891"/>
            <a:ext cx="1555191" cy="261610"/>
            <a:chOff x="6019800" y="2328110"/>
            <a:chExt cx="1555191" cy="261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366B5-6C12-4B3D-A47D-2AC8CFFBE5BD}"/>
                </a:ext>
              </a:extLst>
            </p:cNvPr>
            <p:cNvSpPr txBox="1"/>
            <p:nvPr/>
          </p:nvSpPr>
          <p:spPr>
            <a:xfrm>
              <a:off x="6357990" y="2328110"/>
              <a:ext cx="121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Row or Record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E0322F-E5E4-4568-AACA-BBB9F72F5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2480733"/>
              <a:ext cx="370444" cy="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385B6C-B28D-43D5-8C30-C804A0C62ECF}"/>
              </a:ext>
            </a:extLst>
          </p:cNvPr>
          <p:cNvGrpSpPr/>
          <p:nvPr/>
        </p:nvGrpSpPr>
        <p:grpSpPr>
          <a:xfrm>
            <a:off x="266111" y="1469578"/>
            <a:ext cx="1479705" cy="261610"/>
            <a:chOff x="951909" y="1469574"/>
            <a:chExt cx="1479704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C1625-D633-469C-A9FA-89163CB0866C}"/>
                </a:ext>
              </a:extLst>
            </p:cNvPr>
            <p:cNvSpPr txBox="1"/>
            <p:nvPr/>
          </p:nvSpPr>
          <p:spPr>
            <a:xfrm>
              <a:off x="951909" y="1469574"/>
              <a:ext cx="1027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5">
                      <a:lumMod val="90000"/>
                      <a:lumOff val="10000"/>
                    </a:schemeClr>
                  </a:solidFill>
                  <a:effectLst/>
                </a:rPr>
                <a:t>Table Name</a:t>
              </a:r>
              <a:endParaRPr lang="en-US" sz="1100" dirty="0">
                <a:solidFill>
                  <a:srgbClr val="E3621B"/>
                </a:solidFill>
                <a:effectLst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E5C8BE-6A70-4B94-8160-4B0177AB4DAF}"/>
                </a:ext>
              </a:extLst>
            </p:cNvPr>
            <p:cNvCxnSpPr>
              <a:cxnSpLocks/>
              <a:stCxn id="15" idx="3"/>
              <a:endCxn id="14" idx="1"/>
            </p:cNvCxnSpPr>
            <p:nvPr/>
          </p:nvCxnSpPr>
          <p:spPr>
            <a:xfrm>
              <a:off x="1979753" y="1600379"/>
              <a:ext cx="451860" cy="43333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5501E78-D6A2-DD37-C68A-3E746ECB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191"/>
          <a:stretch>
            <a:fillRect/>
          </a:stretch>
        </p:blipFill>
        <p:spPr>
          <a:xfrm>
            <a:off x="1800833" y="1743435"/>
            <a:ext cx="3532380" cy="34009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C01B33-E9EA-4538-8C39-67BFFE0BB715}"/>
              </a:ext>
            </a:extLst>
          </p:cNvPr>
          <p:cNvGrpSpPr/>
          <p:nvPr/>
        </p:nvGrpSpPr>
        <p:grpSpPr>
          <a:xfrm>
            <a:off x="5257800" y="1567049"/>
            <a:ext cx="1908352" cy="261610"/>
            <a:chOff x="6019800" y="1609373"/>
            <a:chExt cx="1908352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F063D0-E247-4999-8DE9-3C159589A174}"/>
                </a:ext>
              </a:extLst>
            </p:cNvPr>
            <p:cNvSpPr txBox="1"/>
            <p:nvPr/>
          </p:nvSpPr>
          <p:spPr>
            <a:xfrm>
              <a:off x="6629399" y="1609373"/>
              <a:ext cx="12987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Column or Field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F6F06D-DB69-4BCF-8EBF-04862A24F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1775810"/>
              <a:ext cx="685800" cy="8459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3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0A0AF1-0F5A-44DD-A2AE-F2DB4A65C79C}"/>
              </a:ext>
            </a:extLst>
          </p:cNvPr>
          <p:cNvSpPr/>
          <p:nvPr/>
        </p:nvSpPr>
        <p:spPr>
          <a:xfrm>
            <a:off x="4513633" y="3025184"/>
            <a:ext cx="187804" cy="72616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38F62-597A-4FCF-91D5-48C05686DA24}"/>
              </a:ext>
            </a:extLst>
          </p:cNvPr>
          <p:cNvSpPr/>
          <p:nvPr/>
        </p:nvSpPr>
        <p:spPr>
          <a:xfrm>
            <a:off x="4996219" y="3959818"/>
            <a:ext cx="524288" cy="751661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1206B-4F53-4175-A563-2600377E5086}"/>
              </a:ext>
            </a:extLst>
          </p:cNvPr>
          <p:cNvSpPr/>
          <p:nvPr/>
        </p:nvSpPr>
        <p:spPr>
          <a:xfrm>
            <a:off x="6890309" y="4056212"/>
            <a:ext cx="667512" cy="75166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/>
              </a:rPr>
              <a:t>So, at work ask for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MODEL </a:t>
            </a:r>
            <a:r>
              <a:rPr lang="en-US" sz="3600" dirty="0">
                <a:solidFill>
                  <a:schemeClr val="tx1"/>
                </a:solidFill>
                <a:effectLst/>
              </a:rPr>
              <a:t>and/or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DICTIONARY</a:t>
            </a:r>
            <a:endParaRPr lang="en-US" sz="3600" dirty="0">
              <a:solidFill>
                <a:srgbClr val="FF993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8D121-B0FA-4129-9C76-9EB43557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695" y="5038286"/>
            <a:ext cx="79255" cy="79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8FD908-3F90-5BEB-81B6-04284B6C5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8750"/>
            <a:ext cx="6553200" cy="3451162"/>
          </a:xfrm>
          <a:prstGeom prst="rect">
            <a:avLst/>
          </a:prstGeom>
        </p:spPr>
      </p:pic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37B9FA0-39EF-4ED7-97AC-CEE4024C7B4F}"/>
              </a:ext>
            </a:extLst>
          </p:cNvPr>
          <p:cNvSpPr/>
          <p:nvPr/>
        </p:nvSpPr>
        <p:spPr>
          <a:xfrm>
            <a:off x="6923347" y="1038652"/>
            <a:ext cx="2036889" cy="627798"/>
          </a:xfrm>
          <a:prstGeom prst="borderCallout1">
            <a:avLst>
              <a:gd name="adj1" fmla="val -747"/>
              <a:gd name="adj2" fmla="val 13936"/>
              <a:gd name="adj3" fmla="val -53115"/>
              <a:gd name="adj4" fmla="val -7829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A map of the DB contents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81C99-C3E4-015D-2A2A-13E397A58F59}"/>
              </a:ext>
            </a:extLst>
          </p:cNvPr>
          <p:cNvSpPr txBox="1"/>
          <p:nvPr/>
        </p:nvSpPr>
        <p:spPr>
          <a:xfrm>
            <a:off x="440148" y="3695816"/>
            <a:ext cx="3860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Value = Value of the position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Symbol = symbol or ticker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Cost = Transaction cost</a:t>
            </a:r>
          </a:p>
          <a:p>
            <a:pPr algn="l"/>
            <a:r>
              <a:rPr lang="en-US" dirty="0" err="1">
                <a:solidFill>
                  <a:schemeClr val="tx1"/>
                </a:solidFill>
                <a:effectLst/>
              </a:rPr>
              <a:t>TotValue</a:t>
            </a:r>
            <a:r>
              <a:rPr lang="en-US" dirty="0">
                <a:solidFill>
                  <a:schemeClr val="tx1"/>
                </a:solidFill>
                <a:effectLst/>
              </a:rPr>
              <a:t> = qty*</a:t>
            </a:r>
            <a:r>
              <a:rPr lang="en-US" dirty="0" err="1">
                <a:solidFill>
                  <a:schemeClr val="tx1"/>
                </a:solidFill>
                <a:effectLst/>
              </a:rPr>
              <a:t>price+cost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Ignore for now the last 6 fields in the Transaction Queue</a:t>
            </a:r>
          </a:p>
        </p:txBody>
      </p:sp>
    </p:spTree>
    <p:extLst>
      <p:ext uri="{BB962C8B-B14F-4D97-AF65-F5344CB8AC3E}">
        <p14:creationId xmlns:p14="http://schemas.microsoft.com/office/powerpoint/2010/main" val="1389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query the DB using SQL </a:t>
            </a:r>
          </a:p>
        </p:txBody>
      </p:sp>
    </p:spTree>
    <p:extLst>
      <p:ext uri="{BB962C8B-B14F-4D97-AF65-F5344CB8AC3E}">
        <p14:creationId xmlns:p14="http://schemas.microsoft.com/office/powerpoint/2010/main" val="23001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CCC3E-83B8-4E61-A302-F0B70B71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SQL</a:t>
            </a:r>
            <a:r>
              <a:rPr lang="en-US" dirty="0"/>
              <a:t>: an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852743-F7D1-45FD-82CF-BACEE0142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764500"/>
            <a:ext cx="85344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FROM</a:t>
            </a:r>
            <a:r>
              <a:rPr lang="en-US" dirty="0"/>
              <a:t> StockMarket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WHERE</a:t>
            </a:r>
            <a:r>
              <a:rPr lang="en-US" dirty="0"/>
              <a:t> Ticker = ‘AAPL’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-- SQL is not case sensitive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9A92-7D70-4342-8D37-E6959771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B0056-9BF2-400A-83F5-52E5960B5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00"/>
          <a:stretch/>
        </p:blipFill>
        <p:spPr>
          <a:xfrm>
            <a:off x="7391400" y="4580414"/>
            <a:ext cx="1371600" cy="411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D75B70-897F-5F38-074D-2074B55EDD28}"/>
              </a:ext>
            </a:extLst>
          </p:cNvPr>
          <p:cNvSpPr txBox="1"/>
          <p:nvPr/>
        </p:nvSpPr>
        <p:spPr>
          <a:xfrm>
            <a:off x="3200400" y="971550"/>
            <a:ext cx="5827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9900"/>
                </a:solidFill>
                <a:effectLst/>
              </a:rPr>
              <a:t>SQL</a:t>
            </a:r>
            <a:r>
              <a:rPr lang="en-US" sz="1400" dirty="0">
                <a:solidFill>
                  <a:schemeClr val="tx1"/>
                </a:solidFill>
                <a:effectLst/>
              </a:rPr>
              <a:t> (Structured Query Language) is a programming language designed for working with relational databases.</a:t>
            </a:r>
          </a:p>
          <a:p>
            <a:r>
              <a:rPr lang="en-US" sz="1400" dirty="0">
                <a:solidFill>
                  <a:schemeClr val="tx1"/>
                </a:solidFill>
                <a:effectLst/>
              </a:rPr>
              <a:t>Relational databases are DBs that represent data as Tables.</a:t>
            </a:r>
            <a:br>
              <a:rPr lang="en-US" sz="1400" dirty="0">
                <a:solidFill>
                  <a:schemeClr val="tx1"/>
                </a:solidFill>
                <a:effectLst/>
              </a:rPr>
            </a:br>
            <a:endParaRPr lang="en-US" sz="1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43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49103-75D8-4F9B-B199-AA115FC6D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Accessing the LongShort DB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B2459D-0072-4C0B-9F3E-342DF18A4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39330-A966-4838-BEA1-A5D8A7ACD3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06007"/>
            <a:ext cx="5504589" cy="278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you need to do the job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1000" y="875226"/>
            <a:ext cx="8534400" cy="3962400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</a:t>
            </a:r>
            <a:r>
              <a:rPr lang="en-US" sz="2400" dirty="0"/>
              <a:t> (DB) is an organized collection of data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 Management System </a:t>
            </a:r>
            <a:r>
              <a:rPr lang="en-US" sz="2400" dirty="0"/>
              <a:t>(DBMS) is a software that provides data-related functionality: search, filter, sort…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DB client </a:t>
            </a:r>
            <a:r>
              <a:rPr lang="en-US" sz="2400" dirty="0"/>
              <a:t>(e.g., VS) is a program that connects to a DBMS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048000" y="3505200"/>
            <a:ext cx="1828800" cy="8572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4800" dirty="0">
                <a:effectLst/>
              </a:rPr>
              <a:t>DBMS</a:t>
            </a:r>
          </a:p>
        </p:txBody>
      </p:sp>
      <p:cxnSp>
        <p:nvCxnSpPr>
          <p:cNvPr id="138247" name="AutoShape 7"/>
          <p:cNvCxnSpPr>
            <a:cxnSpLocks noChangeShapeType="1"/>
            <a:stCxn id="138245" idx="3"/>
            <a:endCxn id="138244" idx="2"/>
          </p:cNvCxnSpPr>
          <p:nvPr/>
        </p:nvCxnSpPr>
        <p:spPr bwMode="auto">
          <a:xfrm>
            <a:off x="4876800" y="3933825"/>
            <a:ext cx="1219200" cy="18294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5715000" y="272415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</a:p>
          <a:p>
            <a:pPr algn="ctr" eaLnBrk="0" hangingPunct="0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6096000" y="346710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file(s)</a:t>
            </a:r>
          </a:p>
        </p:txBody>
      </p:sp>
      <p:cxnSp>
        <p:nvCxnSpPr>
          <p:cNvPr id="138249" name="AutoShape 9"/>
          <p:cNvCxnSpPr>
            <a:cxnSpLocks noChangeShapeType="1"/>
            <a:stCxn id="138245" idx="3"/>
            <a:endCxn id="138248" idx="2"/>
          </p:cNvCxnSpPr>
          <p:nvPr/>
        </p:nvCxnSpPr>
        <p:spPr bwMode="auto">
          <a:xfrm flipV="1">
            <a:off x="4876800" y="3373815"/>
            <a:ext cx="838200" cy="56001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62000" y="3467100"/>
            <a:ext cx="1600200" cy="908864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‘Client’</a:t>
            </a:r>
            <a:br>
              <a:rPr lang="en-US" sz="1800" b="1" dirty="0">
                <a:solidFill>
                  <a:schemeClr val="bg2"/>
                </a:solidFill>
                <a:latin typeface="Arial" charset="0"/>
              </a:rPr>
            </a:b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program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2876550"/>
            <a:ext cx="0" cy="20952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3002899"/>
            <a:ext cx="94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Data center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2221" y="2991205"/>
            <a:ext cx="1027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User location</a:t>
            </a:r>
          </a:p>
        </p:txBody>
      </p:sp>
      <p:cxnSp>
        <p:nvCxnSpPr>
          <p:cNvPr id="138251" name="AutoShape 11"/>
          <p:cNvCxnSpPr>
            <a:cxnSpLocks noChangeShapeType="1"/>
            <a:stCxn id="138245" idx="1"/>
            <a:endCxn id="14" idx="6"/>
          </p:cNvCxnSpPr>
          <p:nvPr/>
        </p:nvCxnSpPr>
        <p:spPr bwMode="auto">
          <a:xfrm flipH="1" flipV="1">
            <a:off x="2362200" y="3921532"/>
            <a:ext cx="685800" cy="12293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45037" y="3514725"/>
            <a:ext cx="473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YOU</a:t>
            </a:r>
          </a:p>
        </p:txBody>
      </p:sp>
      <p:pic>
        <p:nvPicPr>
          <p:cNvPr id="3" name="Graphic 2" descr="Smiling face with solid fill with solid fill">
            <a:extLst>
              <a:ext uri="{FF2B5EF4-FFF2-40B4-BE49-F238E27FC236}">
                <a16:creationId xmlns:a16="http://schemas.microsoft.com/office/drawing/2014/main" id="{15AE917A-030D-7F8C-68F7-0A0E8EEEE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5036" y="3108501"/>
            <a:ext cx="448770" cy="448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A4EE0-B754-4149-A33F-04F9703E9D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Perceived difficulty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Part II: Business Intelligence begins 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3DE0-BF68-1355-3182-EEB44FF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my desktop?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DAD34-20E3-AA0C-F488-8207D540F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915601"/>
            <a:ext cx="8534400" cy="3962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Windows computers have two Desktops</a:t>
            </a:r>
            <a:br>
              <a:rPr lang="en-US" sz="1600" dirty="0"/>
            </a:br>
            <a:endParaRPr lang="en-US" sz="1600" dirty="0"/>
          </a:p>
          <a:p>
            <a:r>
              <a:rPr lang="en-US" sz="2800" dirty="0"/>
              <a:t>Local:    </a:t>
            </a:r>
            <a:r>
              <a:rPr lang="en-US" sz="2800" b="1" dirty="0">
                <a:highlight>
                  <a:srgbClr val="FFFF00"/>
                </a:highlight>
              </a:rPr>
              <a:t>C:\Users\&lt;yourComputingID&gt;\Desktop</a:t>
            </a:r>
          </a:p>
          <a:p>
            <a:pPr marL="1828800" lvl="4" indent="0">
              <a:buNone/>
            </a:pPr>
            <a:r>
              <a:rPr lang="en-US" sz="1800" dirty="0"/>
              <a:t>Example: C:\Users\sg6m\Desktop</a:t>
            </a:r>
          </a:p>
          <a:p>
            <a:r>
              <a:rPr lang="en-US" sz="2800" dirty="0"/>
              <a:t>Virtual:  </a:t>
            </a:r>
            <a:r>
              <a:rPr lang="en-US" sz="2800" b="1" dirty="0">
                <a:highlight>
                  <a:srgbClr val="FFFF00"/>
                </a:highlight>
              </a:rPr>
              <a:t>C:\Users\&lt;YourComputingID&gt;\OneDrive\Desktop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dirty="0"/>
              <a:t>While you work with VS, put your project folders on your local desktop.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690E5-F144-3DBA-9267-82CE92BC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A31CD-EE90-1EC7-FAEB-7B14D9B5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189" y="745215"/>
            <a:ext cx="1291668" cy="740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5B13D9-619F-82E7-6FAE-10A4D5BF6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257550"/>
            <a:ext cx="1295400" cy="7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tech and finance</a:t>
            </a:r>
          </a:p>
          <a:p>
            <a:r>
              <a:rPr lang="en-US" dirty="0"/>
              <a:t>Things I like about the course (so far)</a:t>
            </a:r>
          </a:p>
          <a:p>
            <a:r>
              <a:rPr lang="en-US" dirty="0"/>
              <a:t>How I use GenAI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objective: part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05200" y="813578"/>
            <a:ext cx="5638800" cy="4276684"/>
            <a:chOff x="3505200" y="813578"/>
            <a:chExt cx="5638800" cy="427668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8" t="30340" r="4336" b="7348"/>
            <a:stretch/>
          </p:blipFill>
          <p:spPr bwMode="auto">
            <a:xfrm>
              <a:off x="3505200" y="1809750"/>
              <a:ext cx="5622745" cy="328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72000" y="81357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9933"/>
                  </a:solidFill>
                  <a:effectLst/>
                </a:rPr>
                <a:t>Analytics</a:t>
              </a:r>
              <a:r>
                <a:rPr lang="en-US" sz="1600" dirty="0">
                  <a:solidFill>
                    <a:schemeClr val="tx1"/>
                  </a:solidFill>
                  <a:effectLst/>
                </a:rPr>
                <a:t> is “the extensive use of data, statistical and quantitative analysis, explanatory and predictive models, and fact-based management to drive decisions and actions” </a:t>
              </a:r>
              <a:r>
                <a:rPr lang="en-US" sz="900" dirty="0">
                  <a:solidFill>
                    <a:schemeClr val="tx1"/>
                  </a:solidFill>
                  <a:effectLst/>
                </a:rPr>
                <a:t>(Davenport and Harris – Competing on Analytics)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819150"/>
            <a:ext cx="31242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ffectLst/>
              </a:rPr>
              <a:t>“</a:t>
            </a:r>
            <a:r>
              <a:rPr lang="en-US" sz="1600" b="1" dirty="0">
                <a:solidFill>
                  <a:srgbClr val="FF9933"/>
                </a:solidFill>
                <a:effectLst/>
              </a:rPr>
              <a:t>Business Intelligence</a:t>
            </a:r>
            <a:r>
              <a:rPr lang="en-US" sz="1600" dirty="0">
                <a:solidFill>
                  <a:srgbClr val="FF9933"/>
                </a:solidFill>
                <a:effectLst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</a:rPr>
              <a:t>refers to the general capability to organize, access and analyze information in order to learn and understand a business.” </a:t>
            </a:r>
            <a:r>
              <a:rPr lang="en-US" dirty="0">
                <a:solidFill>
                  <a:schemeClr val="tx1"/>
                </a:solidFill>
                <a:effectLst/>
              </a:rPr>
              <a:t>(Gartner)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67717-B3EE-41E8-9134-1FE26CE8E7E1}"/>
              </a:ext>
            </a:extLst>
          </p:cNvPr>
          <p:cNvSpPr txBox="1"/>
          <p:nvPr/>
        </p:nvSpPr>
        <p:spPr>
          <a:xfrm>
            <a:off x="8252460" y="4476750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14885-8509-4A6F-BBD5-ED3BB8CA9E99}"/>
              </a:ext>
            </a:extLst>
          </p:cNvPr>
          <p:cNvSpPr txBox="1"/>
          <p:nvPr/>
        </p:nvSpPr>
        <p:spPr>
          <a:xfrm>
            <a:off x="8252460" y="3285732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5A8B7E-CB4D-46FC-A3BD-C5E871222F18}"/>
              </a:ext>
            </a:extLst>
          </p:cNvPr>
          <p:cNvSpPr/>
          <p:nvPr/>
        </p:nvSpPr>
        <p:spPr>
          <a:xfrm>
            <a:off x="292721" y="2907090"/>
            <a:ext cx="3124200" cy="156966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 the workplace the difference is blurring</a:t>
            </a:r>
          </a:p>
        </p:txBody>
      </p:sp>
    </p:spTree>
    <p:extLst>
      <p:ext uri="{BB962C8B-B14F-4D97-AF65-F5344CB8AC3E}">
        <p14:creationId xmlns:p14="http://schemas.microsoft.com/office/powerpoint/2010/main" val="11109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38EB-A5E8-445C-99A8-0EC48BAE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Orange words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8E7D-DDBD-41A6-8615-43D90A4F3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</a:t>
            </a:r>
          </a:p>
          <a:p>
            <a:r>
              <a:rPr lang="en-US" dirty="0"/>
              <a:t>Function</a:t>
            </a:r>
          </a:p>
          <a:p>
            <a:r>
              <a:rPr lang="en-US" dirty="0"/>
              <a:t>Sub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CA821-EC24-43FA-8945-8A3A95F0E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AB5156-5D4E-C4DE-AAAE-0EF400B66B95}"/>
              </a:ext>
            </a:extLst>
          </p:cNvPr>
          <p:cNvSpPr/>
          <p:nvPr/>
        </p:nvSpPr>
        <p:spPr>
          <a:xfrm>
            <a:off x="7086601" y="3359149"/>
            <a:ext cx="191188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83" y="445647"/>
            <a:ext cx="7924800" cy="2133600"/>
          </a:xfrm>
        </p:spPr>
        <p:txBody>
          <a:bodyPr/>
          <a:lstStyle/>
          <a:p>
            <a:br>
              <a:rPr lang="en-US" sz="5400" dirty="0"/>
            </a:b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0" y="4476750"/>
            <a:ext cx="8382000" cy="61912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Congratulations!  You are hired at LongShort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9D4C8-CFF0-7695-0774-FE088CF0B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"/>
            <a:ext cx="6486524" cy="43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5410200" cy="1219200"/>
          </a:xfrm>
        </p:spPr>
        <p:txBody>
          <a:bodyPr/>
          <a:lstStyle/>
          <a:p>
            <a:r>
              <a:rPr lang="en-US" dirty="0"/>
              <a:t>You are a financial analyst at LongShort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5D9772-978B-BD43-C71C-0220B8792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5803901" cy="3714750"/>
          </a:xfrm>
        </p:spPr>
        <p:txBody>
          <a:bodyPr/>
          <a:lstStyle/>
          <a:p>
            <a:r>
              <a:rPr lang="en-US" dirty="0"/>
              <a:t>Meet Ms. Penny Tradewell, the Chief Investment Officer </a:t>
            </a:r>
          </a:p>
          <a:p>
            <a:r>
              <a:rPr lang="en-US" dirty="0"/>
              <a:t>Financial data retrieval tasks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34E454-F086-AF4A-7385-F72C22A87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8F22A-D8AC-4D8E-A2E2-47D70EE6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Now what?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5DCF8F-B050-69A1-0429-10447B27F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711233"/>
              </p:ext>
            </p:extLst>
          </p:nvPr>
        </p:nvGraphicFramePr>
        <p:xfrm>
          <a:off x="609600" y="97155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11757</TotalTime>
  <Words>559</Words>
  <Application>Microsoft Office PowerPoint</Application>
  <PresentationFormat>On-screen Show (16:9)</PresentationFormat>
  <Paragraphs>105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Database Management Systems and SQL</vt:lpstr>
      <vt:lpstr>Critical thinking</vt:lpstr>
      <vt:lpstr>Where is my desktop?</vt:lpstr>
      <vt:lpstr>PowerPoint Presentation</vt:lpstr>
      <vt:lpstr>Learning objective: part II</vt:lpstr>
      <vt:lpstr>Orange words</vt:lpstr>
      <vt:lpstr> </vt:lpstr>
      <vt:lpstr>You are a financial analyst at LongShort</vt:lpstr>
      <vt:lpstr>Now what?</vt:lpstr>
      <vt:lpstr>First, ask about accessing the DB at LongShort (the DB architecture)</vt:lpstr>
      <vt:lpstr>Step two understand the data: organization, names, meaning </vt:lpstr>
      <vt:lpstr>Tables are very common ways to organize business data</vt:lpstr>
      <vt:lpstr>So, at work ask for a DATA MODEL and/or a DATA DICTIONARY</vt:lpstr>
      <vt:lpstr>Step three: query the DB using SQL </vt:lpstr>
      <vt:lpstr>SQL: an example</vt:lpstr>
      <vt:lpstr>Accessing the LongShort DB</vt:lpstr>
      <vt:lpstr>WINIT</vt:lpstr>
      <vt:lpstr>Tools you need to do the job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714</cp:revision>
  <dcterms:created xsi:type="dcterms:W3CDTF">2003-01-13T16:56:26Z</dcterms:created>
  <dcterms:modified xsi:type="dcterms:W3CDTF">2026-01-28T21:53:30Z</dcterms:modified>
</cp:coreProperties>
</file>