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56" r:id="rId1"/>
  </p:sldMasterIdLst>
  <p:notesMasterIdLst>
    <p:notesMasterId r:id="rId13"/>
  </p:notesMasterIdLst>
  <p:sldIdLst>
    <p:sldId id="399" r:id="rId2"/>
    <p:sldId id="386" r:id="rId3"/>
    <p:sldId id="409" r:id="rId4"/>
    <p:sldId id="516" r:id="rId5"/>
    <p:sldId id="508" r:id="rId6"/>
    <p:sldId id="414" r:id="rId7"/>
    <p:sldId id="410" r:id="rId8"/>
    <p:sldId id="517" r:id="rId9"/>
    <p:sldId id="507" r:id="rId10"/>
    <p:sldId id="518" r:id="rId11"/>
    <p:sldId id="511" r:id="rId12"/>
  </p:sldIdLst>
  <p:sldSz cx="9144000" cy="5143500" type="screen16x9"/>
  <p:notesSz cx="6858000" cy="9144000"/>
  <p:defaultTextStyle>
    <a:defPPr>
      <a:defRPr lang="en-US"/>
    </a:defPPr>
    <a:lvl1pPr algn="r" rtl="0" fontAlgn="base">
      <a:spcBef>
        <a:spcPct val="0"/>
      </a:spcBef>
      <a:spcAft>
        <a:spcPct val="0"/>
      </a:spcAft>
      <a:defRPr sz="1000" kern="1200">
        <a:solidFill>
          <a:srgbClr val="969696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Verdana" pitchFamily="34" charset="0"/>
        <a:ea typeface="+mn-ea"/>
        <a:cs typeface="+mn-cs"/>
      </a:defRPr>
    </a:lvl1pPr>
    <a:lvl2pPr marL="457200" algn="r" rtl="0" fontAlgn="base">
      <a:spcBef>
        <a:spcPct val="0"/>
      </a:spcBef>
      <a:spcAft>
        <a:spcPct val="0"/>
      </a:spcAft>
      <a:defRPr sz="1000" kern="1200">
        <a:solidFill>
          <a:srgbClr val="969696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Verdana" pitchFamily="34" charset="0"/>
        <a:ea typeface="+mn-ea"/>
        <a:cs typeface="+mn-cs"/>
      </a:defRPr>
    </a:lvl2pPr>
    <a:lvl3pPr marL="914400" algn="r" rtl="0" fontAlgn="base">
      <a:spcBef>
        <a:spcPct val="0"/>
      </a:spcBef>
      <a:spcAft>
        <a:spcPct val="0"/>
      </a:spcAft>
      <a:defRPr sz="1000" kern="1200">
        <a:solidFill>
          <a:srgbClr val="969696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Verdana" pitchFamily="34" charset="0"/>
        <a:ea typeface="+mn-ea"/>
        <a:cs typeface="+mn-cs"/>
      </a:defRPr>
    </a:lvl3pPr>
    <a:lvl4pPr marL="1371600" algn="r" rtl="0" fontAlgn="base">
      <a:spcBef>
        <a:spcPct val="0"/>
      </a:spcBef>
      <a:spcAft>
        <a:spcPct val="0"/>
      </a:spcAft>
      <a:defRPr sz="1000" kern="1200">
        <a:solidFill>
          <a:srgbClr val="969696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Verdana" pitchFamily="34" charset="0"/>
        <a:ea typeface="+mn-ea"/>
        <a:cs typeface="+mn-cs"/>
      </a:defRPr>
    </a:lvl4pPr>
    <a:lvl5pPr marL="1828800" algn="r" rtl="0" fontAlgn="base">
      <a:spcBef>
        <a:spcPct val="0"/>
      </a:spcBef>
      <a:spcAft>
        <a:spcPct val="0"/>
      </a:spcAft>
      <a:defRPr sz="1000" kern="1200">
        <a:solidFill>
          <a:srgbClr val="969696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Verdana" pitchFamily="34" charset="0"/>
        <a:ea typeface="+mn-ea"/>
        <a:cs typeface="+mn-cs"/>
      </a:defRPr>
    </a:lvl5pPr>
    <a:lvl6pPr marL="2286000" algn="l" defTabSz="914400" rtl="0" eaLnBrk="1" latinLnBrk="0" hangingPunct="1">
      <a:defRPr sz="1000" kern="1200">
        <a:solidFill>
          <a:srgbClr val="969696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Verdana" pitchFamily="34" charset="0"/>
        <a:ea typeface="+mn-ea"/>
        <a:cs typeface="+mn-cs"/>
      </a:defRPr>
    </a:lvl6pPr>
    <a:lvl7pPr marL="2743200" algn="l" defTabSz="914400" rtl="0" eaLnBrk="1" latinLnBrk="0" hangingPunct="1">
      <a:defRPr sz="1000" kern="1200">
        <a:solidFill>
          <a:srgbClr val="969696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Verdana" pitchFamily="34" charset="0"/>
        <a:ea typeface="+mn-ea"/>
        <a:cs typeface="+mn-cs"/>
      </a:defRPr>
    </a:lvl7pPr>
    <a:lvl8pPr marL="3200400" algn="l" defTabSz="914400" rtl="0" eaLnBrk="1" latinLnBrk="0" hangingPunct="1">
      <a:defRPr sz="1000" kern="1200">
        <a:solidFill>
          <a:srgbClr val="969696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Verdana" pitchFamily="34" charset="0"/>
        <a:ea typeface="+mn-ea"/>
        <a:cs typeface="+mn-cs"/>
      </a:defRPr>
    </a:lvl8pPr>
    <a:lvl9pPr marL="3657600" algn="l" defTabSz="914400" rtl="0" eaLnBrk="1" latinLnBrk="0" hangingPunct="1">
      <a:defRPr sz="1000" kern="1200">
        <a:solidFill>
          <a:srgbClr val="969696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Verdana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33"/>
    <a:srgbClr val="FF9900"/>
    <a:srgbClr val="A50021"/>
    <a:srgbClr val="FFFFCC"/>
    <a:srgbClr val="CCFFFF"/>
    <a:srgbClr val="FFFF99"/>
    <a:srgbClr val="66FF33"/>
    <a:srgbClr val="0066FF"/>
    <a:srgbClr val="969696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516" autoAdjust="0"/>
    <p:restoredTop sz="94607" autoAdjust="0"/>
  </p:normalViewPr>
  <p:slideViewPr>
    <p:cSldViewPr>
      <p:cViewPr varScale="1">
        <p:scale>
          <a:sx n="138" d="100"/>
          <a:sy n="138" d="100"/>
        </p:scale>
        <p:origin x="1242" y="102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>
                <a:solidFill>
                  <a:schemeClr val="tx1"/>
                </a:solidFill>
                <a:effectLst/>
                <a:latin typeface="Times New Roman" pitchFamily="18" charset="0"/>
              </a:defRPr>
            </a:lvl1pPr>
          </a:lstStyle>
          <a:p>
            <a:endParaRPr lang="en-US" dirty="0"/>
          </a:p>
        </p:txBody>
      </p:sp>
      <p:sp>
        <p:nvSpPr>
          <p:cNvPr id="1341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chemeClr val="tx1"/>
                </a:solidFill>
                <a:effectLst/>
                <a:latin typeface="Times New Roman" pitchFamily="18" charset="0"/>
              </a:defRPr>
            </a:lvl1pPr>
          </a:lstStyle>
          <a:p>
            <a:endParaRPr lang="en-US" dirty="0"/>
          </a:p>
        </p:txBody>
      </p:sp>
      <p:sp>
        <p:nvSpPr>
          <p:cNvPr id="13414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1341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341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>
                <a:solidFill>
                  <a:schemeClr val="tx1"/>
                </a:solidFill>
                <a:effectLst/>
                <a:latin typeface="Times New Roman" pitchFamily="18" charset="0"/>
              </a:defRPr>
            </a:lvl1pPr>
          </a:lstStyle>
          <a:p>
            <a:endParaRPr lang="en-US" dirty="0"/>
          </a:p>
        </p:txBody>
      </p:sp>
      <p:sp>
        <p:nvSpPr>
          <p:cNvPr id="1341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chemeClr val="tx1"/>
                </a:solidFill>
                <a:effectLst/>
                <a:latin typeface="Times New Roman" pitchFamily="18" charset="0"/>
              </a:defRPr>
            </a:lvl1pPr>
          </a:lstStyle>
          <a:p>
            <a:fld id="{5E4052EB-748E-4F35-948F-6967857D5B8E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081286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BF2F066-0B02-482C-BC80-76058A619966}" type="slidenum">
              <a:rPr lang="en-US"/>
              <a:pPr/>
              <a:t>1</a:t>
            </a:fld>
            <a:endParaRPr lang="en-US" dirty="0"/>
          </a:p>
        </p:txBody>
      </p:sp>
      <p:sp>
        <p:nvSpPr>
          <p:cNvPr id="1884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1884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833335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8668939-29E9-4750-B4EE-CC785320E36E}" type="slidenum">
              <a:rPr lang="en-US"/>
              <a:pPr/>
              <a:t>2</a:t>
            </a:fld>
            <a:endParaRPr lang="en-US" dirty="0"/>
          </a:p>
        </p:txBody>
      </p:sp>
      <p:sp>
        <p:nvSpPr>
          <p:cNvPr id="1914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1914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998321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B1008CC-61D5-4D5B-9BCD-C05CE07C5C1E}" type="slidenum">
              <a:rPr lang="en-US"/>
              <a:pPr/>
              <a:t>3</a:t>
            </a:fld>
            <a:endParaRPr lang="en-US" dirty="0"/>
          </a:p>
        </p:txBody>
      </p:sp>
      <p:sp>
        <p:nvSpPr>
          <p:cNvPr id="1310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1310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928910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2532146-2294-DC65-21DD-461357F8BE6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4EEA2E57-4C26-917B-6B88-2D03A32D276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3295871-735B-4211-A925-914BF86A1E4A}" type="slidenum">
              <a:rPr lang="en-US"/>
              <a:pPr/>
              <a:t>8</a:t>
            </a:fld>
            <a:endParaRPr lang="en-US" dirty="0"/>
          </a:p>
        </p:txBody>
      </p:sp>
      <p:sp>
        <p:nvSpPr>
          <p:cNvPr id="44034" name="Rectangle 2">
            <a:extLst>
              <a:ext uri="{FF2B5EF4-FFF2-40B4-BE49-F238E27FC236}">
                <a16:creationId xmlns:a16="http://schemas.microsoft.com/office/drawing/2014/main" id="{F90864D4-1C0A-1F9E-2F0B-93A4651CD43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44035" name="Rectangle 3">
            <a:extLst>
              <a:ext uri="{FF2B5EF4-FFF2-40B4-BE49-F238E27FC236}">
                <a16:creationId xmlns:a16="http://schemas.microsoft.com/office/drawing/2014/main" id="{B8206E94-38B8-7943-E38E-F5C59D11897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859239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3295871-735B-4211-A925-914BF86A1E4A}" type="slidenum">
              <a:rPr lang="en-US"/>
              <a:pPr/>
              <a:t>9</a:t>
            </a:fld>
            <a:endParaRPr lang="en-US" dirty="0"/>
          </a:p>
        </p:txBody>
      </p:sp>
      <p:sp>
        <p:nvSpPr>
          <p:cNvPr id="440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440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985328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35F140A-3D9D-60C1-E2E6-C99A17001C5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F7640CA0-BDF0-5E4F-D78D-C1F21746D1D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3295871-735B-4211-A925-914BF86A1E4A}" type="slidenum">
              <a:rPr lang="en-US"/>
              <a:pPr/>
              <a:t>10</a:t>
            </a:fld>
            <a:endParaRPr lang="en-US" dirty="0"/>
          </a:p>
        </p:txBody>
      </p:sp>
      <p:sp>
        <p:nvSpPr>
          <p:cNvPr id="44034" name="Rectangle 2">
            <a:extLst>
              <a:ext uri="{FF2B5EF4-FFF2-40B4-BE49-F238E27FC236}">
                <a16:creationId xmlns:a16="http://schemas.microsoft.com/office/drawing/2014/main" id="{CCE7FDEF-2C9C-4197-F4F6-AC7BB95E777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44035" name="Rectangle 3">
            <a:extLst>
              <a:ext uri="{FF2B5EF4-FFF2-40B4-BE49-F238E27FC236}">
                <a16:creationId xmlns:a16="http://schemas.microsoft.com/office/drawing/2014/main" id="{5C2864E8-039C-3749-6281-E2E6612F70C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74080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w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1" y="0"/>
            <a:ext cx="752475" cy="5143500"/>
          </a:xfrm>
          <a:prstGeom prst="rect">
            <a:avLst/>
          </a:prstGeom>
          <a:gradFill>
            <a:gsLst>
              <a:gs pos="0">
                <a:srgbClr val="FFC000"/>
              </a:gs>
              <a:gs pos="50000">
                <a:srgbClr val="FF9933"/>
              </a:gs>
              <a:gs pos="100000">
                <a:srgbClr val="FF6600"/>
              </a:gs>
            </a:gsLst>
            <a:lin ang="5400000" scaled="0"/>
          </a:gradFill>
          <a:ln>
            <a:noFill/>
          </a:ln>
          <a:effectLst>
            <a:innerShdw blurRad="190500" dist="25400">
              <a:prstClr val="black">
                <a:alpha val="6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428750"/>
            <a:ext cx="7467600" cy="2133600"/>
          </a:xfrm>
        </p:spPr>
        <p:txBody>
          <a:bodyPr vert="horz" lIns="91440" tIns="45720" rIns="91440" bIns="45720" rtlCol="0" anchor="b">
            <a:noAutofit/>
          </a:bodyPr>
          <a:lstStyle>
            <a:lvl1pPr algn="r">
              <a:defRPr lang="en-US" sz="6600" dirty="0"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867150"/>
            <a:ext cx="7467600" cy="838200"/>
          </a:xfrm>
        </p:spPr>
        <p:txBody>
          <a:bodyPr>
            <a:normAutofit/>
          </a:bodyPr>
          <a:lstStyle>
            <a:lvl1pPr marL="0" indent="0" algn="r">
              <a:buNone/>
              <a:defRPr sz="2400"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grayscl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11000"/>
                    </a14:imgEffect>
                    <a14:imgEffect>
                      <a14:saturation sat="0"/>
                    </a14:imgEffect>
                    <a14:imgEffect>
                      <a14:brightnessContrast contrast="19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889794" y="209551"/>
            <a:ext cx="136573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13" name="Straight Connector 12"/>
          <p:cNvCxnSpPr/>
          <p:nvPr/>
        </p:nvCxnSpPr>
        <p:spPr>
          <a:xfrm>
            <a:off x="1524000" y="3638550"/>
            <a:ext cx="7467600" cy="0"/>
          </a:xfrm>
          <a:prstGeom prst="line">
            <a:avLst/>
          </a:prstGeom>
          <a:ln>
            <a:solidFill>
              <a:schemeClr val="accent5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 rot="16200000">
            <a:off x="-2152571" y="2296100"/>
            <a:ext cx="500112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800" spc="200" baseline="0" dirty="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Financial Analytics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0189529-F498-05C9-5CA2-2131B98BAF5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393" b="18750"/>
          <a:stretch>
            <a:fillRect/>
          </a:stretch>
        </p:blipFill>
        <p:spPr>
          <a:xfrm>
            <a:off x="7820093" y="97003"/>
            <a:ext cx="1240739" cy="8419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48415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1" grpId="1" animBg="1"/>
      <p:bldP spid="11" grpId="2" animBg="1"/>
      <p:bldP spid="11" grpId="3" animBg="1"/>
      <p:bldP spid="11" grpId="4" animBg="1"/>
      <p:bldP spid="11" grpId="5" animBg="1"/>
      <p:bldP spid="11" grpId="6" animBg="1"/>
      <p:bldP spid="11" grpId="7" animBg="1"/>
      <p:bldP spid="11" grpId="8" animBg="1"/>
      <p:bldP spid="11" grpId="9" animBg="1"/>
      <p:bldP spid="11" grpId="10" animBg="1"/>
      <p:bldP spid="11" grpId="11" animBg="1"/>
      <p:bldP spid="11" grpId="12" animBg="1"/>
      <p:bldP spid="11" grpId="13" animBg="1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ritical Thin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B86696B-A771-4AFA-BDEA-48BC819FEC1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D1A9CD-F3D1-40E9-97D1-3B6EEF89FC10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6189AED-2E1B-4B0F-8BC8-2DEBFA88148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72200" y="3471862"/>
            <a:ext cx="2971800" cy="1671638"/>
          </a:xfrm>
          <a:prstGeom prst="rect">
            <a:avLst/>
          </a:prstGeom>
        </p:spPr>
      </p:pic>
      <p:sp>
        <p:nvSpPr>
          <p:cNvPr id="5" name="Text Placeholder 3">
            <a:extLst>
              <a:ext uri="{FF2B5EF4-FFF2-40B4-BE49-F238E27FC236}">
                <a16:creationId xmlns:a16="http://schemas.microsoft.com/office/drawing/2014/main" id="{A58375E9-78E5-7E83-9140-2635DF93C57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04800" y="893734"/>
            <a:ext cx="7772400" cy="4116415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B0DA9A9C-2A97-7FE3-FDE0-12431B38A294}"/>
              </a:ext>
            </a:extLst>
          </p:cNvPr>
          <p:cNvSpPr txBox="1">
            <a:spLocks/>
          </p:cNvSpPr>
          <p:nvPr/>
        </p:nvSpPr>
        <p:spPr>
          <a:xfrm>
            <a:off x="279583" y="81298"/>
            <a:ext cx="8763000" cy="6858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5400" b="0" kern="1200" cap="none" spc="0">
                <a:ln>
                  <a:noFill/>
                </a:ln>
                <a:solidFill>
                  <a:schemeClr val="tx1"/>
                </a:solidFill>
                <a:effectLst/>
                <a:latin typeface="Segoe UI Semilight" panose="020B0402040204020203" pitchFamily="34" charset="0"/>
                <a:ea typeface="+mj-ea"/>
                <a:cs typeface="Segoe UI Semilight" panose="020B0402040204020203" pitchFamily="34" charset="0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en-US" dirty="0"/>
              <a:t>Critical Thinking</a:t>
            </a:r>
          </a:p>
        </p:txBody>
      </p:sp>
    </p:spTree>
    <p:extLst>
      <p:ext uri="{BB962C8B-B14F-4D97-AF65-F5344CB8AC3E}">
        <p14:creationId xmlns:p14="http://schemas.microsoft.com/office/powerpoint/2010/main" val="27496917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ck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80102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695604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WIN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1" y="0"/>
            <a:ext cx="752475" cy="5143500"/>
          </a:xfrm>
          <a:prstGeom prst="rect">
            <a:avLst/>
          </a:prstGeom>
          <a:gradFill>
            <a:gsLst>
              <a:gs pos="0">
                <a:srgbClr val="FFC000"/>
              </a:gs>
              <a:gs pos="50000">
                <a:srgbClr val="FF9933"/>
              </a:gs>
              <a:gs pos="100000">
                <a:srgbClr val="FF6600"/>
              </a:gs>
            </a:gsLst>
            <a:lin ang="5400000" scaled="0"/>
          </a:gradFill>
          <a:ln>
            <a:noFill/>
          </a:ln>
          <a:effectLst>
            <a:innerShdw blurRad="190500" dist="25400">
              <a:prstClr val="black">
                <a:alpha val="6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grayscl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11000"/>
                    </a14:imgEffect>
                    <a14:imgEffect>
                      <a14:saturation sat="0"/>
                    </a14:imgEffect>
                    <a14:imgEffect>
                      <a14:brightnessContrast contrast="19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889794" y="209551"/>
            <a:ext cx="136573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13" name="Straight Connector 12"/>
          <p:cNvCxnSpPr/>
          <p:nvPr/>
        </p:nvCxnSpPr>
        <p:spPr>
          <a:xfrm>
            <a:off x="1524000" y="3638550"/>
            <a:ext cx="7467600" cy="0"/>
          </a:xfrm>
          <a:prstGeom prst="line">
            <a:avLst/>
          </a:prstGeom>
          <a:ln>
            <a:solidFill>
              <a:schemeClr val="accent5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 rot="16200000">
            <a:off x="-2152571" y="2296100"/>
            <a:ext cx="500112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800" spc="200" baseline="0" dirty="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Financial Analytics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2A8377F-0964-10DB-E995-21808697DC2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43000" y="714936"/>
            <a:ext cx="5733189" cy="2895599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9787D6A3-9DD4-B435-0F6C-F5C434BCB397}"/>
              </a:ext>
            </a:extLst>
          </p:cNvPr>
          <p:cNvSpPr txBox="1"/>
          <p:nvPr/>
        </p:nvSpPr>
        <p:spPr>
          <a:xfrm>
            <a:off x="6415431" y="2647950"/>
            <a:ext cx="264219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r" defTabSz="914400" rtl="0" eaLnBrk="1" latinLnBrk="0" hangingPunct="1">
              <a:spcBef>
                <a:spcPct val="0"/>
              </a:spcBef>
              <a:buNone/>
            </a:pPr>
            <a:r>
              <a:rPr lang="en-US" sz="6600" b="0" kern="1200" cap="none" spc="0" dirty="0">
                <a:ln>
                  <a:noFill/>
                </a:ln>
                <a:solidFill>
                  <a:schemeClr val="tx1"/>
                </a:solidFill>
                <a:effectLst/>
                <a:latin typeface="Segoe UI Light" panose="020B0502040204020203" pitchFamily="34" charset="0"/>
                <a:ea typeface="+mj-ea"/>
                <a:cs typeface="Segoe UI Light" panose="020B0502040204020203" pitchFamily="34" charset="0"/>
              </a:rPr>
              <a:t>WINIT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D19F335-24A7-5185-0C60-599341B31D82}"/>
              </a:ext>
            </a:extLst>
          </p:cNvPr>
          <p:cNvSpPr txBox="1"/>
          <p:nvPr/>
        </p:nvSpPr>
        <p:spPr>
          <a:xfrm>
            <a:off x="6400800" y="3638550"/>
            <a:ext cx="26421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kern="1200" dirty="0">
                <a:solidFill>
                  <a:schemeClr val="tx1"/>
                </a:solidFill>
                <a:effectLst/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rPr>
              <a:t>What Is New in IT</a:t>
            </a:r>
          </a:p>
        </p:txBody>
      </p:sp>
    </p:spTree>
    <p:extLst>
      <p:ext uri="{BB962C8B-B14F-4D97-AF65-F5344CB8AC3E}">
        <p14:creationId xmlns:p14="http://schemas.microsoft.com/office/powerpoint/2010/main" val="10790601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1" grpId="1" animBg="1"/>
      <p:bldP spid="11" grpId="2" animBg="1"/>
      <p:bldP spid="11" grpId="3" animBg="1"/>
      <p:bldP spid="11" grpId="4" animBg="1"/>
      <p:bldP spid="11" grpId="5" animBg="1"/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57150"/>
            <a:ext cx="8763000" cy="685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457200" y="1181100"/>
            <a:ext cx="8534400" cy="3962400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0" y="4853889"/>
            <a:ext cx="228601" cy="274637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ctr">
              <a:defRPr sz="1000">
                <a:solidFill>
                  <a:schemeClr val="bg1"/>
                </a:solidFill>
                <a:effectLst/>
              </a:defRPr>
            </a:lvl1pPr>
          </a:lstStyle>
          <a:p>
            <a:fld id="{70D1A9CD-F3D1-40E9-97D1-3B6EEF89FC1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07215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no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 hasCustomPrompt="1"/>
          </p:nvPr>
        </p:nvSpPr>
        <p:spPr>
          <a:xfrm>
            <a:off x="346710" y="133350"/>
            <a:ext cx="8763000" cy="485382"/>
          </a:xfrm>
        </p:spPr>
        <p:txBody>
          <a:bodyPr vert="horz" lIns="91440" tIns="45720" rIns="91440" bIns="45720" rtlCol="0" anchor="ctr">
            <a:noAutofit/>
          </a:bodyPr>
          <a:lstStyle>
            <a:lvl1pPr>
              <a:defRPr lang="en-US" dirty="0"/>
            </a:lvl1pPr>
          </a:lstStyle>
          <a:p>
            <a:pPr lvl="0"/>
            <a:r>
              <a:rPr lang="en-US" dirty="0"/>
              <a:t>Title No Text Layout</a:t>
            </a:r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0" y="4853889"/>
            <a:ext cx="228601" cy="274637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ctr">
              <a:defRPr sz="1000">
                <a:solidFill>
                  <a:schemeClr val="bg1"/>
                </a:solidFill>
                <a:effectLst/>
              </a:defRPr>
            </a:lvl1pPr>
          </a:lstStyle>
          <a:p>
            <a:fld id="{70D1A9CD-F3D1-40E9-97D1-3B6EEF89FC1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49893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 Two Li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04800" y="57150"/>
            <a:ext cx="8763000" cy="1219200"/>
          </a:xfrm>
          <a:solidFill>
            <a:schemeClr val="bg1"/>
          </a:solidFill>
        </p:spPr>
        <p:txBody>
          <a:bodyPr/>
          <a:lstStyle>
            <a:lvl1pPr>
              <a:defRPr sz="4400"/>
            </a:lvl1pPr>
          </a:lstStyle>
          <a:p>
            <a:r>
              <a:rPr lang="en-US" dirty="0"/>
              <a:t>Click to edit Master title style on two different lines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457200" y="1428750"/>
            <a:ext cx="8534400" cy="3714750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cxnSp>
        <p:nvCxnSpPr>
          <p:cNvPr id="5" name="Straight Connector 4"/>
          <p:cNvCxnSpPr/>
          <p:nvPr/>
        </p:nvCxnSpPr>
        <p:spPr>
          <a:xfrm>
            <a:off x="304800" y="1352550"/>
            <a:ext cx="8763000" cy="0"/>
          </a:xfrm>
          <a:prstGeom prst="line">
            <a:avLst/>
          </a:prstGeom>
          <a:ln>
            <a:solidFill>
              <a:schemeClr val="accent5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0" y="4853889"/>
            <a:ext cx="228601" cy="274637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ctr">
              <a:defRPr sz="1000">
                <a:solidFill>
                  <a:schemeClr val="bg1"/>
                </a:solidFill>
                <a:effectLst/>
              </a:defRPr>
            </a:lvl1pPr>
          </a:lstStyle>
          <a:p>
            <a:fld id="{70D1A9CD-F3D1-40E9-97D1-3B6EEF89FC1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26721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 Two Lines no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04800" y="57150"/>
            <a:ext cx="8763000" cy="1219200"/>
          </a:xfrm>
          <a:solidFill>
            <a:schemeClr val="bg1"/>
          </a:solidFill>
        </p:spPr>
        <p:txBody>
          <a:bodyPr/>
          <a:lstStyle>
            <a:lvl1pPr>
              <a:defRPr sz="4400"/>
            </a:lvl1pPr>
          </a:lstStyle>
          <a:p>
            <a:r>
              <a:rPr lang="en-US" dirty="0"/>
              <a:t>Click to edit Master title style on two different lines</a:t>
            </a:r>
          </a:p>
        </p:txBody>
      </p:sp>
      <p:cxnSp>
        <p:nvCxnSpPr>
          <p:cNvPr id="5" name="Straight Connector 4"/>
          <p:cNvCxnSpPr/>
          <p:nvPr/>
        </p:nvCxnSpPr>
        <p:spPr>
          <a:xfrm>
            <a:off x="304800" y="1352550"/>
            <a:ext cx="8763000" cy="0"/>
          </a:xfrm>
          <a:prstGeom prst="line">
            <a:avLst/>
          </a:prstGeom>
          <a:ln>
            <a:solidFill>
              <a:schemeClr val="accent5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0" y="4853889"/>
            <a:ext cx="228601" cy="274637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ctr">
              <a:defRPr sz="1000">
                <a:solidFill>
                  <a:schemeClr val="bg1"/>
                </a:solidFill>
                <a:effectLst/>
              </a:defRPr>
            </a:lvl1pPr>
          </a:lstStyle>
          <a:p>
            <a:fld id="{70D1A9CD-F3D1-40E9-97D1-3B6EEF89FC1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76638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nlySide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6CF25C6-8323-4BCC-B87E-6821B1A511F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D1A9CD-F3D1-40E9-97D1-3B6EEF89FC1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49EF51ED-5A7C-4576-BFE8-E6D46C3B6B44}"/>
              </a:ext>
            </a:extLst>
          </p:cNvPr>
          <p:cNvSpPr/>
          <p:nvPr/>
        </p:nvSpPr>
        <p:spPr>
          <a:xfrm>
            <a:off x="228600" y="742950"/>
            <a:ext cx="8839200" cy="1524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3028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Emphas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52400" y="209550"/>
            <a:ext cx="8839200" cy="4800600"/>
          </a:xfrm>
        </p:spPr>
        <p:txBody>
          <a:bodyPr/>
          <a:lstStyle>
            <a:lvl1pPr algn="ctr">
              <a:defRPr sz="8000" baseline="0"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r>
              <a:rPr lang="en-US" dirty="0"/>
              <a:t>Cool Things.</a:t>
            </a:r>
          </a:p>
        </p:txBody>
      </p:sp>
    </p:spTree>
    <p:extLst>
      <p:ext uri="{BB962C8B-B14F-4D97-AF65-F5344CB8AC3E}">
        <p14:creationId xmlns:p14="http://schemas.microsoft.com/office/powerpoint/2010/main" val="2817631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You do the tal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B86696B-A771-4AFA-BDEA-48BC819FEC1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D1A9CD-F3D1-40E9-97D1-3B6EEF89FC1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514D0509-F0FC-4640-BC0F-67A19A2B2E16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04800" y="971550"/>
            <a:ext cx="6477000" cy="40386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8" name="Picture 7" descr="rhp3rpah[1]">
            <a:extLst>
              <a:ext uri="{FF2B5EF4-FFF2-40B4-BE49-F238E27FC236}">
                <a16:creationId xmlns:a16="http://schemas.microsoft.com/office/drawing/2014/main" id="{0ECBB567-330D-419B-9749-B42FBC6C2E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924800" y="31243"/>
            <a:ext cx="1108901" cy="927552"/>
          </a:xfrm>
          <a:prstGeom prst="rect">
            <a:avLst/>
          </a:prstGeom>
          <a:ln>
            <a:noFill/>
          </a:ln>
          <a:effectLst/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E8B172B7-F55A-459D-B3D6-716BC590A88A}"/>
              </a:ext>
            </a:extLst>
          </p:cNvPr>
          <p:cNvSpPr txBox="1">
            <a:spLocks/>
          </p:cNvSpPr>
          <p:nvPr/>
        </p:nvSpPr>
        <p:spPr>
          <a:xfrm>
            <a:off x="279583" y="81298"/>
            <a:ext cx="8763000" cy="6858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5400" b="0" kern="1200" cap="none" spc="0">
                <a:ln>
                  <a:noFill/>
                </a:ln>
                <a:solidFill>
                  <a:schemeClr val="tx1"/>
                </a:solidFill>
                <a:effectLst/>
                <a:latin typeface="Segoe UI Semilight" panose="020B0402040204020203" pitchFamily="34" charset="0"/>
                <a:ea typeface="+mj-ea"/>
                <a:cs typeface="Segoe UI Semilight" panose="020B0402040204020203" pitchFamily="34" charset="0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en-US" dirty="0"/>
              <a:t>You do the talking</a:t>
            </a:r>
          </a:p>
        </p:txBody>
      </p:sp>
    </p:spTree>
    <p:extLst>
      <p:ext uri="{BB962C8B-B14F-4D97-AF65-F5344CB8AC3E}">
        <p14:creationId xmlns:p14="http://schemas.microsoft.com/office/powerpoint/2010/main" val="5401674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228600" cy="5143500"/>
          </a:xfrm>
          <a:prstGeom prst="rect">
            <a:avLst/>
          </a:prstGeom>
          <a:gradFill>
            <a:gsLst>
              <a:gs pos="0">
                <a:schemeClr val="accent1"/>
              </a:gs>
              <a:gs pos="52000">
                <a:schemeClr val="accent6">
                  <a:lumMod val="75000"/>
                </a:schemeClr>
              </a:gs>
              <a:gs pos="100000">
                <a:schemeClr val="accent6">
                  <a:lumMod val="50000"/>
                </a:schemeClr>
              </a:gs>
            </a:gsLst>
            <a:lin ang="5400000" scaled="0"/>
          </a:gradFill>
          <a:ln>
            <a:noFill/>
          </a:ln>
          <a:effectLst>
            <a:innerShdw blurRad="190500" dist="25400">
              <a:prstClr val="black">
                <a:alpha val="6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0" y="0"/>
            <a:ext cx="228600" cy="5143500"/>
          </a:xfrm>
          <a:prstGeom prst="rect">
            <a:avLst/>
          </a:prstGeom>
          <a:gradFill>
            <a:gsLst>
              <a:gs pos="0">
                <a:srgbClr val="FFC000"/>
              </a:gs>
              <a:gs pos="50000">
                <a:srgbClr val="FF9933"/>
              </a:gs>
              <a:gs pos="100000">
                <a:srgbClr val="FF6600"/>
              </a:gs>
            </a:gsLst>
            <a:lin ang="5400000" scaled="0"/>
          </a:gradFill>
          <a:ln>
            <a:noFill/>
          </a:ln>
          <a:effectLst>
            <a:innerShdw blurRad="190500" dist="25400">
              <a:prstClr val="black">
                <a:alpha val="6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04800" y="57150"/>
            <a:ext cx="8763000" cy="6858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971550"/>
            <a:ext cx="86106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304800" y="819150"/>
            <a:ext cx="8763000" cy="0"/>
          </a:xfrm>
          <a:prstGeom prst="line">
            <a:avLst/>
          </a:prstGeom>
          <a:ln>
            <a:solidFill>
              <a:schemeClr val="accent5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0" y="4853889"/>
            <a:ext cx="228601" cy="274637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ctr">
              <a:defRPr sz="1000">
                <a:solidFill>
                  <a:schemeClr val="bg1"/>
                </a:solidFill>
                <a:effectLst/>
              </a:defRPr>
            </a:lvl1pPr>
          </a:lstStyle>
          <a:p>
            <a:fld id="{70D1A9CD-F3D1-40E9-97D1-3B6EEF89FC1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99519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7" r:id="rId1"/>
    <p:sldLayoutId id="2147483858" r:id="rId2"/>
    <p:sldLayoutId id="2147483859" r:id="rId3"/>
    <p:sldLayoutId id="2147483860" r:id="rId4"/>
    <p:sldLayoutId id="2147483861" r:id="rId5"/>
    <p:sldLayoutId id="2147483862" r:id="rId6"/>
    <p:sldLayoutId id="2147483863" r:id="rId7"/>
    <p:sldLayoutId id="2147483864" r:id="rId8"/>
    <p:sldLayoutId id="2147483865" r:id="rId9"/>
    <p:sldLayoutId id="2147483866" r:id="rId10"/>
    <p:sldLayoutId id="2147483867" r:id="rId11"/>
    <p:sldLayoutId id="2147483868" r:id="rId12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3" grpId="1" animBg="1"/>
      <p:bldP spid="13" grpId="2" animBg="1"/>
      <p:bldP spid="13" grpId="3" animBg="1"/>
      <p:bldP spid="13" grpId="4" animBg="1"/>
      <p:bldP spid="13" grpId="5" animBg="1"/>
      <p:bldP spid="13" grpId="6" animBg="1"/>
      <p:bldP spid="13" grpId="7" animBg="1"/>
      <p:bldP spid="13" grpId="8" animBg="1"/>
      <p:bldP spid="13" grpId="9" animBg="1"/>
      <p:bldP spid="13" grpId="10" animBg="1"/>
      <p:bldP spid="13" grpId="11" animBg="1"/>
      <p:bldP spid="13" grpId="12" animBg="1"/>
      <p:bldP spid="13" grpId="13" animBg="1"/>
      <p:bldP spid="13" grpId="14" animBg="1"/>
      <p:bldP spid="13" grpId="15" animBg="1"/>
      <p:bldP spid="13" grpId="16" animBg="1"/>
      <p:bldP spid="13" grpId="17" animBg="1"/>
      <p:bldP spid="13" grpId="18" animBg="1"/>
      <p:bldP spid="13" grpId="19" animBg="1"/>
      <p:bldP spid="13" grpId="20" animBg="1"/>
      <p:bldP spid="13" grpId="21" animBg="1"/>
      <p:bldP spid="13" grpId="22" animBg="1"/>
      <p:bldP spid="13" grpId="23" animBg="1"/>
      <p:bldP spid="13" grpId="24" animBg="1"/>
      <p:bldP spid="13" grpId="25" animBg="1"/>
      <p:bldP spid="13" grpId="26" animBg="1"/>
      <p:bldP spid="13" grpId="27" animBg="1"/>
      <p:bldP spid="13" grpId="28" animBg="1"/>
      <p:bldP spid="13" grpId="29" animBg="1"/>
      <p:bldP spid="13" grpId="30" animBg="1"/>
      <p:bldP spid="13" grpId="31" animBg="1"/>
      <p:bldP spid="13" grpId="32" animBg="1"/>
      <p:bldP spid="13" grpId="33" animBg="1"/>
      <p:bldP spid="13" grpId="34" animBg="1"/>
      <p:bldP spid="13" grpId="35" animBg="1"/>
      <p:bldP spid="13" grpId="36" animBg="1"/>
      <p:bldP spid="13" grpId="37" animBg="1"/>
      <p:bldP spid="13" grpId="38" animBg="1"/>
      <p:bldP spid="13" grpId="39" animBg="1"/>
    </p:bldLst>
  </p:timing>
  <p:txStyles>
    <p:titleStyle>
      <a:lvl1pPr algn="l" defTabSz="914400" rtl="0" eaLnBrk="1" latinLnBrk="0" hangingPunct="1">
        <a:spcBef>
          <a:spcPct val="0"/>
        </a:spcBef>
        <a:buNone/>
        <a:defRPr sz="5400" b="0" kern="1200" cap="none" spc="0">
          <a:ln>
            <a:noFill/>
          </a:ln>
          <a:solidFill>
            <a:schemeClr val="tx1"/>
          </a:solidFill>
          <a:effectLst/>
          <a:latin typeface="Segoe UI Semilight" panose="020B0402040204020203" pitchFamily="34" charset="0"/>
          <a:ea typeface="+mj-ea"/>
          <a:cs typeface="Segoe UI Semilight" panose="020B0402040204020203" pitchFamily="34" charset="0"/>
        </a:defRPr>
      </a:lvl1pPr>
    </p:titleStyle>
    <p:bodyStyle>
      <a:lvl1pPr marL="457200" indent="-457200" algn="l" defTabSz="914400" rtl="0" eaLnBrk="1" latinLnBrk="0" hangingPunct="1">
        <a:spcBef>
          <a:spcPct val="20000"/>
        </a:spcBef>
        <a:buClr>
          <a:schemeClr val="accent5">
            <a:lumMod val="75000"/>
            <a:lumOff val="25000"/>
          </a:schemeClr>
        </a:buClr>
        <a:buFont typeface="Wingdings" panose="05000000000000000000" pitchFamily="2" charset="2"/>
        <a:buChar char="§"/>
        <a:defRPr sz="36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Clr>
          <a:schemeClr val="accent5">
            <a:lumMod val="75000"/>
            <a:lumOff val="25000"/>
          </a:schemeClr>
        </a:buClr>
        <a:buFont typeface="Wingdings" panose="05000000000000000000" pitchFamily="2" charset="2"/>
        <a:buChar char="§"/>
        <a:defRPr sz="24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2pPr>
      <a:lvl3pPr marL="1200150" indent="-285750" algn="l" defTabSz="914400" rtl="0" eaLnBrk="1" latinLnBrk="0" hangingPunct="1">
        <a:spcBef>
          <a:spcPct val="20000"/>
        </a:spcBef>
        <a:buClr>
          <a:schemeClr val="accent5">
            <a:lumMod val="75000"/>
            <a:lumOff val="25000"/>
          </a:schemeClr>
        </a:buClr>
        <a:buFont typeface="Wingdings" panose="05000000000000000000" pitchFamily="2" charset="2"/>
        <a:buChar char="§"/>
        <a:defRPr sz="24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3pPr>
      <a:lvl4pPr marL="1657350" indent="-285750" algn="l" defTabSz="914400" rtl="0" eaLnBrk="1" latinLnBrk="0" hangingPunct="1">
        <a:spcBef>
          <a:spcPct val="20000"/>
        </a:spcBef>
        <a:buClr>
          <a:schemeClr val="accent5">
            <a:lumMod val="75000"/>
            <a:lumOff val="25000"/>
          </a:schemeClr>
        </a:buClr>
        <a:buFont typeface="Wingdings" panose="05000000000000000000" pitchFamily="2" charset="2"/>
        <a:buChar char="§"/>
        <a:defRPr sz="24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4pPr>
      <a:lvl5pPr marL="2114550" indent="-285750" algn="l" defTabSz="914400" rtl="0" eaLnBrk="1" latinLnBrk="0" hangingPunct="1">
        <a:spcBef>
          <a:spcPct val="20000"/>
        </a:spcBef>
        <a:buClr>
          <a:schemeClr val="accent5">
            <a:lumMod val="75000"/>
            <a:lumOff val="25000"/>
          </a:schemeClr>
        </a:buClr>
        <a:buFont typeface="Wingdings" panose="05000000000000000000" pitchFamily="2" charset="2"/>
        <a:buChar char="§"/>
        <a:defRPr sz="24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Clr>
          <a:schemeClr val="tx1"/>
        </a:buClr>
        <a:buFont typeface="Calibri" pitchFamily="34" charset="0"/>
        <a:buChar char="&gt;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Calibri" pitchFamily="34" charset="0"/>
        <a:buChar char="+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>
          <a:schemeClr val="tx1"/>
        </a:buClr>
        <a:buFont typeface="Calibri" pitchFamily="34" charset="0"/>
        <a:buChar char="»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>
          <a:schemeClr val="tx1"/>
        </a:buClr>
        <a:buFont typeface="Calibri" pitchFamily="34" charset="0"/>
        <a:buChar char="−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4.png"/><Relationship Id="rId4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Relationship Id="rId4" Type="http://schemas.openxmlformats.org/officeDocument/2006/relationships/hyperlink" Target="https://www.w3schools.com/sql/default.asp" TargetMode="Externa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1.png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90600" y="1428750"/>
            <a:ext cx="8001000" cy="2133600"/>
          </a:xfrm>
        </p:spPr>
        <p:txBody>
          <a:bodyPr/>
          <a:lstStyle/>
          <a:p>
            <a:r>
              <a:rPr lang="en-US" dirty="0"/>
              <a:t> Non-queries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Stefano Grazioli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5055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6501A6C-1CB3-15B2-B424-F8BAAC7999D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6" name="Rectangle 98">
            <a:extLst>
              <a:ext uri="{FF2B5EF4-FFF2-40B4-BE49-F238E27FC236}">
                <a16:creationId xmlns:a16="http://schemas.microsoft.com/office/drawing/2014/main" id="{E8EA2488-5DB7-8E7E-5FA2-FD1F60036F9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To update a portfolio position…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2D1C836-5190-5F08-8890-77C53E40BCC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72200" y="2399917"/>
            <a:ext cx="2791215" cy="2743583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7FE9FFCB-6571-8AB5-D09F-E77E37FAD90A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b="13319"/>
          <a:stretch>
            <a:fillRect/>
          </a:stretch>
        </p:blipFill>
        <p:spPr>
          <a:xfrm>
            <a:off x="1881836" y="2483208"/>
            <a:ext cx="2690164" cy="2667000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CF84020A-2EA8-D3FF-EE0A-3ECC1DBC3D8D}"/>
              </a:ext>
            </a:extLst>
          </p:cNvPr>
          <p:cNvSpPr txBox="1"/>
          <p:nvPr/>
        </p:nvSpPr>
        <p:spPr>
          <a:xfrm>
            <a:off x="1575514" y="3379451"/>
            <a:ext cx="266420" cy="246221"/>
          </a:xfrm>
          <a:prstGeom prst="rect">
            <a:avLst/>
          </a:prstGeom>
          <a:solidFill>
            <a:schemeClr val="tx1"/>
          </a:solidFill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4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7E9D76E-F76B-9548-6F72-88D871703D69}"/>
              </a:ext>
            </a:extLst>
          </p:cNvPr>
          <p:cNvSpPr txBox="1"/>
          <p:nvPr/>
        </p:nvSpPr>
        <p:spPr>
          <a:xfrm>
            <a:off x="265537" y="4248150"/>
            <a:ext cx="142159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200" dirty="0">
                <a:solidFill>
                  <a:srgbClr val="FF9933"/>
                </a:solidFill>
                <a:effectLst/>
              </a:rPr>
              <a:t>You cannot update Symbol with this method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F13BF33-B920-BD89-ACFC-5C2B9FC2EDDD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r="3279"/>
          <a:stretch>
            <a:fillRect/>
          </a:stretch>
        </p:blipFill>
        <p:spPr>
          <a:xfrm>
            <a:off x="265537" y="1006135"/>
            <a:ext cx="8844173" cy="8949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69682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121705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059" name="Rectangle 3"/>
          <p:cNvSpPr>
            <a:spLocks noGrp="1" noChangeArrowheads="1"/>
          </p:cNvSpPr>
          <p:nvPr>
            <p:ph type="body" sz="quarter" idx="11"/>
          </p:nvPr>
        </p:nvSpPr>
        <p:spPr>
          <a:xfrm>
            <a:off x="304800" y="895350"/>
            <a:ext cx="8763000" cy="4114800"/>
          </a:xfrm>
        </p:spPr>
        <p:txBody>
          <a:bodyPr>
            <a:normAutofit/>
          </a:bodyPr>
          <a:lstStyle/>
          <a:p>
            <a:r>
              <a:rPr lang="en-US" dirty="0"/>
              <a:t>Doing overall well</a:t>
            </a:r>
          </a:p>
          <a:p>
            <a:r>
              <a:rPr lang="en-US" dirty="0"/>
              <a:t>Perceive difficulty</a:t>
            </a:r>
          </a:p>
          <a:p>
            <a:r>
              <a:rPr lang="en-US" dirty="0"/>
              <a:t>Tips to avoid losing points</a:t>
            </a:r>
          </a:p>
          <a:p>
            <a:pPr lvl="1"/>
            <a:r>
              <a:rPr lang="en-US" sz="1600" dirty="0"/>
              <a:t>Avoid overreliance on genAI</a:t>
            </a:r>
          </a:p>
          <a:p>
            <a:pPr lvl="1"/>
            <a:r>
              <a:rPr lang="en-US" sz="1600" dirty="0"/>
              <a:t>Download your work and double-check it</a:t>
            </a:r>
          </a:p>
          <a:p>
            <a:pPr lvl="1"/>
            <a:r>
              <a:rPr lang="en-US" sz="1600" dirty="0"/>
              <a:t>Deadlines: Tue / Thu at midnight  (10% and 25% penalties)</a:t>
            </a:r>
          </a:p>
          <a:p>
            <a:pPr lvl="1"/>
            <a:r>
              <a:rPr lang="en-US" sz="1600" dirty="0"/>
              <a:t>Do not fall behind. Must understand what you are doing.</a:t>
            </a:r>
          </a:p>
          <a:p>
            <a:endParaRPr lang="en-US" sz="2800" dirty="0"/>
          </a:p>
          <a:p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0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30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0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730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0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730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0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730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0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730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0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730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0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730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3059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5" name="Rectangle 3"/>
          <p:cNvSpPr>
            <a:spLocks noGrp="1" noChangeArrowheads="1"/>
          </p:cNvSpPr>
          <p:nvPr>
            <p:ph type="body" sz="quarter" idx="11"/>
          </p:nvPr>
        </p:nvSpPr>
        <p:spPr>
          <a:xfrm>
            <a:off x="304800" y="971550"/>
            <a:ext cx="7543800" cy="4038600"/>
          </a:xfrm>
        </p:spPr>
        <p:txBody>
          <a:bodyPr/>
          <a:lstStyle/>
          <a:p>
            <a:r>
              <a:rPr lang="en-US" dirty="0"/>
              <a:t>Name, Academics</a:t>
            </a:r>
          </a:p>
          <a:p>
            <a:r>
              <a:rPr lang="en-US" dirty="0"/>
              <a:t>Use of GenAi in the course?</a:t>
            </a:r>
          </a:p>
          <a:p>
            <a:r>
              <a:rPr lang="en-US" dirty="0"/>
              <a:t>Things you like about the class</a:t>
            </a:r>
          </a:p>
          <a:p>
            <a:r>
              <a:rPr lang="en-US" dirty="0"/>
              <a:t>Things that can be improved and how can I help</a:t>
            </a:r>
          </a:p>
        </p:txBody>
      </p:sp>
    </p:spTree>
    <p:extLst>
      <p:ext uri="{BB962C8B-B14F-4D97-AF65-F5344CB8AC3E}">
        <p14:creationId xmlns:p14="http://schemas.microsoft.com/office/powerpoint/2010/main" val="11519153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A593CC33-C49C-4B3A-9DB5-0FF254B307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Orange words</a:t>
            </a: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9DA921F-70CD-4436-848F-A9663ACFC86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Static vs dynamic queries</a:t>
            </a:r>
          </a:p>
          <a:p>
            <a:r>
              <a:rPr lang="en-US" dirty="0"/>
              <a:t>Object (in object-oriented languages such as VBA, VB.NET)</a:t>
            </a:r>
          </a:p>
        </p:txBody>
      </p:sp>
    </p:spTree>
    <p:extLst>
      <p:ext uri="{BB962C8B-B14F-4D97-AF65-F5344CB8AC3E}">
        <p14:creationId xmlns:p14="http://schemas.microsoft.com/office/powerpoint/2010/main" val="17063360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6AE7A1-FB56-42FE-BA9A-3965D20476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Learning Objectives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8318AB4-07BC-4B12-A685-41461D55AF5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SQL  “</a:t>
            </a:r>
            <a:r>
              <a:rPr lang="en-US" dirty="0">
                <a:solidFill>
                  <a:srgbClr val="FF9900"/>
                </a:solidFill>
              </a:rPr>
              <a:t>Non queries</a:t>
            </a:r>
            <a:r>
              <a:rPr lang="en-US" dirty="0"/>
              <a:t>”</a:t>
            </a:r>
          </a:p>
          <a:p>
            <a:r>
              <a:rPr lang="en-US" dirty="0"/>
              <a:t>Insert</a:t>
            </a:r>
          </a:p>
          <a:p>
            <a:r>
              <a:rPr lang="en-US" dirty="0"/>
              <a:t>Delete</a:t>
            </a:r>
          </a:p>
          <a:p>
            <a:r>
              <a:rPr lang="en-US" dirty="0"/>
              <a:t>Update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9A0FEBB-FD14-4B02-9788-A301530EEE8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3333"/>
          <a:stretch/>
        </p:blipFill>
        <p:spPr>
          <a:xfrm>
            <a:off x="6907309" y="1143000"/>
            <a:ext cx="2136189" cy="3943350"/>
          </a:xfrm>
          <a:prstGeom prst="rect">
            <a:avLst/>
          </a:prstGeom>
        </p:spPr>
      </p:pic>
      <p:sp>
        <p:nvSpPr>
          <p:cNvPr id="10" name="Arrow: Right 9">
            <a:extLst>
              <a:ext uri="{FF2B5EF4-FFF2-40B4-BE49-F238E27FC236}">
                <a16:creationId xmlns:a16="http://schemas.microsoft.com/office/drawing/2014/main" id="{3FB1393F-4761-4C7A-9690-4974C2455ED4}"/>
              </a:ext>
            </a:extLst>
          </p:cNvPr>
          <p:cNvSpPr/>
          <p:nvPr/>
        </p:nvSpPr>
        <p:spPr>
          <a:xfrm>
            <a:off x="6828520" y="2988310"/>
            <a:ext cx="152400" cy="228600"/>
          </a:xfrm>
          <a:prstGeom prst="rightArrow">
            <a:avLst/>
          </a:prstGeom>
          <a:solidFill>
            <a:srgbClr val="E3621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effectLst/>
            </a:endParaRPr>
          </a:p>
        </p:txBody>
      </p:sp>
      <p:sp>
        <p:nvSpPr>
          <p:cNvPr id="11" name="Arrow: Right 10">
            <a:extLst>
              <a:ext uri="{FF2B5EF4-FFF2-40B4-BE49-F238E27FC236}">
                <a16:creationId xmlns:a16="http://schemas.microsoft.com/office/drawing/2014/main" id="{7BB06C66-5C25-4E7C-B235-DA60DCD58E59}"/>
              </a:ext>
            </a:extLst>
          </p:cNvPr>
          <p:cNvSpPr/>
          <p:nvPr/>
        </p:nvSpPr>
        <p:spPr>
          <a:xfrm>
            <a:off x="6828520" y="3255010"/>
            <a:ext cx="152400" cy="228600"/>
          </a:xfrm>
          <a:prstGeom prst="rightArrow">
            <a:avLst/>
          </a:prstGeom>
          <a:solidFill>
            <a:srgbClr val="E3621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effectLst/>
            </a:endParaRPr>
          </a:p>
        </p:txBody>
      </p:sp>
      <p:sp>
        <p:nvSpPr>
          <p:cNvPr id="12" name="Arrow: Right 11">
            <a:extLst>
              <a:ext uri="{FF2B5EF4-FFF2-40B4-BE49-F238E27FC236}">
                <a16:creationId xmlns:a16="http://schemas.microsoft.com/office/drawing/2014/main" id="{9CF87C54-6EC6-4547-9D66-A3A986B15D9E}"/>
              </a:ext>
            </a:extLst>
          </p:cNvPr>
          <p:cNvSpPr/>
          <p:nvPr/>
        </p:nvSpPr>
        <p:spPr>
          <a:xfrm>
            <a:off x="6828520" y="2476268"/>
            <a:ext cx="152400" cy="228600"/>
          </a:xfrm>
          <a:prstGeom prst="rightArrow">
            <a:avLst/>
          </a:prstGeom>
          <a:solidFill>
            <a:srgbClr val="E3621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effectLst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2B762BF7-1349-44E0-BB1F-BD9B486AC04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3304" t="11046" r="17124" b="5233"/>
          <a:stretch/>
        </p:blipFill>
        <p:spPr>
          <a:xfrm>
            <a:off x="8229600" y="83218"/>
            <a:ext cx="796925" cy="685800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B3A51A8B-6D9B-40E4-9AD4-2B5E979D1374}"/>
              </a:ext>
            </a:extLst>
          </p:cNvPr>
          <p:cNvSpPr txBox="1"/>
          <p:nvPr/>
        </p:nvSpPr>
        <p:spPr>
          <a:xfrm>
            <a:off x="2539667" y="4693563"/>
            <a:ext cx="436946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>
                <a:solidFill>
                  <a:schemeClr val="tx1"/>
                </a:solidFill>
                <a:effectLst/>
              </a:rPr>
              <a:t>Go to </a:t>
            </a:r>
            <a:r>
              <a:rPr lang="en-US" sz="1100" dirty="0">
                <a:solidFill>
                  <a:schemeClr val="tx1"/>
                </a:solidFill>
                <a:effectLst/>
                <a:hlinkClick r:id="rId4"/>
              </a:rPr>
              <a:t>https://www.w3schools.com/sql/default.asp</a:t>
            </a:r>
            <a:endParaRPr lang="en-US" sz="1100" dirty="0">
              <a:solidFill>
                <a:schemeClr val="tx1"/>
              </a:solidFill>
              <a:effectLst/>
            </a:endParaRPr>
          </a:p>
          <a:p>
            <a:r>
              <a:rPr lang="en-US" sz="1100" dirty="0">
                <a:solidFill>
                  <a:schemeClr val="tx1"/>
                </a:solidFill>
                <a:effectLst/>
              </a:rPr>
              <a:t>and test the </a:t>
            </a:r>
            <a:r>
              <a:rPr lang="en-US" sz="1100" dirty="0">
                <a:solidFill>
                  <a:srgbClr val="E3621B"/>
                </a:solidFill>
                <a:effectLst/>
              </a:rPr>
              <a:t>live examples</a:t>
            </a:r>
            <a:r>
              <a:rPr lang="en-US" sz="1100" dirty="0">
                <a:solidFill>
                  <a:schemeClr val="tx1"/>
                </a:solidFill>
                <a:effectLst/>
              </a:rPr>
              <a:t> to understand how they work.</a:t>
            </a:r>
          </a:p>
        </p:txBody>
      </p:sp>
    </p:spTree>
    <p:extLst>
      <p:ext uri="{BB962C8B-B14F-4D97-AF65-F5344CB8AC3E}">
        <p14:creationId xmlns:p14="http://schemas.microsoft.com/office/powerpoint/2010/main" val="20906666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Homework</a:t>
            </a: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  h09</a:t>
            </a:r>
          </a:p>
        </p:txBody>
      </p:sp>
    </p:spTree>
    <p:extLst>
      <p:ext uri="{BB962C8B-B14F-4D97-AF65-F5344CB8AC3E}">
        <p14:creationId xmlns:p14="http://schemas.microsoft.com/office/powerpoint/2010/main" val="38934878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7112763A-52C8-A2AD-6D43-EA8344205C8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0"/>
            <a:ext cx="8915400" cy="5143500"/>
          </a:xfrm>
          <a:prstGeom prst="rect">
            <a:avLst/>
          </a:prstGeom>
        </p:spPr>
      </p:pic>
      <p:sp>
        <p:nvSpPr>
          <p:cNvPr id="5" name="Speech Bubble: Rectangle with Corners Rounded 4">
            <a:extLst>
              <a:ext uri="{FF2B5EF4-FFF2-40B4-BE49-F238E27FC236}">
                <a16:creationId xmlns:a16="http://schemas.microsoft.com/office/drawing/2014/main" id="{16C9C028-0D31-48FB-9127-CE68A9ED4D52}"/>
              </a:ext>
            </a:extLst>
          </p:cNvPr>
          <p:cNvSpPr/>
          <p:nvPr/>
        </p:nvSpPr>
        <p:spPr>
          <a:xfrm>
            <a:off x="457200" y="104774"/>
            <a:ext cx="7391400" cy="1331269"/>
          </a:xfrm>
          <a:prstGeom prst="wedgeRoundRectCallout">
            <a:avLst>
              <a:gd name="adj1" fmla="val -51100"/>
              <a:gd name="adj2" fmla="val 76300"/>
              <a:gd name="adj3" fmla="val 16667"/>
            </a:avLst>
          </a:prstGeom>
          <a:solidFill>
            <a:schemeClr val="bg1">
              <a:lumMod val="95000"/>
            </a:schemeClr>
          </a:solidFill>
          <a:ln w="3175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dirty="0">
                <a:solidFill>
                  <a:srgbClr val="474F51"/>
                </a:solidFill>
                <a:effectLst/>
                <a:latin typeface="Comic Sans MS" panose="030F0702030302020204" pitchFamily="66" charset="0"/>
              </a:rPr>
              <a:t>About your last app: the managers now want to be able to </a:t>
            </a:r>
            <a:r>
              <a:rPr lang="en-US" sz="1800" i="1" dirty="0">
                <a:solidFill>
                  <a:srgbClr val="474F51"/>
                </a:solidFill>
                <a:effectLst/>
                <a:latin typeface="Comic Sans MS" panose="030F0702030302020204" pitchFamily="66" charset="0"/>
              </a:rPr>
              <a:t>change</a:t>
            </a:r>
            <a:r>
              <a:rPr lang="en-US" sz="1800" dirty="0">
                <a:solidFill>
                  <a:srgbClr val="474F51"/>
                </a:solidFill>
                <a:effectLst/>
                <a:latin typeface="Comic Sans MS" panose="030F0702030302020204" pitchFamily="66" charset="0"/>
              </a:rPr>
              <a:t> the data stored in our database.  They say it would save them a lot of time if they could fix typos or add missing information… </a:t>
            </a:r>
            <a:endParaRPr lang="en-US" sz="1800" dirty="0">
              <a:effectLst/>
              <a:latin typeface="Comic Sans MS" panose="030F0702030302020204" pitchFamily="66" charset="0"/>
            </a:endParaRPr>
          </a:p>
        </p:txBody>
      </p:sp>
      <p:sp>
        <p:nvSpPr>
          <p:cNvPr id="7" name="Speech Bubble: Rectangle with Corners Rounded 6">
            <a:extLst>
              <a:ext uri="{FF2B5EF4-FFF2-40B4-BE49-F238E27FC236}">
                <a16:creationId xmlns:a16="http://schemas.microsoft.com/office/drawing/2014/main" id="{13FB7452-78B2-4EE7-9120-15EB24A8F322}"/>
              </a:ext>
            </a:extLst>
          </p:cNvPr>
          <p:cNvSpPr/>
          <p:nvPr/>
        </p:nvSpPr>
        <p:spPr>
          <a:xfrm>
            <a:off x="1600200" y="2190750"/>
            <a:ext cx="1905000" cy="609600"/>
          </a:xfrm>
          <a:prstGeom prst="wedgeRoundRectCallout">
            <a:avLst>
              <a:gd name="adj1" fmla="val -111435"/>
              <a:gd name="adj2" fmla="val 38739"/>
              <a:gd name="adj3" fmla="val 16667"/>
            </a:avLst>
          </a:prstGeom>
          <a:solidFill>
            <a:schemeClr val="bg1">
              <a:lumMod val="95000"/>
            </a:schemeClr>
          </a:solidFill>
          <a:ln w="3175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b="0" i="0" dirty="0">
                <a:solidFill>
                  <a:srgbClr val="474F51"/>
                </a:solidFill>
                <a:effectLst/>
                <a:latin typeface="Comic Sans MS" panose="030F0702030302020204" pitchFamily="66" charset="0"/>
              </a:rPr>
              <a:t>Can you do it?</a:t>
            </a:r>
            <a:endParaRPr lang="en-US" sz="1800" dirty="0">
              <a:effectLst/>
              <a:latin typeface="Comic Sans MS" panose="030F0702030302020204" pitchFamily="66" charset="0"/>
            </a:endParaRPr>
          </a:p>
        </p:txBody>
      </p:sp>
      <p:sp>
        <p:nvSpPr>
          <p:cNvPr id="8" name="Speech Bubble: Rectangle with Corners Rounded 7">
            <a:extLst>
              <a:ext uri="{FF2B5EF4-FFF2-40B4-BE49-F238E27FC236}">
                <a16:creationId xmlns:a16="http://schemas.microsoft.com/office/drawing/2014/main" id="{6693E496-AD05-4947-A5AF-E7F83D40024B}"/>
              </a:ext>
            </a:extLst>
          </p:cNvPr>
          <p:cNvSpPr/>
          <p:nvPr/>
        </p:nvSpPr>
        <p:spPr>
          <a:xfrm>
            <a:off x="5486400" y="2952750"/>
            <a:ext cx="2286000" cy="674043"/>
          </a:xfrm>
          <a:prstGeom prst="wedgeRoundRectCallout">
            <a:avLst>
              <a:gd name="adj1" fmla="val 95457"/>
              <a:gd name="adj2" fmla="val 113602"/>
              <a:gd name="adj3" fmla="val 16667"/>
            </a:avLst>
          </a:prstGeom>
          <a:solidFill>
            <a:schemeClr val="bg1">
              <a:lumMod val="95000"/>
            </a:schemeClr>
          </a:solidFill>
          <a:ln w="3175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b="0" i="0" dirty="0">
                <a:solidFill>
                  <a:srgbClr val="474F51"/>
                </a:solidFill>
                <a:effectLst/>
                <a:latin typeface="Comic Sans MS" panose="030F0702030302020204" pitchFamily="66" charset="0"/>
              </a:rPr>
              <a:t>I am on it, Boss.</a:t>
            </a:r>
            <a:endParaRPr lang="en-US" sz="1800" dirty="0">
              <a:effectLst/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231856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96035D5-886A-1913-DCA1-4B51918D93D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6" name="Rectangle 98">
            <a:extLst>
              <a:ext uri="{FF2B5EF4-FFF2-40B4-BE49-F238E27FC236}">
                <a16:creationId xmlns:a16="http://schemas.microsoft.com/office/drawing/2014/main" id="{3F2238E0-019D-756A-A86B-7D90F40E32A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To delete a portfolio position….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19F6761-7542-E810-5989-B5E83996133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72200" y="2399917"/>
            <a:ext cx="2791215" cy="2743583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63601780-AC51-BD33-D421-79324A3C794F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b="13319"/>
          <a:stretch>
            <a:fillRect/>
          </a:stretch>
        </p:blipFill>
        <p:spPr>
          <a:xfrm>
            <a:off x="1881836" y="2483208"/>
            <a:ext cx="2690164" cy="2667000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96D68731-3E7A-2768-9F86-3FF377C5D70E}"/>
              </a:ext>
            </a:extLst>
          </p:cNvPr>
          <p:cNvSpPr txBox="1"/>
          <p:nvPr/>
        </p:nvSpPr>
        <p:spPr>
          <a:xfrm>
            <a:off x="1575514" y="3379451"/>
            <a:ext cx="266420" cy="246221"/>
          </a:xfrm>
          <a:prstGeom prst="rect">
            <a:avLst/>
          </a:prstGeom>
          <a:solidFill>
            <a:schemeClr val="tx1"/>
          </a:solidFill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4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C8AC7B4-B5A1-001C-06AE-36EF15C62F5C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r="8265"/>
          <a:stretch>
            <a:fillRect/>
          </a:stretch>
        </p:blipFill>
        <p:spPr>
          <a:xfrm>
            <a:off x="346710" y="1076551"/>
            <a:ext cx="8534400" cy="7006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00222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6" name="Rectangle 98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To insert a portfolio position…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D471658-E1D1-4DFA-535F-14AEAC7FC5F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72200" y="2399917"/>
            <a:ext cx="2791215" cy="2743583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CFBD8989-7467-8C34-E448-03E4BF37775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8806" y="1097578"/>
            <a:ext cx="8763000" cy="712171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99FD3B2D-667C-CEC0-3870-D5A237C802F2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b="13319"/>
          <a:stretch>
            <a:fillRect/>
          </a:stretch>
        </p:blipFill>
        <p:spPr>
          <a:xfrm>
            <a:off x="1881836" y="2483208"/>
            <a:ext cx="2690164" cy="2667000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52DE0DC2-7FCC-8234-FEA0-487E64D9156E}"/>
              </a:ext>
            </a:extLst>
          </p:cNvPr>
          <p:cNvSpPr txBox="1"/>
          <p:nvPr/>
        </p:nvSpPr>
        <p:spPr>
          <a:xfrm>
            <a:off x="1575514" y="3379451"/>
            <a:ext cx="266420" cy="246221"/>
          </a:xfrm>
          <a:prstGeom prst="rect">
            <a:avLst/>
          </a:prstGeom>
          <a:solidFill>
            <a:schemeClr val="tx1"/>
          </a:solidFill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27155338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A MSA orange 2023">
  <a:themeElements>
    <a:clrScheme name="MSCommerce">
      <a:dk1>
        <a:srgbClr val="000000"/>
      </a:dk1>
      <a:lt1>
        <a:srgbClr val="FFFFFF"/>
      </a:lt1>
      <a:dk2>
        <a:srgbClr val="595959"/>
      </a:dk2>
      <a:lt2>
        <a:srgbClr val="FFFFFF"/>
      </a:lt2>
      <a:accent1>
        <a:srgbClr val="CC0000"/>
      </a:accent1>
      <a:accent2>
        <a:srgbClr val="FF0000"/>
      </a:accent2>
      <a:accent3>
        <a:srgbClr val="336699"/>
      </a:accent3>
      <a:accent4>
        <a:srgbClr val="FFFF00"/>
      </a:accent4>
      <a:accent5>
        <a:srgbClr val="000032"/>
      </a:accent5>
      <a:accent6>
        <a:srgbClr val="00B0F0"/>
      </a:accent6>
      <a:hlink>
        <a:srgbClr val="336699"/>
      </a:hlink>
      <a:folHlink>
        <a:srgbClr val="9A0000"/>
      </a:folHlink>
    </a:clrScheme>
    <a:fontScheme name="Thermal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hermal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63500" dist="38100" dir="81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101600" dist="63500" dir="8100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3000000"/>
            </a:lightRig>
          </a:scene3d>
          <a:sp3d>
            <a:bevelT h="1905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lumMod val="125000"/>
              </a:schemeClr>
            </a:gs>
            <a:gs pos="55000">
              <a:schemeClr val="phClr">
                <a:shade val="100000"/>
                <a:satMod val="100000"/>
                <a:lumMod val="100000"/>
              </a:schemeClr>
            </a:gs>
            <a:gs pos="100000">
              <a:schemeClr val="phClr">
                <a:shade val="90000"/>
                <a:satMod val="300000"/>
                <a:lumMod val="9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8000"/>
                <a:satMod val="130000"/>
              </a:schemeClr>
            </a:duotone>
          </a:blip>
          <a:tile tx="0" ty="0" sx="100000" sy="100000" flip="none" algn="tl"/>
        </a:blip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 dirty="0" smtClean="0">
            <a:effectLst/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FA MSA orange 2023" id="{9EBE0400-3B9A-4F79-9DD2-4DB99B38E3DF}" vid="{055BDC8F-B4DE-486A-807A-0C84791988DD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FA MSA orange 2023</Template>
  <TotalTime>9682</TotalTime>
  <Words>222</Words>
  <Application>Microsoft Office PowerPoint</Application>
  <PresentationFormat>On-screen Show (16:9)</PresentationFormat>
  <Paragraphs>41</Paragraphs>
  <Slides>11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9" baseType="lpstr">
      <vt:lpstr>Calibri</vt:lpstr>
      <vt:lpstr>Comic Sans MS</vt:lpstr>
      <vt:lpstr>Segoe UI Light</vt:lpstr>
      <vt:lpstr>Segoe UI Semilight</vt:lpstr>
      <vt:lpstr>Times New Roman</vt:lpstr>
      <vt:lpstr>Verdana</vt:lpstr>
      <vt:lpstr>Wingdings</vt:lpstr>
      <vt:lpstr>FA MSA orange 2023</vt:lpstr>
      <vt:lpstr> Non-queries</vt:lpstr>
      <vt:lpstr>PowerPoint Presentation</vt:lpstr>
      <vt:lpstr>PowerPoint Presentation</vt:lpstr>
      <vt:lpstr>Orange words</vt:lpstr>
      <vt:lpstr>Learning Objectives</vt:lpstr>
      <vt:lpstr>Homework</vt:lpstr>
      <vt:lpstr>PowerPoint Presentation</vt:lpstr>
      <vt:lpstr>To delete a portfolio position….</vt:lpstr>
      <vt:lpstr>To insert a portfolio position…</vt:lpstr>
      <vt:lpstr>To update a portfolio position…</vt:lpstr>
      <vt:lpstr>PowerPoint Presentation</vt:lpstr>
    </vt:vector>
  </TitlesOfParts>
  <Company>University of Virginia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xyz</dc:creator>
  <cp:lastModifiedBy>Grazioli, Stefano (sg6m)</cp:lastModifiedBy>
  <cp:revision>332</cp:revision>
  <dcterms:created xsi:type="dcterms:W3CDTF">2003-01-13T16:56:26Z</dcterms:created>
  <dcterms:modified xsi:type="dcterms:W3CDTF">2026-02-10T00:26:53Z</dcterms:modified>
</cp:coreProperties>
</file>