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24"/>
  </p:notesMasterIdLst>
  <p:sldIdLst>
    <p:sldId id="459" r:id="rId2"/>
    <p:sldId id="386" r:id="rId3"/>
    <p:sldId id="409" r:id="rId4"/>
    <p:sldId id="479" r:id="rId5"/>
    <p:sldId id="484" r:id="rId6"/>
    <p:sldId id="478" r:id="rId7"/>
    <p:sldId id="460" r:id="rId8"/>
    <p:sldId id="462" r:id="rId9"/>
    <p:sldId id="480" r:id="rId10"/>
    <p:sldId id="464" r:id="rId11"/>
    <p:sldId id="465" r:id="rId12"/>
    <p:sldId id="485" r:id="rId13"/>
    <p:sldId id="486" r:id="rId14"/>
    <p:sldId id="487" r:id="rId15"/>
    <p:sldId id="481" r:id="rId16"/>
    <p:sldId id="482" r:id="rId17"/>
    <p:sldId id="461" r:id="rId18"/>
    <p:sldId id="466" r:id="rId19"/>
    <p:sldId id="467" r:id="rId20"/>
    <p:sldId id="473" r:id="rId21"/>
    <p:sldId id="477" r:id="rId22"/>
    <p:sldId id="476" r:id="rId23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FF9900"/>
    <a:srgbClr val="66FF33"/>
    <a:srgbClr val="FFFFCC"/>
    <a:srgbClr val="A50021"/>
    <a:srgbClr val="CCFFFF"/>
    <a:srgbClr val="FFFF99"/>
    <a:srgbClr val="FF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0" autoAdjust="0"/>
    <p:restoredTop sz="94624" autoAdjust="0"/>
  </p:normalViewPr>
  <p:slideViewPr>
    <p:cSldViewPr>
      <p:cViewPr varScale="1">
        <p:scale>
          <a:sx n="225" d="100"/>
          <a:sy n="225" d="100"/>
        </p:scale>
        <p:origin x="367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8FCB93DB-342D-4518-A08F-B0C9FD0A80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24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D2F92-1BF9-4812-9D21-76DE813AEA4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77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01FE8-EF5E-45ED-A48A-4181F040C8C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99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11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C6EE0-4257-D5B5-F850-93EAAA2C0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0E63A4FD-8676-D9D0-C866-7FCDE1593F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C5D620EA-62F3-9585-3231-8942434946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BB5A7E23-7238-908D-D620-3AD8D32C3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58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2218E-A4AB-301C-FF82-494100759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D414BAE4-93A7-28EC-4C51-65C72873B0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26BBFFC3-70AF-D7F7-B7ED-66FCE147A7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6FC4533C-3CA2-BAED-AFFB-D353210E2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82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AFD5E-4FE8-7921-90E1-CD014B240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65F09680-6DA8-7D62-1A3C-33FE3A79B7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013FA8C-B0E3-89A3-9C38-996E8F7811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AE9391C9-2B2B-3290-779D-20E4919716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927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7DC5-B075-413F-BF07-3A4FA4B8CE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95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1441F-5E87-495A-83CA-A3A1ABD00BAE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785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BA583-FA32-4C08-9565-15B8CEDDDE9E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68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BA583-FA32-4C08-9565-15B8CEDDDE9E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45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7DD4D-FF23-4C53-8561-0425B1561203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3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F4859-4478-4301-91A1-5528F38EEBF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09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7DD4D-FF23-4C53-8561-0425B1561203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502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A7620-E697-4C18-B34E-3B220368F5DE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94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472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16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01FE8-EF5E-45ED-A48A-4181F040C8C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74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23953-11FE-4746-8222-7DC045F1C76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3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7DC5-B075-413F-BF07-3A4FA4B8CE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62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60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89529-F498-05C9-5CA2-2131B98BA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820093" y="97003"/>
            <a:ext cx="1240739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6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A9A9C-2A97-7FE3-FDE0-12431B38A294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92281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33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43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377F-0964-10DB-E995-21808697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14936"/>
            <a:ext cx="5733189" cy="289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D6A3-9DD4-B435-0F6C-F5C434BCB397}"/>
              </a:ext>
            </a:extLst>
          </p:cNvPr>
          <p:cNvSpPr txBox="1"/>
          <p:nvPr/>
        </p:nvSpPr>
        <p:spPr>
          <a:xfrm>
            <a:off x="6415431" y="26479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335-24A7-5185-0C60-599341B31D82}"/>
              </a:ext>
            </a:extLst>
          </p:cNvPr>
          <p:cNvSpPr txBox="1"/>
          <p:nvPr/>
        </p:nvSpPr>
        <p:spPr>
          <a:xfrm>
            <a:off x="6400800" y="3638550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71615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3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3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9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4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5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203193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D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50485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9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images/0131499084/ref=dp_image_0/104-2767273-2706361?ie=UTF8&amp;n=283155&amp;s=book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Delta Hedging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Greeks</a:t>
            </a:r>
          </a:p>
        </p:txBody>
      </p:sp>
      <p:pic>
        <p:nvPicPr>
          <p:cNvPr id="228357" name="Picture 5" descr="Options, Futures and Other Derivatives (6th Edition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09550"/>
            <a:ext cx="990600" cy="136207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opilot Logo, symbol, meaning, history, PNG, brand">
            <a:extLst>
              <a:ext uri="{FF2B5EF4-FFF2-40B4-BE49-F238E27FC236}">
                <a16:creationId xmlns:a16="http://schemas.microsoft.com/office/drawing/2014/main" id="{ABAE5566-7952-56DF-6213-6AB0F206E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5" r="17099"/>
          <a:stretch/>
        </p:blipFill>
        <p:spPr bwMode="auto">
          <a:xfrm>
            <a:off x="5943600" y="209550"/>
            <a:ext cx="1676400" cy="137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6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69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Step 1: Choose a security with which to hedge</a:t>
            </a:r>
          </a:p>
        </p:txBody>
      </p:sp>
      <p:sp>
        <p:nvSpPr>
          <p:cNvPr id="193542" name="Line 6"/>
          <p:cNvSpPr>
            <a:spLocks noChangeShapeType="1"/>
          </p:cNvSpPr>
          <p:nvPr/>
        </p:nvSpPr>
        <p:spPr bwMode="auto">
          <a:xfrm>
            <a:off x="990600" y="1028700"/>
            <a:ext cx="0" cy="200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43" name="Line 7"/>
          <p:cNvSpPr>
            <a:spLocks noChangeShapeType="1"/>
          </p:cNvSpPr>
          <p:nvPr/>
        </p:nvSpPr>
        <p:spPr bwMode="auto">
          <a:xfrm flipH="1">
            <a:off x="838200" y="2152307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48" name="Text Box 12"/>
          <p:cNvSpPr txBox="1">
            <a:spLocks noChangeArrowheads="1"/>
          </p:cNvSpPr>
          <p:nvPr/>
        </p:nvSpPr>
        <p:spPr bwMode="auto">
          <a:xfrm>
            <a:off x="3429000" y="1981527"/>
            <a:ext cx="9906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</a:rPr>
              <a:t>Stock price</a:t>
            </a:r>
          </a:p>
        </p:txBody>
      </p:sp>
      <p:sp>
        <p:nvSpPr>
          <p:cNvPr id="193549" name="Text Box 13"/>
          <p:cNvSpPr txBox="1">
            <a:spLocks noChangeArrowheads="1"/>
          </p:cNvSpPr>
          <p:nvPr/>
        </p:nvSpPr>
        <p:spPr bwMode="auto">
          <a:xfrm>
            <a:off x="685800" y="890885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</a:rPr>
              <a:t>Profit &amp; Loss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990600" y="1105584"/>
            <a:ext cx="3311528" cy="1180416"/>
            <a:chOff x="1066800" y="976997"/>
            <a:chExt cx="3311528" cy="1180416"/>
          </a:xfrm>
        </p:grpSpPr>
        <p:sp>
          <p:nvSpPr>
            <p:cNvPr id="193546" name="Line 10"/>
            <p:cNvSpPr>
              <a:spLocks noChangeShapeType="1"/>
            </p:cNvSpPr>
            <p:nvPr/>
          </p:nvSpPr>
          <p:spPr bwMode="auto">
            <a:xfrm flipH="1">
              <a:off x="1828800" y="1185863"/>
              <a:ext cx="1371600" cy="9715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47" name="Line 11"/>
            <p:cNvSpPr>
              <a:spLocks noChangeShapeType="1"/>
            </p:cNvSpPr>
            <p:nvPr/>
          </p:nvSpPr>
          <p:spPr bwMode="auto">
            <a:xfrm flipV="1">
              <a:off x="1066800" y="2157413"/>
              <a:ext cx="76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52" name="Text Box 16"/>
            <p:cNvSpPr txBox="1">
              <a:spLocks noChangeArrowheads="1"/>
            </p:cNvSpPr>
            <p:nvPr/>
          </p:nvSpPr>
          <p:spPr bwMode="auto">
            <a:xfrm>
              <a:off x="3231796" y="976997"/>
              <a:ext cx="1146532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effectLst/>
                </a:rPr>
                <a:t>long call</a:t>
              </a:r>
              <a:br>
                <a:rPr lang="en-US" sz="1800" dirty="0">
                  <a:solidFill>
                    <a:srgbClr val="FF0000"/>
                  </a:solidFill>
                  <a:effectLst/>
                </a:rPr>
              </a:br>
              <a:endParaRPr lang="en-US" sz="1800" dirty="0">
                <a:solidFill>
                  <a:srgbClr val="FF0000"/>
                </a:solidFill>
                <a:effectLst/>
              </a:endParaRPr>
            </a:p>
          </p:txBody>
        </p:sp>
      </p:grpSp>
      <p:sp>
        <p:nvSpPr>
          <p:cNvPr id="193571" name="Line 35"/>
          <p:cNvSpPr>
            <a:spLocks noChangeShapeType="1"/>
          </p:cNvSpPr>
          <p:nvPr/>
        </p:nvSpPr>
        <p:spPr bwMode="auto">
          <a:xfrm>
            <a:off x="5334000" y="1028700"/>
            <a:ext cx="0" cy="200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72" name="Line 36"/>
          <p:cNvSpPr>
            <a:spLocks noChangeShapeType="1"/>
          </p:cNvSpPr>
          <p:nvPr/>
        </p:nvSpPr>
        <p:spPr bwMode="auto">
          <a:xfrm flipH="1">
            <a:off x="5181600" y="211455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73" name="Text Box 37"/>
          <p:cNvSpPr txBox="1">
            <a:spLocks noChangeArrowheads="1"/>
          </p:cNvSpPr>
          <p:nvPr/>
        </p:nvSpPr>
        <p:spPr bwMode="auto">
          <a:xfrm>
            <a:off x="7696200" y="1981527"/>
            <a:ext cx="9906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</a:rPr>
              <a:t>Stock price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334000" y="1943100"/>
            <a:ext cx="3352800" cy="1126569"/>
            <a:chOff x="5410200" y="1814513"/>
            <a:chExt cx="3352800" cy="1126569"/>
          </a:xfrm>
        </p:grpSpPr>
        <p:sp>
          <p:nvSpPr>
            <p:cNvPr id="193575" name="Line 39"/>
            <p:cNvSpPr>
              <a:spLocks noChangeShapeType="1"/>
            </p:cNvSpPr>
            <p:nvPr/>
          </p:nvSpPr>
          <p:spPr bwMode="auto">
            <a:xfrm flipH="1" flipV="1">
              <a:off x="6172200" y="1814513"/>
              <a:ext cx="1295400" cy="8572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76" name="Line 40"/>
            <p:cNvSpPr>
              <a:spLocks noChangeShapeType="1"/>
            </p:cNvSpPr>
            <p:nvPr/>
          </p:nvSpPr>
          <p:spPr bwMode="auto">
            <a:xfrm flipV="1">
              <a:off x="5410200" y="1814513"/>
              <a:ext cx="76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77" name="Text Box 41"/>
            <p:cNvSpPr txBox="1">
              <a:spLocks noChangeArrowheads="1"/>
            </p:cNvSpPr>
            <p:nvPr/>
          </p:nvSpPr>
          <p:spPr bwMode="auto">
            <a:xfrm>
              <a:off x="7515544" y="2571750"/>
              <a:ext cx="124745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effectLst/>
                </a:rPr>
                <a:t>short call</a:t>
              </a:r>
            </a:p>
          </p:txBody>
        </p:sp>
      </p:grpSp>
      <p:sp>
        <p:nvSpPr>
          <p:cNvPr id="193578" name="Line 42"/>
          <p:cNvSpPr>
            <a:spLocks noChangeShapeType="1"/>
          </p:cNvSpPr>
          <p:nvPr/>
        </p:nvSpPr>
        <p:spPr bwMode="auto">
          <a:xfrm>
            <a:off x="1752600" y="194310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79" name="Text Box 43"/>
          <p:cNvSpPr txBox="1">
            <a:spLocks noChangeArrowheads="1"/>
          </p:cNvSpPr>
          <p:nvPr/>
        </p:nvSpPr>
        <p:spPr bwMode="auto">
          <a:xfrm>
            <a:off x="5029200" y="967085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</a:rPr>
              <a:t>Profit &amp; Loss</a:t>
            </a:r>
          </a:p>
        </p:txBody>
      </p:sp>
      <p:sp>
        <p:nvSpPr>
          <p:cNvPr id="193580" name="Text Box 44"/>
          <p:cNvSpPr txBox="1">
            <a:spLocks noChangeArrowheads="1"/>
          </p:cNvSpPr>
          <p:nvPr/>
        </p:nvSpPr>
        <p:spPr bwMode="auto">
          <a:xfrm>
            <a:off x="1243013" y="2395537"/>
            <a:ext cx="990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strike</a:t>
            </a:r>
          </a:p>
        </p:txBody>
      </p:sp>
      <p:sp>
        <p:nvSpPr>
          <p:cNvPr id="193581" name="Line 45"/>
          <p:cNvSpPr>
            <a:spLocks noChangeShapeType="1"/>
          </p:cNvSpPr>
          <p:nvPr/>
        </p:nvSpPr>
        <p:spPr bwMode="auto">
          <a:xfrm>
            <a:off x="6096000" y="182880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82" name="Text Box 46"/>
          <p:cNvSpPr txBox="1">
            <a:spLocks noChangeArrowheads="1"/>
          </p:cNvSpPr>
          <p:nvPr/>
        </p:nvSpPr>
        <p:spPr bwMode="auto">
          <a:xfrm>
            <a:off x="5562600" y="2319338"/>
            <a:ext cx="990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strike</a:t>
            </a:r>
            <a:endParaRPr lang="en-US" sz="1800" dirty="0">
              <a:solidFill>
                <a:srgbClr val="000000"/>
              </a:solidFill>
              <a:effectLst/>
            </a:endParaRP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>
            <a:off x="990600" y="3086100"/>
            <a:ext cx="0" cy="200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 flipH="1">
            <a:off x="838200" y="417195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352800" y="4038927"/>
            <a:ext cx="9906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</a:rPr>
              <a:t>Stock price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85800" y="3024485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</a:rPr>
              <a:t>Profit &amp; Loss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219200" y="3600450"/>
            <a:ext cx="2741858" cy="1145619"/>
            <a:chOff x="1295400" y="3471863"/>
            <a:chExt cx="2741858" cy="1145619"/>
          </a:xfrm>
        </p:grpSpPr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1295400" y="3471863"/>
              <a:ext cx="990600" cy="68580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V="1">
              <a:off x="2286000" y="4157663"/>
              <a:ext cx="1066800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2895600" y="4248150"/>
              <a:ext cx="114165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66FF"/>
                  </a:solidFill>
                  <a:effectLst/>
                </a:rPr>
                <a:t>long put</a:t>
              </a:r>
            </a:p>
          </p:txBody>
        </p:sp>
      </p:grp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5334000" y="3086100"/>
            <a:ext cx="0" cy="200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flipH="1">
            <a:off x="5181600" y="417195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7772400" y="4038927"/>
            <a:ext cx="9906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</a:rPr>
              <a:t>Stock price</a:t>
            </a: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2209800" y="4000500"/>
            <a:ext cx="0" cy="51435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5029200" y="3024485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</a:rPr>
              <a:t>Profit &amp; Loss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1676400" y="4452937"/>
            <a:ext cx="990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strike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638800" y="3574018"/>
            <a:ext cx="2461848" cy="1283732"/>
            <a:chOff x="5715000" y="3445431"/>
            <a:chExt cx="2461848" cy="1283732"/>
          </a:xfrm>
        </p:grpSpPr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6934200" y="3445431"/>
              <a:ext cx="124264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66FF"/>
                  </a:solidFill>
                  <a:effectLst/>
                </a:rPr>
                <a:t>short put</a:t>
              </a:r>
            </a:p>
          </p:txBody>
        </p:sp>
        <p:sp>
          <p:nvSpPr>
            <p:cNvPr id="36" name="Line 23"/>
            <p:cNvSpPr>
              <a:spLocks noChangeShapeType="1"/>
            </p:cNvSpPr>
            <p:nvPr/>
          </p:nvSpPr>
          <p:spPr bwMode="auto">
            <a:xfrm flipV="1">
              <a:off x="5715000" y="3929063"/>
              <a:ext cx="1066800" cy="80010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 flipV="1">
              <a:off x="6781800" y="3929063"/>
              <a:ext cx="1066800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</p:grp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6705600" y="3771900"/>
            <a:ext cx="0" cy="51435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6172200" y="4343400"/>
            <a:ext cx="990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strike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735" y="721466"/>
            <a:ext cx="1948954" cy="9085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6700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Short calls have the right behavior (also long puts)</a:t>
            </a:r>
          </a:p>
        </p:txBody>
      </p:sp>
      <p:sp>
        <p:nvSpPr>
          <p:cNvPr id="252932" name="Line 4"/>
          <p:cNvSpPr>
            <a:spLocks noChangeShapeType="1"/>
          </p:cNvSpPr>
          <p:nvPr/>
        </p:nvSpPr>
        <p:spPr bwMode="auto">
          <a:xfrm>
            <a:off x="1600200" y="2000250"/>
            <a:ext cx="0" cy="28253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3" name="Line 5"/>
          <p:cNvSpPr>
            <a:spLocks noChangeShapeType="1"/>
          </p:cNvSpPr>
          <p:nvPr/>
        </p:nvSpPr>
        <p:spPr bwMode="auto">
          <a:xfrm flipH="1">
            <a:off x="1600200" y="3714750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7924800" y="3886200"/>
            <a:ext cx="990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Stock price</a:t>
            </a:r>
          </a:p>
        </p:txBody>
      </p:sp>
      <p:sp>
        <p:nvSpPr>
          <p:cNvPr id="252935" name="Line 7"/>
          <p:cNvSpPr>
            <a:spLocks noChangeShapeType="1"/>
          </p:cNvSpPr>
          <p:nvPr/>
        </p:nvSpPr>
        <p:spPr bwMode="auto">
          <a:xfrm flipH="1" flipV="1">
            <a:off x="3962399" y="2914649"/>
            <a:ext cx="3428999" cy="133349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6" name="Line 8"/>
          <p:cNvSpPr>
            <a:spLocks noChangeShapeType="1"/>
          </p:cNvSpPr>
          <p:nvPr/>
        </p:nvSpPr>
        <p:spPr bwMode="auto">
          <a:xfrm>
            <a:off x="1600200" y="2914650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7" name="Text Box 9"/>
          <p:cNvSpPr txBox="1">
            <a:spLocks noChangeArrowheads="1"/>
          </p:cNvSpPr>
          <p:nvPr/>
        </p:nvSpPr>
        <p:spPr bwMode="auto">
          <a:xfrm>
            <a:off x="1741808" y="2514600"/>
            <a:ext cx="124745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effectLst/>
              </a:rPr>
              <a:t>short call</a:t>
            </a:r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 flipV="1">
            <a:off x="3876820" y="1944688"/>
            <a:ext cx="2971800" cy="2819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40" name="Text Box 12"/>
          <p:cNvSpPr txBox="1">
            <a:spLocks noChangeArrowheads="1"/>
          </p:cNvSpPr>
          <p:nvPr/>
        </p:nvSpPr>
        <p:spPr bwMode="auto">
          <a:xfrm>
            <a:off x="6934200" y="1630003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FF00FF"/>
                </a:solidFill>
                <a:effectLst/>
              </a:rPr>
              <a:t>Long Stock</a:t>
            </a:r>
          </a:p>
        </p:txBody>
      </p:sp>
      <p:sp>
        <p:nvSpPr>
          <p:cNvPr id="252941" name="Text Box 13"/>
          <p:cNvSpPr txBox="1">
            <a:spLocks noChangeArrowheads="1"/>
          </p:cNvSpPr>
          <p:nvPr/>
        </p:nvSpPr>
        <p:spPr bwMode="auto">
          <a:xfrm>
            <a:off x="3619502" y="3764208"/>
            <a:ext cx="990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Strike</a:t>
            </a:r>
          </a:p>
        </p:txBody>
      </p:sp>
      <p:sp>
        <p:nvSpPr>
          <p:cNvPr id="252942" name="Line 14"/>
          <p:cNvSpPr>
            <a:spLocks noChangeShapeType="1"/>
          </p:cNvSpPr>
          <p:nvPr/>
        </p:nvSpPr>
        <p:spPr bwMode="auto">
          <a:xfrm flipH="1" flipV="1">
            <a:off x="5029199" y="3714749"/>
            <a:ext cx="277957" cy="571489"/>
          </a:xfrm>
          <a:prstGeom prst="line">
            <a:avLst/>
          </a:prstGeom>
          <a:noFill/>
          <a:ln w="381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43" name="Text Box 15"/>
          <p:cNvSpPr txBox="1">
            <a:spLocks noChangeArrowheads="1"/>
          </p:cNvSpPr>
          <p:nvPr/>
        </p:nvSpPr>
        <p:spPr bwMode="auto">
          <a:xfrm>
            <a:off x="4572000" y="4229100"/>
            <a:ext cx="1295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Current Price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 flipV="1">
            <a:off x="3962400" y="2914650"/>
            <a:ext cx="0" cy="762000"/>
          </a:xfrm>
          <a:prstGeom prst="line">
            <a:avLst/>
          </a:prstGeom>
          <a:noFill/>
          <a:ln w="381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58ADD08E-9708-45CC-B670-2C462F4A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48" y="1959909"/>
            <a:ext cx="1066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 &amp; Loss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39A3E00-574C-69A1-C9D7-F5C3870B19BC}"/>
              </a:ext>
            </a:extLst>
          </p:cNvPr>
          <p:cNvGrpSpPr/>
          <p:nvPr/>
        </p:nvGrpSpPr>
        <p:grpSpPr>
          <a:xfrm>
            <a:off x="3076724" y="2722781"/>
            <a:ext cx="5000629" cy="1850801"/>
            <a:chOff x="3076724" y="2722781"/>
            <a:chExt cx="5000629" cy="185080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9DA35AD-E80F-C069-B248-62A54C05E495}"/>
                </a:ext>
              </a:extLst>
            </p:cNvPr>
            <p:cNvCxnSpPr>
              <a:cxnSpLocks/>
            </p:cNvCxnSpPr>
            <p:nvPr/>
          </p:nvCxnSpPr>
          <p:spPr>
            <a:xfrm>
              <a:off x="6019800" y="2722781"/>
              <a:ext cx="1276640" cy="0"/>
            </a:xfrm>
            <a:prstGeom prst="line">
              <a:avLst/>
            </a:prstGeom>
            <a:ln w="44450" cmpd="dbl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5B2DC4D-088B-C9DB-D1A8-9B65965B75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6724" y="3714749"/>
              <a:ext cx="885674" cy="858833"/>
            </a:xfrm>
            <a:prstGeom prst="line">
              <a:avLst/>
            </a:prstGeom>
            <a:ln w="44450" cmpd="dbl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828BF59-A770-5D34-BC0B-133DDEE006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2399" y="2722781"/>
              <a:ext cx="2057401" cy="991968"/>
            </a:xfrm>
            <a:prstGeom prst="line">
              <a:avLst/>
            </a:prstGeom>
            <a:ln w="44450" cmpd="dbl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13">
              <a:extLst>
                <a:ext uri="{FF2B5EF4-FFF2-40B4-BE49-F238E27FC236}">
                  <a16:creationId xmlns:a16="http://schemas.microsoft.com/office/drawing/2014/main" id="{7EFD3585-D79A-D991-C2A3-E0C7ED515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2073" y="2743421"/>
              <a:ext cx="149528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B050"/>
                  </a:solidFill>
                  <a:effectLst/>
                </a:rPr>
                <a:t>Total P&amp;L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316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847C6-F7F6-F49E-14B3-BD52FD5D6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70AD9489-F0B6-7C2D-F1D5-B3825D6AC8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Comparing the total P&amp;L with and without the short call</a:t>
            </a:r>
          </a:p>
        </p:txBody>
      </p:sp>
      <p:sp>
        <p:nvSpPr>
          <p:cNvPr id="252932" name="Line 4">
            <a:extLst>
              <a:ext uri="{FF2B5EF4-FFF2-40B4-BE49-F238E27FC236}">
                <a16:creationId xmlns:a16="http://schemas.microsoft.com/office/drawing/2014/main" id="{9A755456-9698-43BD-2B24-DEB0644EB0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2000250"/>
            <a:ext cx="0" cy="28253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3" name="Line 5">
            <a:extLst>
              <a:ext uri="{FF2B5EF4-FFF2-40B4-BE49-F238E27FC236}">
                <a16:creationId xmlns:a16="http://schemas.microsoft.com/office/drawing/2014/main" id="{76B28AFF-DEA7-7215-3128-696BB74F6D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200" y="3714750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4" name="Text Box 6">
            <a:extLst>
              <a:ext uri="{FF2B5EF4-FFF2-40B4-BE49-F238E27FC236}">
                <a16:creationId xmlns:a16="http://schemas.microsoft.com/office/drawing/2014/main" id="{CF563C45-03AA-B1A7-E87E-A477B5D0D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886200"/>
            <a:ext cx="990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Stock price</a:t>
            </a:r>
          </a:p>
        </p:txBody>
      </p:sp>
      <p:sp>
        <p:nvSpPr>
          <p:cNvPr id="252938" name="Line 10">
            <a:extLst>
              <a:ext uri="{FF2B5EF4-FFF2-40B4-BE49-F238E27FC236}">
                <a16:creationId xmlns:a16="http://schemas.microsoft.com/office/drawing/2014/main" id="{159F30CB-5E11-876D-9EB9-1C1D4CE41E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76820" y="1944688"/>
            <a:ext cx="2971800" cy="2819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40" name="Text Box 12">
            <a:extLst>
              <a:ext uri="{FF2B5EF4-FFF2-40B4-BE49-F238E27FC236}">
                <a16:creationId xmlns:a16="http://schemas.microsoft.com/office/drawing/2014/main" id="{3B0EB651-386E-EDFB-7E27-D42ACD9F5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630003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FF00FF"/>
                </a:solidFill>
                <a:effectLst/>
              </a:rPr>
              <a:t>long Stock</a:t>
            </a:r>
          </a:p>
        </p:txBody>
      </p:sp>
      <p:sp>
        <p:nvSpPr>
          <p:cNvPr id="252941" name="Text Box 13">
            <a:extLst>
              <a:ext uri="{FF2B5EF4-FFF2-40B4-BE49-F238E27FC236}">
                <a16:creationId xmlns:a16="http://schemas.microsoft.com/office/drawing/2014/main" id="{14B9AB8E-A8B8-656A-A06F-BA1C051D0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8172" y="3757677"/>
            <a:ext cx="990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Strike</a:t>
            </a:r>
          </a:p>
        </p:txBody>
      </p:sp>
      <p:sp>
        <p:nvSpPr>
          <p:cNvPr id="252942" name="Line 14">
            <a:extLst>
              <a:ext uri="{FF2B5EF4-FFF2-40B4-BE49-F238E27FC236}">
                <a16:creationId xmlns:a16="http://schemas.microsoft.com/office/drawing/2014/main" id="{262FCD62-1E5A-AB87-BD93-A0CE008DD15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29199" y="3714749"/>
            <a:ext cx="277957" cy="571489"/>
          </a:xfrm>
          <a:prstGeom prst="line">
            <a:avLst/>
          </a:prstGeom>
          <a:noFill/>
          <a:ln w="381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43" name="Text Box 15">
            <a:extLst>
              <a:ext uri="{FF2B5EF4-FFF2-40B4-BE49-F238E27FC236}">
                <a16:creationId xmlns:a16="http://schemas.microsoft.com/office/drawing/2014/main" id="{A8CFC655-E047-2FD5-00C6-9EA56B37D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229100"/>
            <a:ext cx="1295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Current Price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F0FE6F89-FBE6-E533-4EA8-8D8E1178E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48" y="1959909"/>
            <a:ext cx="1066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 &amp; Loss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527D12-AE91-DA1A-9C9D-AC08D539AB34}"/>
              </a:ext>
            </a:extLst>
          </p:cNvPr>
          <p:cNvCxnSpPr>
            <a:cxnSpLocks/>
          </p:cNvCxnSpPr>
          <p:nvPr/>
        </p:nvCxnSpPr>
        <p:spPr>
          <a:xfrm>
            <a:off x="6019800" y="2722781"/>
            <a:ext cx="1276640" cy="0"/>
          </a:xfrm>
          <a:prstGeom prst="line">
            <a:avLst/>
          </a:prstGeom>
          <a:ln w="4445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44759A-A801-C71E-35E8-8B526A485ECF}"/>
              </a:ext>
            </a:extLst>
          </p:cNvPr>
          <p:cNvCxnSpPr>
            <a:cxnSpLocks/>
          </p:cNvCxnSpPr>
          <p:nvPr/>
        </p:nvCxnSpPr>
        <p:spPr>
          <a:xfrm flipV="1">
            <a:off x="3006063" y="3715779"/>
            <a:ext cx="1062795" cy="990940"/>
          </a:xfrm>
          <a:prstGeom prst="line">
            <a:avLst/>
          </a:prstGeom>
          <a:ln w="4445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F17E67-07CE-3F5E-5F41-3104C24F7FE6}"/>
              </a:ext>
            </a:extLst>
          </p:cNvPr>
          <p:cNvCxnSpPr>
            <a:cxnSpLocks/>
          </p:cNvCxnSpPr>
          <p:nvPr/>
        </p:nvCxnSpPr>
        <p:spPr>
          <a:xfrm flipV="1">
            <a:off x="4055064" y="2722781"/>
            <a:ext cx="1964736" cy="1003494"/>
          </a:xfrm>
          <a:prstGeom prst="line">
            <a:avLst/>
          </a:prstGeom>
          <a:ln w="4445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13">
            <a:extLst>
              <a:ext uri="{FF2B5EF4-FFF2-40B4-BE49-F238E27FC236}">
                <a16:creationId xmlns:a16="http://schemas.microsoft.com/office/drawing/2014/main" id="{A902B6C8-C8B1-0537-55F7-5F0EC6BC4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2073" y="2743421"/>
            <a:ext cx="149528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B050"/>
                </a:solidFill>
                <a:effectLst/>
              </a:rPr>
              <a:t>Total P&amp;L (includes short call)</a:t>
            </a: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13EA3C3B-622D-E2D5-9F20-7086A1FE6919}"/>
              </a:ext>
            </a:extLst>
          </p:cNvPr>
          <p:cNvSpPr/>
          <p:nvPr/>
        </p:nvSpPr>
        <p:spPr>
          <a:xfrm>
            <a:off x="6078536" y="1418723"/>
            <a:ext cx="2201716" cy="277319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GIVING UP BIG PROFITS</a:t>
            </a: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4E364F4D-8CFB-899B-FB02-4648016DC1D3}"/>
              </a:ext>
            </a:extLst>
          </p:cNvPr>
          <p:cNvSpPr/>
          <p:nvPr/>
        </p:nvSpPr>
        <p:spPr>
          <a:xfrm>
            <a:off x="1752600" y="1413938"/>
            <a:ext cx="4325936" cy="277319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BETTER OFF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69D95B37-38BD-CE04-1FF3-D6E00324753C}"/>
              </a:ext>
            </a:extLst>
          </p:cNvPr>
          <p:cNvSpPr/>
          <p:nvPr/>
        </p:nvSpPr>
        <p:spPr>
          <a:xfrm>
            <a:off x="1752600" y="1733550"/>
            <a:ext cx="2182943" cy="277319"/>
          </a:xfrm>
          <a:prstGeom prst="left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LESS LOSS – COULD BE LARGE</a:t>
            </a:r>
          </a:p>
        </p:txBody>
      </p:sp>
    </p:spTree>
    <p:extLst>
      <p:ext uri="{BB962C8B-B14F-4D97-AF65-F5344CB8AC3E}">
        <p14:creationId xmlns:p14="http://schemas.microsoft.com/office/powerpoint/2010/main" val="288076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8BD73-B462-913F-A28E-B68E08BEF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E92C8BBA-077C-5D1D-35E3-F35FA478D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Long puts have the right behavior</a:t>
            </a:r>
          </a:p>
        </p:txBody>
      </p:sp>
      <p:sp>
        <p:nvSpPr>
          <p:cNvPr id="252932" name="Line 4">
            <a:extLst>
              <a:ext uri="{FF2B5EF4-FFF2-40B4-BE49-F238E27FC236}">
                <a16:creationId xmlns:a16="http://schemas.microsoft.com/office/drawing/2014/main" id="{2DDF7D77-2BB0-FC8E-A556-1F651F1E62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199" y="1581152"/>
            <a:ext cx="14685" cy="32444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3" name="Line 5">
            <a:extLst>
              <a:ext uri="{FF2B5EF4-FFF2-40B4-BE49-F238E27FC236}">
                <a16:creationId xmlns:a16="http://schemas.microsoft.com/office/drawing/2014/main" id="{DF8BA4D4-1951-CF1A-1B70-8F2C856094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15477" y="3370659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4" name="Text Box 6">
            <a:extLst>
              <a:ext uri="{FF2B5EF4-FFF2-40B4-BE49-F238E27FC236}">
                <a16:creationId xmlns:a16="http://schemas.microsoft.com/office/drawing/2014/main" id="{BD73FD4E-2086-7143-906A-90CC2FAF6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936" y="3369553"/>
            <a:ext cx="990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Stock price</a:t>
            </a:r>
          </a:p>
        </p:txBody>
      </p:sp>
      <p:sp>
        <p:nvSpPr>
          <p:cNvPr id="252935" name="Line 7">
            <a:extLst>
              <a:ext uri="{FF2B5EF4-FFF2-40B4-BE49-F238E27FC236}">
                <a16:creationId xmlns:a16="http://schemas.microsoft.com/office/drawing/2014/main" id="{736C02CC-5F8F-DD21-D44E-8A0037097B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75088" y="2190748"/>
            <a:ext cx="2329988" cy="1676395"/>
          </a:xfrm>
          <a:prstGeom prst="line">
            <a:avLst/>
          </a:prstGeom>
          <a:noFill/>
          <a:ln w="38100">
            <a:solidFill>
              <a:schemeClr val="accent5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6" name="Line 8">
            <a:extLst>
              <a:ext uri="{FF2B5EF4-FFF2-40B4-BE49-F238E27FC236}">
                <a16:creationId xmlns:a16="http://schemas.microsoft.com/office/drawing/2014/main" id="{78CD3958-FED2-2B57-5D1B-4FE190C08D27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5076" y="3856560"/>
            <a:ext cx="2362200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7" name="Text Box 9">
            <a:extLst>
              <a:ext uri="{FF2B5EF4-FFF2-40B4-BE49-F238E27FC236}">
                <a16:creationId xmlns:a16="http://schemas.microsoft.com/office/drawing/2014/main" id="{F20F9716-7D01-350D-C9A6-E4AAC1437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107" y="4044434"/>
            <a:ext cx="120577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accent5">
                    <a:lumMod val="50000"/>
                    <a:lumOff val="50000"/>
                  </a:schemeClr>
                </a:solidFill>
                <a:effectLst/>
              </a:rPr>
              <a:t>Long put</a:t>
            </a:r>
          </a:p>
        </p:txBody>
      </p:sp>
      <p:sp>
        <p:nvSpPr>
          <p:cNvPr id="252938" name="Line 10">
            <a:extLst>
              <a:ext uri="{FF2B5EF4-FFF2-40B4-BE49-F238E27FC236}">
                <a16:creationId xmlns:a16="http://schemas.microsoft.com/office/drawing/2014/main" id="{D5776D1A-2280-B4C0-2099-EB945CC554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3555" y="1912935"/>
            <a:ext cx="2959040" cy="2651114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40" name="Text Box 12">
            <a:extLst>
              <a:ext uri="{FF2B5EF4-FFF2-40B4-BE49-F238E27FC236}">
                <a16:creationId xmlns:a16="http://schemas.microsoft.com/office/drawing/2014/main" id="{3A7B01BF-7419-312F-4F6A-73ED59EA4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2507" y="1405510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FF00FF"/>
                </a:solidFill>
                <a:effectLst/>
              </a:rPr>
              <a:t>Long Stock</a:t>
            </a:r>
          </a:p>
        </p:txBody>
      </p:sp>
      <p:sp>
        <p:nvSpPr>
          <p:cNvPr id="252941" name="Text Box 13">
            <a:extLst>
              <a:ext uri="{FF2B5EF4-FFF2-40B4-BE49-F238E27FC236}">
                <a16:creationId xmlns:a16="http://schemas.microsoft.com/office/drawing/2014/main" id="{3BA0DE4F-C194-38E6-08B9-DC4FC0EBF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705" y="3346243"/>
            <a:ext cx="990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Strike</a:t>
            </a:r>
          </a:p>
        </p:txBody>
      </p:sp>
      <p:sp>
        <p:nvSpPr>
          <p:cNvPr id="252942" name="Line 14">
            <a:extLst>
              <a:ext uri="{FF2B5EF4-FFF2-40B4-BE49-F238E27FC236}">
                <a16:creationId xmlns:a16="http://schemas.microsoft.com/office/drawing/2014/main" id="{C7C1C23D-A98A-2486-416C-203029BC7BE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76405" y="2952752"/>
            <a:ext cx="104995" cy="416148"/>
          </a:xfrm>
          <a:prstGeom prst="line">
            <a:avLst/>
          </a:prstGeom>
          <a:noFill/>
          <a:ln w="381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43" name="Text Box 15">
            <a:extLst>
              <a:ext uri="{FF2B5EF4-FFF2-40B4-BE49-F238E27FC236}">
                <a16:creationId xmlns:a16="http://schemas.microsoft.com/office/drawing/2014/main" id="{CE072F23-CC97-ACEB-1CDB-53D031AFF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7732" y="2354997"/>
            <a:ext cx="1295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Current Price</a:t>
            </a:r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1320D226-F30A-4EF8-85EF-D919AC4AB12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05668" y="3412927"/>
            <a:ext cx="0" cy="417910"/>
          </a:xfrm>
          <a:prstGeom prst="line">
            <a:avLst/>
          </a:prstGeom>
          <a:noFill/>
          <a:ln w="381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32DD321-F606-5148-D4FD-E6FB3778D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79" y="1485320"/>
            <a:ext cx="1066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 &amp; Loss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5D65BFC-286D-1234-EFED-78F3599B631B}"/>
              </a:ext>
            </a:extLst>
          </p:cNvPr>
          <p:cNvGrpSpPr/>
          <p:nvPr/>
        </p:nvGrpSpPr>
        <p:grpSpPr>
          <a:xfrm>
            <a:off x="1815529" y="2291240"/>
            <a:ext cx="4669438" cy="1255786"/>
            <a:chOff x="1815529" y="2291240"/>
            <a:chExt cx="4669438" cy="125578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64CEB1C-7C03-A5DB-E91D-8B02A5365C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5076" y="2291240"/>
              <a:ext cx="1179534" cy="1078539"/>
            </a:xfrm>
            <a:prstGeom prst="line">
              <a:avLst/>
            </a:prstGeom>
            <a:ln w="44450" cmpd="dbl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B50A504-9FB2-648D-06F5-4EB818D28E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15529" y="3545126"/>
              <a:ext cx="1701424" cy="1900"/>
            </a:xfrm>
            <a:prstGeom prst="line">
              <a:avLst/>
            </a:prstGeom>
            <a:ln w="44450" cmpd="dbl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5086919-73A1-BEAB-6AE1-956ABF0A52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05200" y="3368900"/>
              <a:ext cx="599876" cy="178126"/>
            </a:xfrm>
            <a:prstGeom prst="line">
              <a:avLst/>
            </a:prstGeom>
            <a:ln w="44450" cmpd="dbl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13">
              <a:extLst>
                <a:ext uri="{FF2B5EF4-FFF2-40B4-BE49-F238E27FC236}">
                  <a16:creationId xmlns:a16="http://schemas.microsoft.com/office/drawing/2014/main" id="{22F28022-3A0A-C76F-81B0-5E6BBC77E5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9687" y="2348643"/>
              <a:ext cx="1495280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B050"/>
                  </a:solidFill>
                  <a:effectLst/>
                </a:rPr>
                <a:t>Total P&amp;L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5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F26F2-AF80-40F7-7A5B-CB3830D16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EDF26190-6F32-67C5-DCE8-506D5B71F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Comparing the total P&amp;L with and without the long put</a:t>
            </a: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60D2BD4E-D99A-0097-30F4-40BF33594560}"/>
              </a:ext>
            </a:extLst>
          </p:cNvPr>
          <p:cNvSpPr/>
          <p:nvPr/>
        </p:nvSpPr>
        <p:spPr>
          <a:xfrm>
            <a:off x="3338114" y="1418723"/>
            <a:ext cx="2376886" cy="277319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GIVING UP SMALL PROFITS</a:t>
            </a: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32F74699-AE48-79C2-C06C-97A295161D47}"/>
              </a:ext>
            </a:extLst>
          </p:cNvPr>
          <p:cNvSpPr/>
          <p:nvPr/>
        </p:nvSpPr>
        <p:spPr>
          <a:xfrm>
            <a:off x="1752599" y="1413938"/>
            <a:ext cx="1585515" cy="277319"/>
          </a:xfrm>
          <a:prstGeom prst="left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BETTER OFF</a:t>
            </a: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id="{6327CA2D-5EF0-5D71-426D-478988B569D6}"/>
              </a:ext>
            </a:extLst>
          </p:cNvPr>
          <p:cNvSpPr/>
          <p:nvPr/>
        </p:nvSpPr>
        <p:spPr>
          <a:xfrm>
            <a:off x="1752601" y="1733550"/>
            <a:ext cx="1585516" cy="277319"/>
          </a:xfrm>
          <a:prstGeom prst="left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LESS LOSS</a:t>
            </a: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2EE6F854-69EF-B62E-86DF-75C2F07B48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00199" y="1581152"/>
            <a:ext cx="14685" cy="32444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7" name="Line 5">
            <a:extLst>
              <a:ext uri="{FF2B5EF4-FFF2-40B4-BE49-F238E27FC236}">
                <a16:creationId xmlns:a16="http://schemas.microsoft.com/office/drawing/2014/main" id="{CFC594CD-76F9-9D80-706F-25D6CC9A74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15477" y="3370659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2389ACA7-2427-721C-82EC-3BC3D963D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936" y="3369553"/>
            <a:ext cx="990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Stock price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A59E1276-4113-0507-E785-28C3D0D3DC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3555" y="1912935"/>
            <a:ext cx="2959040" cy="2651114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91779E0D-5937-F06F-69BB-994F3C36A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4610" y="1605785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FF00FF"/>
                </a:solidFill>
                <a:effectLst/>
              </a:rPr>
              <a:t>Long Stock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118A8CFE-F49A-9C38-4D3E-4D82D5706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705" y="3346243"/>
            <a:ext cx="990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Strike</a:t>
            </a: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8AA541FD-7988-06C8-FE5E-8C26360D1AE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76405" y="2952752"/>
            <a:ext cx="104995" cy="416148"/>
          </a:xfrm>
          <a:prstGeom prst="line">
            <a:avLst/>
          </a:prstGeom>
          <a:noFill/>
          <a:ln w="381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9602AF35-4AF9-FB5E-ADD5-47DAB332B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7732" y="2354997"/>
            <a:ext cx="1295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Current Price</a:t>
            </a: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200A6E01-97BA-35E1-344D-1A804F626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179" y="1485320"/>
            <a:ext cx="1066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 &amp; Loss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3CA44F-A152-06E4-A33B-4664C3AE539F}"/>
              </a:ext>
            </a:extLst>
          </p:cNvPr>
          <p:cNvCxnSpPr>
            <a:cxnSpLocks/>
          </p:cNvCxnSpPr>
          <p:nvPr/>
        </p:nvCxnSpPr>
        <p:spPr>
          <a:xfrm flipV="1">
            <a:off x="4105076" y="2291240"/>
            <a:ext cx="1179534" cy="1078539"/>
          </a:xfrm>
          <a:prstGeom prst="line">
            <a:avLst/>
          </a:prstGeom>
          <a:ln w="4445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02FF9AC-768E-DD7C-5C53-F67C68115755}"/>
              </a:ext>
            </a:extLst>
          </p:cNvPr>
          <p:cNvCxnSpPr>
            <a:cxnSpLocks/>
          </p:cNvCxnSpPr>
          <p:nvPr/>
        </p:nvCxnSpPr>
        <p:spPr>
          <a:xfrm flipV="1">
            <a:off x="1815529" y="3545126"/>
            <a:ext cx="1701424" cy="1900"/>
          </a:xfrm>
          <a:prstGeom prst="line">
            <a:avLst/>
          </a:prstGeom>
          <a:ln w="4445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7AF3031-920E-61D4-5C58-F662DB036FDF}"/>
              </a:ext>
            </a:extLst>
          </p:cNvPr>
          <p:cNvCxnSpPr>
            <a:cxnSpLocks/>
          </p:cNvCxnSpPr>
          <p:nvPr/>
        </p:nvCxnSpPr>
        <p:spPr>
          <a:xfrm flipV="1">
            <a:off x="3505200" y="3368900"/>
            <a:ext cx="599876" cy="178126"/>
          </a:xfrm>
          <a:prstGeom prst="line">
            <a:avLst/>
          </a:prstGeom>
          <a:ln w="44450" cmpd="dbl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3">
            <a:extLst>
              <a:ext uri="{FF2B5EF4-FFF2-40B4-BE49-F238E27FC236}">
                <a16:creationId xmlns:a16="http://schemas.microsoft.com/office/drawing/2014/main" id="{CD30BCC9-A093-C6E1-E191-1BE617295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687" y="2348643"/>
            <a:ext cx="149528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B050"/>
                </a:solidFill>
                <a:effectLst/>
              </a:rPr>
              <a:t>Total P&amp;L</a:t>
            </a:r>
          </a:p>
        </p:txBody>
      </p:sp>
    </p:spTree>
    <p:extLst>
      <p:ext uri="{BB962C8B-B14F-4D97-AF65-F5344CB8AC3E}">
        <p14:creationId xmlns:p14="http://schemas.microsoft.com/office/powerpoint/2010/main" val="238128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Step 2: determine how many securities you need to hedge</a:t>
            </a:r>
          </a:p>
        </p:txBody>
      </p:sp>
      <p:pic>
        <p:nvPicPr>
          <p:cNvPr id="1026" name="Picture 2" descr="C:\Users\sg6m\AppData\Local\Microsoft\Windows\Temporary Internet Files\Content.IE5\6GJ2ZVQI\MCj037989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508" y="1428750"/>
            <a:ext cx="4382984" cy="3533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4368" y="2258482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 own 100,000 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AAPL stocks.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 am bearish - I think that the Stock price may go down.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2571750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effectLst/>
              </a:rPr>
              <a:t>What type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and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en-US" sz="1600" dirty="0">
                <a:solidFill>
                  <a:schemeClr val="accent2"/>
                </a:solidFill>
                <a:effectLst/>
              </a:rPr>
              <a:t>how many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options do I need, in order to counter-balance possible price changes and preserve my portfolio value?</a:t>
            </a:r>
          </a:p>
        </p:txBody>
      </p:sp>
    </p:spTree>
    <p:extLst>
      <p:ext uri="{BB962C8B-B14F-4D97-AF65-F5344CB8AC3E}">
        <p14:creationId xmlns:p14="http://schemas.microsoft.com/office/powerpoint/2010/main" val="229136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97E7-F26C-4386-B08F-F4581B6F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3BA2A-4322-4015-978F-3EC07501D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 expiration day, in-the-money </a:t>
            </a:r>
            <a:r>
              <a:rPr lang="en-US" dirty="0">
                <a:solidFill>
                  <a:srgbClr val="FF9900"/>
                </a:solidFill>
              </a:rPr>
              <a:t>call </a:t>
            </a:r>
            <a:r>
              <a:rPr lang="en-US" dirty="0"/>
              <a:t>options and shares change value in a symmetric </a:t>
            </a:r>
            <a:r>
              <a:rPr lang="en-US" dirty="0">
                <a:solidFill>
                  <a:srgbClr val="FF9900"/>
                </a:solidFill>
              </a:rPr>
              <a:t>($1 to $1) </a:t>
            </a:r>
            <a:r>
              <a:rPr lang="en-US" dirty="0"/>
              <a:t>fashion</a:t>
            </a:r>
          </a:p>
          <a:p>
            <a:r>
              <a:rPr lang="en-US" dirty="0"/>
              <a:t>On any other day it may not be the case. The share goes </a:t>
            </a:r>
            <a:r>
              <a:rPr lang="en-US" dirty="0">
                <a:solidFill>
                  <a:srgbClr val="FF9900"/>
                </a:solidFill>
              </a:rPr>
              <a:t>up by $1</a:t>
            </a:r>
            <a:r>
              <a:rPr lang="en-US" dirty="0"/>
              <a:t>, the call </a:t>
            </a:r>
            <a:r>
              <a:rPr lang="en-US" u="sng" dirty="0">
                <a:solidFill>
                  <a:srgbClr val="FF9900"/>
                </a:solidFill>
              </a:rPr>
              <a:t>may</a:t>
            </a:r>
            <a:r>
              <a:rPr lang="en-US" dirty="0">
                <a:solidFill>
                  <a:srgbClr val="FF9900"/>
                </a:solidFill>
              </a:rPr>
              <a:t> go up by less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935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1752600" y="1885950"/>
            <a:ext cx="3962400" cy="1524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What is Delta?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2000" dirty="0">
                <a:ln>
                  <a:noFill/>
                </a:ln>
              </a:rPr>
              <a:t>Delta is a parameter. </a:t>
            </a:r>
            <a:r>
              <a:rPr lang="en-US" sz="2000" dirty="0">
                <a:ln>
                  <a:noFill/>
                </a:ln>
                <a:solidFill>
                  <a:srgbClr val="FF9933"/>
                </a:solidFill>
              </a:rPr>
              <a:t>Roughly, it is the change in an option price when the underlying share price changes by a dollar.</a:t>
            </a:r>
            <a:endParaRPr lang="en-US" dirty="0">
              <a:ln>
                <a:noFill/>
              </a:ln>
              <a:solidFill>
                <a:srgbClr val="FF9933"/>
              </a:solidFill>
            </a:endParaRPr>
          </a:p>
          <a:p>
            <a:pPr algn="ctr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dirty="0">
                <a:ln>
                  <a:noFill/>
                </a:ln>
              </a:rPr>
              <a:t>C</a:t>
            </a:r>
            <a:r>
              <a:rPr lang="en-US" baseline="-25000" dirty="0"/>
              <a:t>t2</a:t>
            </a:r>
            <a:r>
              <a:rPr lang="en-US" dirty="0">
                <a:ln>
                  <a:noFill/>
                </a:ln>
              </a:rPr>
              <a:t> – C</a:t>
            </a:r>
            <a:r>
              <a:rPr lang="en-US" baseline="-25000" dirty="0"/>
              <a:t>t1</a:t>
            </a:r>
            <a:r>
              <a:rPr lang="en-US" dirty="0">
                <a:ln>
                  <a:noFill/>
                </a:ln>
              </a:rPr>
              <a:t> </a:t>
            </a:r>
          </a:p>
          <a:p>
            <a:pPr algn="ctr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dirty="0">
                <a:ln>
                  <a:noFill/>
                </a:ln>
              </a:rPr>
              <a:t>S</a:t>
            </a:r>
            <a:r>
              <a:rPr lang="en-US" baseline="-25000" dirty="0"/>
              <a:t>t2</a:t>
            </a:r>
            <a:r>
              <a:rPr lang="en-US" baseline="-25000" dirty="0">
                <a:ln>
                  <a:noFill/>
                </a:ln>
              </a:rPr>
              <a:t> </a:t>
            </a:r>
            <a:r>
              <a:rPr lang="en-US" dirty="0">
                <a:ln>
                  <a:noFill/>
                </a:ln>
              </a:rPr>
              <a:t>– S</a:t>
            </a:r>
            <a:r>
              <a:rPr lang="en-US" baseline="-25000" dirty="0"/>
              <a:t>t1</a:t>
            </a:r>
            <a:endParaRPr lang="en-US" baseline="-25000" dirty="0">
              <a:ln>
                <a:noFill/>
              </a:ln>
            </a:endParaRPr>
          </a:p>
          <a:p>
            <a:pPr eaLnBrk="1" hangingPunct="1">
              <a:spcBef>
                <a:spcPct val="30000"/>
              </a:spcBef>
              <a:buNone/>
            </a:pPr>
            <a:endParaRPr sz="1800" dirty="0">
              <a:ln>
                <a:noFill/>
              </a:ln>
            </a:endParaRPr>
          </a:p>
          <a:p>
            <a:pPr eaLnBrk="1" hangingPunct="1">
              <a:spcBef>
                <a:spcPct val="30000"/>
              </a:spcBef>
            </a:pPr>
            <a:r>
              <a:rPr sz="1800" dirty="0">
                <a:ln>
                  <a:noFill/>
                </a:ln>
              </a:rPr>
              <a:t>Example1:  we observe that a call option price goes </a:t>
            </a:r>
            <a:r>
              <a:rPr lang="en-US" sz="1800" dirty="0">
                <a:ln>
                  <a:noFill/>
                </a:ln>
              </a:rPr>
              <a:t>up</a:t>
            </a:r>
            <a:r>
              <a:rPr sz="1800" dirty="0">
                <a:ln>
                  <a:noFill/>
                </a:ln>
              </a:rPr>
              <a:t> by $1.60 when a </a:t>
            </a:r>
            <a:r>
              <a:rPr lang="en-US" sz="1800" dirty="0">
                <a:ln>
                  <a:noFill/>
                </a:ln>
              </a:rPr>
              <a:t>share</a:t>
            </a:r>
            <a:r>
              <a:rPr sz="1800" dirty="0">
                <a:ln>
                  <a:noFill/>
                </a:ln>
              </a:rPr>
              <a:t> goes </a:t>
            </a:r>
            <a:r>
              <a:rPr lang="en-US" sz="1800" dirty="0">
                <a:ln>
                  <a:noFill/>
                </a:ln>
              </a:rPr>
              <a:t>up</a:t>
            </a:r>
            <a:r>
              <a:rPr sz="1800" dirty="0">
                <a:ln>
                  <a:noFill/>
                </a:ln>
              </a:rPr>
              <a:t> by $2</a:t>
            </a:r>
            <a:r>
              <a:rPr lang="en-US" sz="1800" dirty="0">
                <a:ln>
                  <a:noFill/>
                </a:ln>
              </a:rPr>
              <a:t> in the same period</a:t>
            </a:r>
            <a:br>
              <a:rPr sz="1800" dirty="0">
                <a:ln>
                  <a:noFill/>
                </a:ln>
              </a:rPr>
            </a:br>
            <a:r>
              <a:rPr sz="1800" b="1" dirty="0">
                <a:ln>
                  <a:noFill/>
                </a:ln>
                <a:solidFill>
                  <a:srgbClr val="FF9933"/>
                </a:solidFill>
              </a:rPr>
              <a:t>Delta</a:t>
            </a:r>
            <a:r>
              <a:rPr lang="en-US" sz="1800" b="1" baseline="-25000" dirty="0">
                <a:ln>
                  <a:noFill/>
                </a:ln>
                <a:solidFill>
                  <a:srgbClr val="FF9933"/>
                </a:solidFill>
              </a:rPr>
              <a:t>call</a:t>
            </a:r>
            <a:r>
              <a:rPr sz="1800" b="1" dirty="0">
                <a:ln>
                  <a:noFill/>
                </a:ln>
                <a:solidFill>
                  <a:srgbClr val="FF9933"/>
                </a:solidFill>
              </a:rPr>
              <a:t> = </a:t>
            </a:r>
            <a:r>
              <a:rPr lang="en-US" sz="1800" b="1" dirty="0">
                <a:solidFill>
                  <a:srgbClr val="FF9933"/>
                </a:solidFill>
              </a:rPr>
              <a:t>+</a:t>
            </a:r>
            <a:r>
              <a:rPr sz="1800" b="1" dirty="0">
                <a:ln>
                  <a:noFill/>
                </a:ln>
                <a:solidFill>
                  <a:srgbClr val="FF9933"/>
                </a:solidFill>
              </a:rPr>
              <a:t>1.60 / </a:t>
            </a:r>
            <a:r>
              <a:rPr lang="en-US" sz="1800" b="1" dirty="0">
                <a:ln>
                  <a:noFill/>
                </a:ln>
                <a:solidFill>
                  <a:srgbClr val="FF9933"/>
                </a:solidFill>
              </a:rPr>
              <a:t>+</a:t>
            </a:r>
            <a:r>
              <a:rPr sz="1800" b="1" dirty="0">
                <a:ln>
                  <a:noFill/>
                </a:ln>
                <a:solidFill>
                  <a:srgbClr val="FF9933"/>
                </a:solidFill>
              </a:rPr>
              <a:t>2.00 = +0.8</a:t>
            </a:r>
          </a:p>
          <a:p>
            <a:pPr eaLnBrk="1" hangingPunct="1">
              <a:spcBef>
                <a:spcPct val="30000"/>
              </a:spcBef>
            </a:pPr>
            <a:r>
              <a:rPr sz="1800" dirty="0">
                <a:ln>
                  <a:noFill/>
                </a:ln>
              </a:rPr>
              <a:t>Example2:  a put option is up by $0.5, when the </a:t>
            </a:r>
            <a:r>
              <a:rPr lang="en-US" sz="1800" dirty="0"/>
              <a:t>share</a:t>
            </a:r>
            <a:r>
              <a:rPr sz="1800" dirty="0">
                <a:ln>
                  <a:noFill/>
                </a:ln>
              </a:rPr>
              <a:t> is down by $1. </a:t>
            </a:r>
            <a:br>
              <a:rPr sz="1800" dirty="0">
                <a:ln>
                  <a:noFill/>
                </a:ln>
              </a:rPr>
            </a:br>
            <a:r>
              <a:rPr sz="1800" b="1" dirty="0">
                <a:ln>
                  <a:noFill/>
                </a:ln>
              </a:rPr>
              <a:t>Delta</a:t>
            </a:r>
            <a:r>
              <a:rPr lang="en-US" sz="1800" b="1" baseline="-25000" dirty="0">
                <a:ln>
                  <a:noFill/>
                </a:ln>
              </a:rPr>
              <a:t>put</a:t>
            </a:r>
            <a:r>
              <a:rPr sz="1800" b="1" dirty="0">
                <a:ln>
                  <a:noFill/>
                </a:ln>
              </a:rPr>
              <a:t> = </a:t>
            </a:r>
            <a:r>
              <a:rPr lang="en-US" sz="1800" b="1" dirty="0">
                <a:ln>
                  <a:noFill/>
                </a:ln>
              </a:rPr>
              <a:t>+</a:t>
            </a:r>
            <a:r>
              <a:rPr sz="1800" b="1" dirty="0">
                <a:ln>
                  <a:noFill/>
                </a:ln>
              </a:rPr>
              <a:t>0.50 / -1.00 = -0.5</a:t>
            </a:r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3949265" y="257175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1828800" y="2279362"/>
            <a:ext cx="235032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n w="0"/>
                <a:solidFill>
                  <a:schemeClr val="tx1"/>
                </a:solidFill>
                <a:effectLst/>
              </a:rPr>
              <a:t>Delta</a:t>
            </a:r>
            <a:r>
              <a:rPr lang="en-US" sz="3200" baseline="-25000" dirty="0">
                <a:ln w="0"/>
                <a:solidFill>
                  <a:schemeClr val="tx1"/>
                </a:solidFill>
                <a:effectLst/>
              </a:rPr>
              <a:t>call</a:t>
            </a:r>
            <a:r>
              <a:rPr lang="en-US" sz="3200" dirty="0">
                <a:ln w="0"/>
                <a:solidFill>
                  <a:schemeClr val="tx1"/>
                </a:solidFill>
                <a:effectLst/>
              </a:rPr>
              <a:t> = </a:t>
            </a:r>
          </a:p>
        </p:txBody>
      </p:sp>
    </p:spTree>
    <p:extLst>
      <p:ext uri="{BB962C8B-B14F-4D97-AF65-F5344CB8AC3E}">
        <p14:creationId xmlns:p14="http://schemas.microsoft.com/office/powerpoint/2010/main" val="21572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381000" y="1657350"/>
            <a:ext cx="59436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How many short calls are needed to hedge our AAPL position?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81000" y="1685546"/>
            <a:ext cx="8763000" cy="3276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dirty="0"/>
              <a:t>Change in value in calls = </a:t>
            </a:r>
            <a:r>
              <a:rPr lang="en-US" sz="2000" dirty="0">
                <a:solidFill>
                  <a:schemeClr val="accent1"/>
                </a:solidFill>
              </a:rPr>
              <a:t>-</a:t>
            </a:r>
            <a:r>
              <a:rPr lang="en-US" sz="2000" dirty="0"/>
              <a:t> Change in value in shares</a:t>
            </a:r>
            <a:endParaRPr lang="en-US" sz="2000" i="1" dirty="0">
              <a:solidFill>
                <a:srgbClr val="A5002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dirty="0"/>
              <a:t> * (C</a:t>
            </a:r>
            <a:r>
              <a:rPr lang="en-US" sz="2400" baseline="-25000" dirty="0"/>
              <a:t>t2</a:t>
            </a:r>
            <a:r>
              <a:rPr lang="en-US" sz="2400" dirty="0"/>
              <a:t>-C</a:t>
            </a:r>
            <a:r>
              <a:rPr lang="en-US" sz="2400" baseline="-25000" dirty="0"/>
              <a:t>t1</a:t>
            </a:r>
            <a:r>
              <a:rPr lang="en-US" sz="2400" dirty="0"/>
              <a:t>) = </a:t>
            </a:r>
            <a:r>
              <a:rPr lang="en-US" sz="2400" dirty="0">
                <a:solidFill>
                  <a:schemeClr val="accent1"/>
                </a:solidFill>
              </a:rPr>
              <a:t>-</a:t>
            </a:r>
            <a:r>
              <a:rPr lang="en-US" sz="2400" dirty="0"/>
              <a:t> N</a:t>
            </a:r>
            <a:r>
              <a:rPr lang="en-US" sz="2400" baseline="-25000" dirty="0"/>
              <a:t>shares</a:t>
            </a:r>
            <a:r>
              <a:rPr lang="en-US" sz="2400" i="1" dirty="0"/>
              <a:t> * </a:t>
            </a:r>
            <a:r>
              <a:rPr lang="en-US" sz="2400" dirty="0"/>
              <a:t>(S</a:t>
            </a:r>
            <a:r>
              <a:rPr lang="en-US" sz="2400" baseline="-25000" dirty="0"/>
              <a:t>t2</a:t>
            </a:r>
            <a:r>
              <a:rPr lang="en-US" sz="2400" dirty="0"/>
              <a:t>-S</a:t>
            </a:r>
            <a:r>
              <a:rPr lang="en-US" sz="2400" baseline="-25000" dirty="0"/>
              <a:t>t1</a:t>
            </a:r>
            <a:r>
              <a:rPr lang="en-US" sz="2400" dirty="0"/>
              <a:t>)</a:t>
            </a:r>
            <a:endParaRPr lang="en-US" sz="2400" i="1" dirty="0"/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i="1" dirty="0"/>
              <a:t> </a:t>
            </a:r>
            <a:r>
              <a:rPr lang="en-US" sz="2400" dirty="0"/>
              <a:t>= - N</a:t>
            </a:r>
            <a:r>
              <a:rPr lang="en-US" sz="2400" baseline="-25000" dirty="0"/>
              <a:t>shares</a:t>
            </a:r>
            <a:r>
              <a:rPr lang="en-US" sz="2400" dirty="0"/>
              <a:t> * </a:t>
            </a:r>
            <a:r>
              <a:rPr lang="en-US" sz="2400" dirty="0">
                <a:solidFill>
                  <a:schemeClr val="accent1"/>
                </a:solidFill>
              </a:rPr>
              <a:t>(S</a:t>
            </a:r>
            <a:r>
              <a:rPr lang="en-US" sz="2400" baseline="-25000" dirty="0">
                <a:solidFill>
                  <a:schemeClr val="accent1"/>
                </a:solidFill>
              </a:rPr>
              <a:t>t2</a:t>
            </a:r>
            <a:r>
              <a:rPr lang="en-US" sz="2400" dirty="0">
                <a:solidFill>
                  <a:schemeClr val="accent1"/>
                </a:solidFill>
              </a:rPr>
              <a:t>-S</a:t>
            </a:r>
            <a:r>
              <a:rPr lang="en-US" sz="2400" baseline="-25000" dirty="0">
                <a:solidFill>
                  <a:schemeClr val="accent1"/>
                </a:solidFill>
              </a:rPr>
              <a:t>t1</a:t>
            </a:r>
            <a:r>
              <a:rPr lang="en-US" sz="2400" dirty="0">
                <a:solidFill>
                  <a:schemeClr val="accent1"/>
                </a:solidFill>
              </a:rPr>
              <a:t>)/(C</a:t>
            </a:r>
            <a:r>
              <a:rPr lang="en-US" sz="2400" baseline="-25000" dirty="0">
                <a:solidFill>
                  <a:schemeClr val="accent1"/>
                </a:solidFill>
              </a:rPr>
              <a:t>t2</a:t>
            </a:r>
            <a:r>
              <a:rPr lang="en-US" sz="2400" dirty="0">
                <a:solidFill>
                  <a:schemeClr val="accent1"/>
                </a:solidFill>
              </a:rPr>
              <a:t>-C</a:t>
            </a:r>
            <a:r>
              <a:rPr lang="en-US" sz="2400" baseline="-25000" dirty="0">
                <a:solidFill>
                  <a:schemeClr val="accent1"/>
                </a:solidFill>
              </a:rPr>
              <a:t>t1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i="1" dirty="0"/>
              <a:t> </a:t>
            </a:r>
            <a:r>
              <a:rPr lang="en-US" sz="2400" dirty="0"/>
              <a:t>= - N</a:t>
            </a:r>
            <a:r>
              <a:rPr lang="en-US" sz="2400" baseline="-25000" dirty="0"/>
              <a:t>shares</a:t>
            </a:r>
            <a:r>
              <a:rPr lang="en-US" sz="2400" dirty="0"/>
              <a:t> * </a:t>
            </a:r>
            <a:r>
              <a:rPr lang="en-US" sz="2400" dirty="0">
                <a:solidFill>
                  <a:schemeClr val="accent1"/>
                </a:solidFill>
              </a:rPr>
              <a:t> 1/Delta</a:t>
            </a:r>
            <a:r>
              <a:rPr lang="en-US" sz="2400" baseline="-25000" dirty="0">
                <a:solidFill>
                  <a:schemeClr val="accent1"/>
                </a:solidFill>
              </a:rPr>
              <a:t>call</a:t>
            </a: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i="1" baseline="-25000" dirty="0"/>
              <a:t>  </a:t>
            </a:r>
            <a:r>
              <a:rPr lang="en-US" sz="2400" dirty="0"/>
              <a:t>= - 100,000 * 1/0.8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dirty="0"/>
              <a:t>  = - 125,000       	i.e., we need 125,000 </a:t>
            </a:r>
            <a:r>
              <a:rPr lang="en-US" sz="2400" i="1" dirty="0"/>
              <a:t>short</a:t>
            </a:r>
            <a:r>
              <a:rPr lang="en-US" sz="2400" dirty="0"/>
              <a:t> calls to 					make our 100,000 AAPL position 					price-neutral</a:t>
            </a:r>
          </a:p>
          <a:p>
            <a:pPr marL="0" indent="0" eaLnBrk="1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829DB1-B968-F2DC-E056-ABFA65075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903" y="1026888"/>
            <a:ext cx="1859897" cy="7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Numeric Check: does it work?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We now have 100,000 AAPL &amp; -125,000 Calls on AAPL in our portfolio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sz="2000" dirty="0">
                <a:solidFill>
                  <a:srgbClr val="FF9933"/>
                </a:solidFill>
              </a:rPr>
              <a:t>S</a:t>
            </a:r>
            <a:r>
              <a:rPr lang="en-US" sz="2000" i="1" dirty="0">
                <a:solidFill>
                  <a:srgbClr val="FF9933"/>
                </a:solidFill>
              </a:rPr>
              <a:t>uppose that the APPL share price decreases by $10.</a:t>
            </a:r>
            <a:br>
              <a:rPr lang="en-US" sz="2000" i="1" dirty="0">
                <a:solidFill>
                  <a:srgbClr val="FF9933"/>
                </a:solidFill>
              </a:rPr>
            </a:br>
            <a:r>
              <a:rPr lang="en-US" sz="2000" i="1" dirty="0">
                <a:solidFill>
                  <a:srgbClr val="FF9933"/>
                </a:solidFill>
              </a:rPr>
              <a:t>What happens to my portfolio?</a:t>
            </a:r>
            <a:endParaRPr sz="2000" dirty="0">
              <a:solidFill>
                <a:srgbClr val="FF9933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2000" dirty="0"/>
              <a:t>Delta = </a:t>
            </a:r>
            <a:r>
              <a:rPr sz="2000" dirty="0"/>
              <a:t>Option price change / </a:t>
            </a:r>
            <a:r>
              <a:rPr lang="en-US" sz="2000" dirty="0"/>
              <a:t>Share</a:t>
            </a:r>
            <a:r>
              <a:rPr sz="2000" dirty="0"/>
              <a:t> price change = 0.8 </a:t>
            </a:r>
            <a:r>
              <a:rPr lang="en-US" sz="2000" dirty="0"/>
              <a:t>   </a:t>
            </a:r>
            <a:endParaRPr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dirty="0"/>
              <a:t>so:</a:t>
            </a:r>
            <a:br>
              <a:rPr sz="2000" dirty="0"/>
            </a:br>
            <a:r>
              <a:rPr sz="2000" dirty="0"/>
              <a:t>Option price </a:t>
            </a:r>
            <a:r>
              <a:rPr lang="en-US" sz="2000" dirty="0"/>
              <a:t>change = </a:t>
            </a:r>
            <a:r>
              <a:rPr sz="2000" dirty="0"/>
              <a:t>0.8 * (-$10) = -$8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sz="2000" dirty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b="1" dirty="0"/>
              <a:t>Change in </a:t>
            </a:r>
            <a:r>
              <a:rPr lang="en-US" sz="2000" b="1" dirty="0"/>
              <a:t>Total </a:t>
            </a:r>
            <a:r>
              <a:rPr sz="2000" b="1" dirty="0"/>
              <a:t>Portfolio </a:t>
            </a:r>
            <a:r>
              <a:rPr lang="en-US" sz="2000" b="1" dirty="0"/>
              <a:t>V</a:t>
            </a:r>
            <a:r>
              <a:rPr sz="2000" b="1" dirty="0"/>
              <a:t>alue </a:t>
            </a:r>
            <a:r>
              <a:rPr sz="2000" dirty="0"/>
              <a:t>= 100,000 * (-$10) + (-125,000) * (-$8) =</a:t>
            </a:r>
          </a:p>
          <a:p>
            <a:pPr marL="0" indent="0">
              <a:spcBef>
                <a:spcPct val="30000"/>
              </a:spcBef>
              <a:buNone/>
            </a:pPr>
            <a:r>
              <a:rPr sz="2000" dirty="0"/>
              <a:t>= -1,000,000 + 1,000,000 = $0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We have a </a:t>
            </a:r>
            <a:r>
              <a:rPr sz="2000" dirty="0"/>
              <a:t> </a:t>
            </a:r>
            <a:r>
              <a:rPr sz="2000" dirty="0">
                <a:solidFill>
                  <a:srgbClr val="FF9933"/>
                </a:solidFill>
              </a:rPr>
              <a:t>Delta neutral portfolio (yay!)</a:t>
            </a:r>
            <a:endParaRPr lang="en-US" sz="2000" i="1" dirty="0">
              <a:solidFill>
                <a:srgbClr val="FF9933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BD329F-A9C1-475C-AF06-2701D3955C1D}"/>
              </a:ext>
            </a:extLst>
          </p:cNvPr>
          <p:cNvSpPr/>
          <p:nvPr/>
        </p:nvSpPr>
        <p:spPr>
          <a:xfrm>
            <a:off x="8991600" y="501015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67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Perceived Difficulty</a:t>
            </a:r>
          </a:p>
          <a:p>
            <a:r>
              <a:rPr lang="en-US" dirty="0"/>
              <a:t>Learning objective: Delta hedging, a popular hedging technique in finance.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3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Execution</a:t>
            </a:r>
          </a:p>
        </p:txBody>
      </p:sp>
    </p:spTree>
    <p:extLst>
      <p:ext uri="{BB962C8B-B14F-4D97-AF65-F5344CB8AC3E}">
        <p14:creationId xmlns:p14="http://schemas.microsoft.com/office/powerpoint/2010/main" val="300314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9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Not-yet mentioned used of </a:t>
            </a:r>
            <a:r>
              <a:rPr lang="en-US" dirty="0" err="1"/>
              <a:t>genAI</a:t>
            </a:r>
            <a:r>
              <a:rPr lang="en-US" dirty="0"/>
              <a:t>?</a:t>
            </a:r>
          </a:p>
          <a:p>
            <a:r>
              <a:rPr lang="en-US" dirty="0"/>
              <a:t>All set with your team?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Attitude towards the Tournament</a:t>
            </a:r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Profit curve: long stock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00200" y="1352550"/>
            <a:ext cx="6553200" cy="3429000"/>
            <a:chOff x="1600200" y="1962150"/>
            <a:chExt cx="6553200" cy="3429000"/>
          </a:xfrm>
        </p:grpSpPr>
        <p:sp>
          <p:nvSpPr>
            <p:cNvPr id="252932" name="Line 4"/>
            <p:cNvSpPr>
              <a:spLocks noChangeShapeType="1"/>
            </p:cNvSpPr>
            <p:nvPr/>
          </p:nvSpPr>
          <p:spPr bwMode="auto">
            <a:xfrm>
              <a:off x="1600200" y="2000250"/>
              <a:ext cx="0" cy="3390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3" name="Line 5"/>
            <p:cNvSpPr>
              <a:spLocks noChangeShapeType="1"/>
            </p:cNvSpPr>
            <p:nvPr/>
          </p:nvSpPr>
          <p:spPr bwMode="auto">
            <a:xfrm flipH="1">
              <a:off x="1600200" y="3714750"/>
              <a:ext cx="571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4" name="Text Box 6"/>
            <p:cNvSpPr txBox="1">
              <a:spLocks noChangeArrowheads="1"/>
            </p:cNvSpPr>
            <p:nvPr/>
          </p:nvSpPr>
          <p:spPr bwMode="auto">
            <a:xfrm>
              <a:off x="6400800" y="3790950"/>
              <a:ext cx="99060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AAPL price</a:t>
              </a:r>
            </a:p>
          </p:txBody>
        </p:sp>
        <p:sp>
          <p:nvSpPr>
            <p:cNvPr id="252938" name="Line 10"/>
            <p:cNvSpPr>
              <a:spLocks noChangeShapeType="1"/>
            </p:cNvSpPr>
            <p:nvPr/>
          </p:nvSpPr>
          <p:spPr bwMode="auto">
            <a:xfrm flipV="1">
              <a:off x="3276602" y="1962150"/>
              <a:ext cx="3505198" cy="335277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0" name="Text Box 12"/>
            <p:cNvSpPr txBox="1">
              <a:spLocks noChangeArrowheads="1"/>
            </p:cNvSpPr>
            <p:nvPr/>
          </p:nvSpPr>
          <p:spPr bwMode="auto">
            <a:xfrm>
              <a:off x="6781800" y="2038350"/>
              <a:ext cx="1371600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FF00FF"/>
                  </a:solidFill>
                  <a:effectLst/>
                </a:rPr>
                <a:t>Long AAPL Share</a:t>
              </a:r>
            </a:p>
          </p:txBody>
        </p:sp>
        <p:sp>
          <p:nvSpPr>
            <p:cNvPr id="252942" name="Line 14"/>
            <p:cNvSpPr>
              <a:spLocks noChangeShapeType="1"/>
            </p:cNvSpPr>
            <p:nvPr/>
          </p:nvSpPr>
          <p:spPr bwMode="auto">
            <a:xfrm flipH="1" flipV="1">
              <a:off x="4953000" y="3676650"/>
              <a:ext cx="45719" cy="571500"/>
            </a:xfrm>
            <a:prstGeom prst="line">
              <a:avLst/>
            </a:pr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3" name="Text Box 15"/>
            <p:cNvSpPr txBox="1">
              <a:spLocks noChangeArrowheads="1"/>
            </p:cNvSpPr>
            <p:nvPr/>
          </p:nvSpPr>
          <p:spPr bwMode="auto">
            <a:xfrm>
              <a:off x="4571999" y="4229100"/>
              <a:ext cx="1981199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Just acquired: current AAPL Price $160</a:t>
              </a:r>
            </a:p>
          </p:txBody>
        </p:sp>
      </p:grpSp>
      <p:sp>
        <p:nvSpPr>
          <p:cNvPr id="12" name="Text Box 13">
            <a:extLst>
              <a:ext uri="{FF2B5EF4-FFF2-40B4-BE49-F238E27FC236}">
                <a16:creationId xmlns:a16="http://schemas.microsoft.com/office/drawing/2014/main" id="{468FE773-DF96-4C2B-90EE-6AF1C09A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67140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7B6F6BF1-A1B6-4356-A150-211B2F7EB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578161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271308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Profit curve: short stock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00200" y="1356706"/>
            <a:ext cx="5791200" cy="3424844"/>
            <a:chOff x="1600200" y="1966306"/>
            <a:chExt cx="5791200" cy="3424844"/>
          </a:xfrm>
        </p:grpSpPr>
        <p:sp>
          <p:nvSpPr>
            <p:cNvPr id="252932" name="Line 4"/>
            <p:cNvSpPr>
              <a:spLocks noChangeShapeType="1"/>
            </p:cNvSpPr>
            <p:nvPr/>
          </p:nvSpPr>
          <p:spPr bwMode="auto">
            <a:xfrm>
              <a:off x="1600200" y="2000250"/>
              <a:ext cx="0" cy="3390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3" name="Line 5"/>
            <p:cNvSpPr>
              <a:spLocks noChangeShapeType="1"/>
            </p:cNvSpPr>
            <p:nvPr/>
          </p:nvSpPr>
          <p:spPr bwMode="auto">
            <a:xfrm flipH="1">
              <a:off x="1600200" y="3714750"/>
              <a:ext cx="571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4" name="Text Box 6"/>
            <p:cNvSpPr txBox="1">
              <a:spLocks noChangeArrowheads="1"/>
            </p:cNvSpPr>
            <p:nvPr/>
          </p:nvSpPr>
          <p:spPr bwMode="auto">
            <a:xfrm>
              <a:off x="6400800" y="3790950"/>
              <a:ext cx="99060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AAPL price</a:t>
              </a:r>
            </a:p>
          </p:txBody>
        </p:sp>
        <p:sp>
          <p:nvSpPr>
            <p:cNvPr id="252938" name="Line 10"/>
            <p:cNvSpPr>
              <a:spLocks noChangeShapeType="1"/>
            </p:cNvSpPr>
            <p:nvPr/>
          </p:nvSpPr>
          <p:spPr bwMode="auto">
            <a:xfrm>
              <a:off x="3124201" y="2241509"/>
              <a:ext cx="3276600" cy="269243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0" name="Text Box 12"/>
            <p:cNvSpPr txBox="1">
              <a:spLocks noChangeArrowheads="1"/>
            </p:cNvSpPr>
            <p:nvPr/>
          </p:nvSpPr>
          <p:spPr bwMode="auto">
            <a:xfrm>
              <a:off x="2251166" y="1966306"/>
              <a:ext cx="1371600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FF00FF"/>
                  </a:solidFill>
                  <a:effectLst/>
                </a:rPr>
                <a:t>Short</a:t>
              </a:r>
            </a:p>
            <a:p>
              <a:pPr algn="l">
                <a:defRPr/>
              </a:pPr>
              <a:r>
                <a:rPr lang="en-US" sz="1800" dirty="0">
                  <a:solidFill>
                    <a:srgbClr val="FF00FF"/>
                  </a:solidFill>
                  <a:effectLst/>
                </a:rPr>
                <a:t>AAPL share</a:t>
              </a:r>
            </a:p>
          </p:txBody>
        </p:sp>
        <p:sp>
          <p:nvSpPr>
            <p:cNvPr id="252942" name="Line 14"/>
            <p:cNvSpPr>
              <a:spLocks noChangeShapeType="1"/>
            </p:cNvSpPr>
            <p:nvPr/>
          </p:nvSpPr>
          <p:spPr bwMode="auto">
            <a:xfrm flipV="1">
              <a:off x="4419600" y="3714749"/>
              <a:ext cx="533400" cy="406441"/>
            </a:xfrm>
            <a:prstGeom prst="line">
              <a:avLst/>
            </a:pr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3" name="Text Box 15"/>
            <p:cNvSpPr txBox="1">
              <a:spLocks noChangeArrowheads="1"/>
            </p:cNvSpPr>
            <p:nvPr/>
          </p:nvSpPr>
          <p:spPr bwMode="auto">
            <a:xfrm>
              <a:off x="2749731" y="4121191"/>
              <a:ext cx="1981199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Just acquired: current AAPL Price $160</a:t>
              </a:r>
            </a:p>
          </p:txBody>
        </p:sp>
      </p:grpSp>
      <p:sp>
        <p:nvSpPr>
          <p:cNvPr id="12" name="Text Box 13">
            <a:extLst>
              <a:ext uri="{FF2B5EF4-FFF2-40B4-BE49-F238E27FC236}">
                <a16:creationId xmlns:a16="http://schemas.microsoft.com/office/drawing/2014/main" id="{468FE773-DF96-4C2B-90EE-6AF1C09A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67140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7B6F6BF1-A1B6-4356-A150-211B2F7EB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578161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Loss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2A4088-7819-A71E-9E06-E0C9C5A6183B}"/>
              </a:ext>
            </a:extLst>
          </p:cNvPr>
          <p:cNvSpPr/>
          <p:nvPr/>
        </p:nvSpPr>
        <p:spPr>
          <a:xfrm>
            <a:off x="5410200" y="937798"/>
            <a:ext cx="3581400" cy="41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effectLst/>
              </a:rPr>
              <a:t>shorting = flipping horizontally</a:t>
            </a:r>
          </a:p>
        </p:txBody>
      </p:sp>
    </p:spTree>
    <p:extLst>
      <p:ext uri="{BB962C8B-B14F-4D97-AF65-F5344CB8AC3E}">
        <p14:creationId xmlns:p14="http://schemas.microsoft.com/office/powerpoint/2010/main" val="18368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69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curves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3D995D-4EE5-4FA9-9AC7-08CC4CCC3CF6}"/>
              </a:ext>
            </a:extLst>
          </p:cNvPr>
          <p:cNvGrpSpPr/>
          <p:nvPr/>
        </p:nvGrpSpPr>
        <p:grpSpPr>
          <a:xfrm>
            <a:off x="294621" y="1028700"/>
            <a:ext cx="4124979" cy="2025586"/>
            <a:chOff x="294621" y="1028700"/>
            <a:chExt cx="4124979" cy="2025586"/>
          </a:xfrm>
        </p:grpSpPr>
        <p:sp>
          <p:nvSpPr>
            <p:cNvPr id="193542" name="Line 6"/>
            <p:cNvSpPr>
              <a:spLocks noChangeShapeType="1"/>
            </p:cNvSpPr>
            <p:nvPr/>
          </p:nvSpPr>
          <p:spPr bwMode="auto">
            <a:xfrm>
              <a:off x="990600" y="1028700"/>
              <a:ext cx="0" cy="2000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43" name="Line 7"/>
            <p:cNvSpPr>
              <a:spLocks noChangeShapeType="1"/>
            </p:cNvSpPr>
            <p:nvPr/>
          </p:nvSpPr>
          <p:spPr bwMode="auto">
            <a:xfrm flipH="1">
              <a:off x="838200" y="2152307"/>
              <a:ext cx="2590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48" name="Text Box 12"/>
            <p:cNvSpPr txBox="1">
              <a:spLocks noChangeArrowheads="1"/>
            </p:cNvSpPr>
            <p:nvPr/>
          </p:nvSpPr>
          <p:spPr bwMode="auto">
            <a:xfrm>
              <a:off x="3429000" y="1981527"/>
              <a:ext cx="990600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sp>
          <p:nvSpPr>
            <p:cNvPr id="193549" name="Text Box 13"/>
            <p:cNvSpPr txBox="1">
              <a:spLocks noChangeArrowheads="1"/>
            </p:cNvSpPr>
            <p:nvPr/>
          </p:nvSpPr>
          <p:spPr bwMode="auto">
            <a:xfrm>
              <a:off x="298097" y="1028700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Profit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990600" y="1105584"/>
              <a:ext cx="3311528" cy="1180416"/>
              <a:chOff x="1066800" y="976997"/>
              <a:chExt cx="3311528" cy="1180416"/>
            </a:xfrm>
          </p:grpSpPr>
          <p:sp>
            <p:nvSpPr>
              <p:cNvPr id="193546" name="Line 10"/>
              <p:cNvSpPr>
                <a:spLocks noChangeShapeType="1"/>
              </p:cNvSpPr>
              <p:nvPr/>
            </p:nvSpPr>
            <p:spPr bwMode="auto">
              <a:xfrm flipH="1">
                <a:off x="1828800" y="1185863"/>
                <a:ext cx="1371600" cy="9715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193547" name="Line 11"/>
              <p:cNvSpPr>
                <a:spLocks noChangeShapeType="1"/>
              </p:cNvSpPr>
              <p:nvPr/>
            </p:nvSpPr>
            <p:spPr bwMode="auto">
              <a:xfrm flipV="1">
                <a:off x="1066800" y="2157413"/>
                <a:ext cx="762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193552" name="Text Box 16"/>
              <p:cNvSpPr txBox="1">
                <a:spLocks noChangeArrowheads="1"/>
              </p:cNvSpPr>
              <p:nvPr/>
            </p:nvSpPr>
            <p:spPr bwMode="auto">
              <a:xfrm>
                <a:off x="3231796" y="976997"/>
                <a:ext cx="1146532" cy="6463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effectLst/>
                  </a:rPr>
                  <a:t>long call</a:t>
                </a:r>
                <a:br>
                  <a:rPr lang="en-US" sz="1800" dirty="0">
                    <a:solidFill>
                      <a:srgbClr val="FF0000"/>
                    </a:solidFill>
                    <a:effectLst/>
                  </a:rPr>
                </a:br>
                <a:endParaRPr lang="en-US" sz="1800" dirty="0">
                  <a:solidFill>
                    <a:srgbClr val="FF0000"/>
                  </a:solidFill>
                  <a:effectLst/>
                </a:endParaRPr>
              </a:p>
            </p:txBody>
          </p:sp>
        </p:grpSp>
        <p:sp>
          <p:nvSpPr>
            <p:cNvPr id="193578" name="Line 42"/>
            <p:cNvSpPr>
              <a:spLocks noChangeShapeType="1"/>
            </p:cNvSpPr>
            <p:nvPr/>
          </p:nvSpPr>
          <p:spPr bwMode="auto">
            <a:xfrm>
              <a:off x="1752600" y="1943100"/>
              <a:ext cx="0" cy="514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80" name="Text Box 44"/>
            <p:cNvSpPr txBox="1">
              <a:spLocks noChangeArrowheads="1"/>
            </p:cNvSpPr>
            <p:nvPr/>
          </p:nvSpPr>
          <p:spPr bwMode="auto">
            <a:xfrm>
              <a:off x="1243013" y="2395537"/>
              <a:ext cx="990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effectLst/>
                </a:rPr>
                <a:t>strike</a:t>
              </a:r>
            </a:p>
          </p:txBody>
        </p:sp>
        <p:sp>
          <p:nvSpPr>
            <p:cNvPr id="45" name="Text Box 13">
              <a:extLst>
                <a:ext uri="{FF2B5EF4-FFF2-40B4-BE49-F238E27FC236}">
                  <a16:creationId xmlns:a16="http://schemas.microsoft.com/office/drawing/2014/main" id="{68F90C57-9766-455E-B977-CE5F99D20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621" y="2777287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Loss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504772A-FE69-481C-BD07-A5A2887C9332}"/>
              </a:ext>
            </a:extLst>
          </p:cNvPr>
          <p:cNvGrpSpPr/>
          <p:nvPr/>
        </p:nvGrpSpPr>
        <p:grpSpPr>
          <a:xfrm>
            <a:off x="4647646" y="1028700"/>
            <a:ext cx="4039154" cy="2040969"/>
            <a:chOff x="4647646" y="1028700"/>
            <a:chExt cx="4039154" cy="2040969"/>
          </a:xfrm>
        </p:grpSpPr>
        <p:sp>
          <p:nvSpPr>
            <p:cNvPr id="193571" name="Line 35"/>
            <p:cNvSpPr>
              <a:spLocks noChangeShapeType="1"/>
            </p:cNvSpPr>
            <p:nvPr/>
          </p:nvSpPr>
          <p:spPr bwMode="auto">
            <a:xfrm>
              <a:off x="5334000" y="1028700"/>
              <a:ext cx="0" cy="2000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72" name="Line 36"/>
            <p:cNvSpPr>
              <a:spLocks noChangeShapeType="1"/>
            </p:cNvSpPr>
            <p:nvPr/>
          </p:nvSpPr>
          <p:spPr bwMode="auto">
            <a:xfrm flipH="1">
              <a:off x="5181600" y="2114550"/>
              <a:ext cx="2590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73" name="Text Box 37"/>
            <p:cNvSpPr txBox="1">
              <a:spLocks noChangeArrowheads="1"/>
            </p:cNvSpPr>
            <p:nvPr/>
          </p:nvSpPr>
          <p:spPr bwMode="auto">
            <a:xfrm>
              <a:off x="7696200" y="1981527"/>
              <a:ext cx="990600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334000" y="1943100"/>
              <a:ext cx="3352800" cy="1126569"/>
              <a:chOff x="5410200" y="1814513"/>
              <a:chExt cx="3352800" cy="1126569"/>
            </a:xfrm>
          </p:grpSpPr>
          <p:sp>
            <p:nvSpPr>
              <p:cNvPr id="193575" name="Line 39"/>
              <p:cNvSpPr>
                <a:spLocks noChangeShapeType="1"/>
              </p:cNvSpPr>
              <p:nvPr/>
            </p:nvSpPr>
            <p:spPr bwMode="auto">
              <a:xfrm flipH="1" flipV="1">
                <a:off x="6172200" y="1814513"/>
                <a:ext cx="1295400" cy="8572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193576" name="Line 40"/>
              <p:cNvSpPr>
                <a:spLocks noChangeShapeType="1"/>
              </p:cNvSpPr>
              <p:nvPr/>
            </p:nvSpPr>
            <p:spPr bwMode="auto">
              <a:xfrm flipV="1">
                <a:off x="5410200" y="1814513"/>
                <a:ext cx="762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193577" name="Text Box 41"/>
              <p:cNvSpPr txBox="1">
                <a:spLocks noChangeArrowheads="1"/>
              </p:cNvSpPr>
              <p:nvPr/>
            </p:nvSpPr>
            <p:spPr bwMode="auto">
              <a:xfrm>
                <a:off x="7515544" y="2571750"/>
                <a:ext cx="124745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effectLst/>
                  </a:rPr>
                  <a:t>short call</a:t>
                </a:r>
              </a:p>
            </p:txBody>
          </p:sp>
        </p:grpSp>
        <p:sp>
          <p:nvSpPr>
            <p:cNvPr id="193581" name="Line 45"/>
            <p:cNvSpPr>
              <a:spLocks noChangeShapeType="1"/>
            </p:cNvSpPr>
            <p:nvPr/>
          </p:nvSpPr>
          <p:spPr bwMode="auto">
            <a:xfrm>
              <a:off x="6096000" y="1828800"/>
              <a:ext cx="0" cy="514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82" name="Text Box 46"/>
            <p:cNvSpPr txBox="1">
              <a:spLocks noChangeArrowheads="1"/>
            </p:cNvSpPr>
            <p:nvPr/>
          </p:nvSpPr>
          <p:spPr bwMode="auto">
            <a:xfrm>
              <a:off x="5562600" y="2319338"/>
              <a:ext cx="990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effectLst/>
                </a:rPr>
                <a:t>strike</a:t>
              </a:r>
              <a:endParaRPr lang="en-US" sz="1800" dirty="0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6" name="Text Box 13">
              <a:extLst>
                <a:ext uri="{FF2B5EF4-FFF2-40B4-BE49-F238E27FC236}">
                  <a16:creationId xmlns:a16="http://schemas.microsoft.com/office/drawing/2014/main" id="{A9FEECFA-9DC1-4A6F-83BA-A071FD1C3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1056518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Profit</a:t>
              </a:r>
            </a:p>
          </p:txBody>
        </p:sp>
        <p:sp>
          <p:nvSpPr>
            <p:cNvPr id="47" name="Text Box 13">
              <a:extLst>
                <a:ext uri="{FF2B5EF4-FFF2-40B4-BE49-F238E27FC236}">
                  <a16:creationId xmlns:a16="http://schemas.microsoft.com/office/drawing/2014/main" id="{F88A9359-5085-42FA-9FED-9BA9CCB8B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7646" y="2757084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Loss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45877B4-3D82-41B4-BEA8-D870963BDB84}"/>
              </a:ext>
            </a:extLst>
          </p:cNvPr>
          <p:cNvGrpSpPr/>
          <p:nvPr/>
        </p:nvGrpSpPr>
        <p:grpSpPr>
          <a:xfrm>
            <a:off x="287229" y="3070651"/>
            <a:ext cx="4056171" cy="2064098"/>
            <a:chOff x="287229" y="3070651"/>
            <a:chExt cx="4056171" cy="2064098"/>
          </a:xfrm>
        </p:grpSpPr>
        <p:sp>
          <p:nvSpPr>
            <p:cNvPr id="22" name="Line 3"/>
            <p:cNvSpPr>
              <a:spLocks noChangeShapeType="1"/>
            </p:cNvSpPr>
            <p:nvPr/>
          </p:nvSpPr>
          <p:spPr bwMode="auto">
            <a:xfrm>
              <a:off x="990600" y="3086100"/>
              <a:ext cx="0" cy="2000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23" name="Line 4"/>
            <p:cNvSpPr>
              <a:spLocks noChangeShapeType="1"/>
            </p:cNvSpPr>
            <p:nvPr/>
          </p:nvSpPr>
          <p:spPr bwMode="auto">
            <a:xfrm flipH="1">
              <a:off x="838200" y="4171950"/>
              <a:ext cx="2590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3352800" y="4038927"/>
              <a:ext cx="990600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219200" y="3600450"/>
              <a:ext cx="2741858" cy="1145619"/>
              <a:chOff x="1295400" y="3471863"/>
              <a:chExt cx="2741858" cy="1145619"/>
            </a:xfrm>
          </p:grpSpPr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>
                <a:off x="1295400" y="3471863"/>
                <a:ext cx="990600" cy="68580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27" name="Line 8"/>
              <p:cNvSpPr>
                <a:spLocks noChangeShapeType="1"/>
              </p:cNvSpPr>
              <p:nvPr/>
            </p:nvSpPr>
            <p:spPr bwMode="auto">
              <a:xfrm flipV="1">
                <a:off x="2286000" y="4157663"/>
                <a:ext cx="1066800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28" name="Text Box 9"/>
              <p:cNvSpPr txBox="1">
                <a:spLocks noChangeArrowheads="1"/>
              </p:cNvSpPr>
              <p:nvPr/>
            </p:nvSpPr>
            <p:spPr bwMode="auto">
              <a:xfrm>
                <a:off x="2895600" y="4248150"/>
                <a:ext cx="1141658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0066FF"/>
                    </a:solidFill>
                    <a:effectLst/>
                  </a:rPr>
                  <a:t>long put</a:t>
                </a:r>
              </a:p>
            </p:txBody>
          </p:sp>
        </p:grp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2209800" y="4000500"/>
              <a:ext cx="0" cy="514350"/>
            </a:xfrm>
            <a:prstGeom prst="lin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1676400" y="4452937"/>
              <a:ext cx="990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effectLst/>
                </a:rPr>
                <a:t>strike</a:t>
              </a:r>
            </a:p>
          </p:txBody>
        </p:sp>
        <p:sp>
          <p:nvSpPr>
            <p:cNvPr id="48" name="Text Box 13">
              <a:extLst>
                <a:ext uri="{FF2B5EF4-FFF2-40B4-BE49-F238E27FC236}">
                  <a16:creationId xmlns:a16="http://schemas.microsoft.com/office/drawing/2014/main" id="{600D7006-5B2B-48A9-8480-B34E95DC4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94" y="3070651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Profit</a:t>
              </a:r>
            </a:p>
          </p:txBody>
        </p:sp>
        <p:sp>
          <p:nvSpPr>
            <p:cNvPr id="49" name="Text Box 13">
              <a:extLst>
                <a:ext uri="{FF2B5EF4-FFF2-40B4-BE49-F238E27FC236}">
                  <a16:creationId xmlns:a16="http://schemas.microsoft.com/office/drawing/2014/main" id="{9A0FED40-7EDA-4311-BD47-1866B2251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229" y="4857750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Loss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892D30A-B454-4D93-A054-01169DCDF917}"/>
              </a:ext>
            </a:extLst>
          </p:cNvPr>
          <p:cNvGrpSpPr/>
          <p:nvPr/>
        </p:nvGrpSpPr>
        <p:grpSpPr>
          <a:xfrm>
            <a:off x="4647260" y="3086100"/>
            <a:ext cx="4115740" cy="2048649"/>
            <a:chOff x="4647260" y="3086100"/>
            <a:chExt cx="4115740" cy="2048649"/>
          </a:xfrm>
        </p:grpSpPr>
        <p:sp>
          <p:nvSpPr>
            <p:cNvPr id="29" name="Line 11"/>
            <p:cNvSpPr>
              <a:spLocks noChangeShapeType="1"/>
            </p:cNvSpPr>
            <p:nvPr/>
          </p:nvSpPr>
          <p:spPr bwMode="auto">
            <a:xfrm>
              <a:off x="5334000" y="3086100"/>
              <a:ext cx="0" cy="2000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 flipH="1">
              <a:off x="5181600" y="4171950"/>
              <a:ext cx="2590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7772400" y="4038927"/>
              <a:ext cx="990600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638800" y="3574018"/>
              <a:ext cx="2461848" cy="1283732"/>
              <a:chOff x="5715000" y="3445431"/>
              <a:chExt cx="2461848" cy="1283732"/>
            </a:xfrm>
          </p:grpSpPr>
          <p:sp>
            <p:nvSpPr>
              <p:cNvPr id="32" name="Text Box 16"/>
              <p:cNvSpPr txBox="1">
                <a:spLocks noChangeArrowheads="1"/>
              </p:cNvSpPr>
              <p:nvPr/>
            </p:nvSpPr>
            <p:spPr bwMode="auto">
              <a:xfrm>
                <a:off x="6934200" y="3445431"/>
                <a:ext cx="1242648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0066FF"/>
                    </a:solidFill>
                    <a:effectLst/>
                  </a:rPr>
                  <a:t>short put</a:t>
                </a:r>
              </a:p>
            </p:txBody>
          </p:sp>
          <p:sp>
            <p:nvSpPr>
              <p:cNvPr id="36" name="Line 23"/>
              <p:cNvSpPr>
                <a:spLocks noChangeShapeType="1"/>
              </p:cNvSpPr>
              <p:nvPr/>
            </p:nvSpPr>
            <p:spPr bwMode="auto">
              <a:xfrm flipV="1">
                <a:off x="5715000" y="3929063"/>
                <a:ext cx="1066800" cy="80010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37" name="Line 24"/>
              <p:cNvSpPr>
                <a:spLocks noChangeShapeType="1"/>
              </p:cNvSpPr>
              <p:nvPr/>
            </p:nvSpPr>
            <p:spPr bwMode="auto">
              <a:xfrm flipV="1">
                <a:off x="6781800" y="3929063"/>
                <a:ext cx="1066800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</p:grpSp>
        <p:sp>
          <p:nvSpPr>
            <p:cNvPr id="38" name="Line 25"/>
            <p:cNvSpPr>
              <a:spLocks noChangeShapeType="1"/>
            </p:cNvSpPr>
            <p:nvPr/>
          </p:nvSpPr>
          <p:spPr bwMode="auto">
            <a:xfrm>
              <a:off x="6705600" y="3771900"/>
              <a:ext cx="0" cy="514350"/>
            </a:xfrm>
            <a:prstGeom prst="lin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6172200" y="4343400"/>
              <a:ext cx="990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effectLst/>
                </a:rPr>
                <a:t>strike</a:t>
              </a:r>
            </a:p>
          </p:txBody>
        </p:sp>
        <p:sp>
          <p:nvSpPr>
            <p:cNvPr id="50" name="Text Box 13">
              <a:extLst>
                <a:ext uri="{FF2B5EF4-FFF2-40B4-BE49-F238E27FC236}">
                  <a16:creationId xmlns:a16="http://schemas.microsoft.com/office/drawing/2014/main" id="{3E990569-A327-461F-85D5-548E49A8E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0234" y="3107144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Profit</a:t>
              </a:r>
            </a:p>
          </p:txBody>
        </p:sp>
        <p:sp>
          <p:nvSpPr>
            <p:cNvPr id="51" name="Text Box 13">
              <a:extLst>
                <a:ext uri="{FF2B5EF4-FFF2-40B4-BE49-F238E27FC236}">
                  <a16:creationId xmlns:a16="http://schemas.microsoft.com/office/drawing/2014/main" id="{33D4F102-73EA-4FD0-93EB-5FF51BC5F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7260" y="4857750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Loss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A05EBA1-D9CF-406E-87C5-499E1576A013}"/>
              </a:ext>
            </a:extLst>
          </p:cNvPr>
          <p:cNvSpPr/>
          <p:nvPr/>
        </p:nvSpPr>
        <p:spPr>
          <a:xfrm>
            <a:off x="8991600" y="5010150"/>
            <a:ext cx="76192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098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Delta Hedging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4000" b="1" dirty="0">
                <a:solidFill>
                  <a:schemeClr val="hlink"/>
                </a:solidFill>
              </a:rPr>
              <a:t>  Objective</a:t>
            </a:r>
            <a:r>
              <a:rPr lang="en-US" sz="4000" dirty="0"/>
              <a:t>: determine what is  the right </a:t>
            </a:r>
            <a:r>
              <a:rPr lang="en-US" sz="4000" dirty="0">
                <a:solidFill>
                  <a:srgbClr val="FF9933"/>
                </a:solidFill>
              </a:rPr>
              <a:t>type</a:t>
            </a:r>
            <a:r>
              <a:rPr lang="en-US" sz="4000" dirty="0"/>
              <a:t> and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>
                <a:solidFill>
                  <a:srgbClr val="FF9933"/>
                </a:solidFill>
              </a:rPr>
              <a:t>quantity</a:t>
            </a:r>
            <a:r>
              <a:rPr lang="en-US" sz="4000" dirty="0"/>
              <a:t> of securities to </a:t>
            </a:r>
            <a:r>
              <a:rPr lang="en-US" sz="4000" i="1" dirty="0"/>
              <a:t>counterbalance</a:t>
            </a:r>
            <a:r>
              <a:rPr lang="en-US" sz="4000" dirty="0"/>
              <a:t> the adverse change in value of a portfolio of securities.</a:t>
            </a:r>
          </a:p>
        </p:txBody>
      </p:sp>
    </p:spTree>
    <p:extLst>
      <p:ext uri="{BB962C8B-B14F-4D97-AF65-F5344CB8AC3E}">
        <p14:creationId xmlns:p14="http://schemas.microsoft.com/office/powerpoint/2010/main" val="16709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Manually Hedging a Position in your IPs</a:t>
            </a:r>
          </a:p>
        </p:txBody>
      </p:sp>
      <p:pic>
        <p:nvPicPr>
          <p:cNvPr id="1026" name="Picture 2" descr="C:\Users\sg6m\AppData\Local\Microsoft\Windows\Temporary Internet Files\Content.IE5\6GJ2ZVQI\MCj037989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508" y="1428750"/>
            <a:ext cx="4382984" cy="3533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4368" y="2258482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 own 100,000 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AAPL shares. I am bearish - I think that the share price may go down.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2571750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accent2"/>
                </a:solidFill>
                <a:effectLst/>
              </a:rPr>
              <a:t>What type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and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en-US" sz="1600" dirty="0">
                <a:solidFill>
                  <a:schemeClr val="accent2"/>
                </a:solidFill>
                <a:effectLst/>
              </a:rPr>
              <a:t>how many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options do I need, in order to counter-balance possible price changes and preserve my portfolio value?</a:t>
            </a:r>
          </a:p>
        </p:txBody>
      </p:sp>
    </p:spTree>
    <p:extLst>
      <p:ext uri="{BB962C8B-B14F-4D97-AF65-F5344CB8AC3E}">
        <p14:creationId xmlns:p14="http://schemas.microsoft.com/office/powerpoint/2010/main" val="419467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Delta Hedging Example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047750"/>
            <a:ext cx="8610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i="1" dirty="0"/>
              <a:t>We want to hedge 100,000 long AAPL shares that we have in our IPs.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First, we need to find a security that counterbalances that behavior</a:t>
            </a:r>
            <a:br>
              <a:rPr lang="en-US" sz="2000" i="1" dirty="0"/>
            </a:br>
            <a:endParaRPr lang="en-US" sz="1600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600200" y="1962150"/>
            <a:ext cx="6553200" cy="2913281"/>
            <a:chOff x="1600200" y="1962150"/>
            <a:chExt cx="6553200" cy="2913281"/>
          </a:xfrm>
        </p:grpSpPr>
        <p:sp>
          <p:nvSpPr>
            <p:cNvPr id="252932" name="Line 4"/>
            <p:cNvSpPr>
              <a:spLocks noChangeShapeType="1"/>
            </p:cNvSpPr>
            <p:nvPr/>
          </p:nvSpPr>
          <p:spPr bwMode="auto">
            <a:xfrm>
              <a:off x="1600200" y="2000250"/>
              <a:ext cx="0" cy="28253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3" name="Line 5"/>
            <p:cNvSpPr>
              <a:spLocks noChangeShapeType="1"/>
            </p:cNvSpPr>
            <p:nvPr/>
          </p:nvSpPr>
          <p:spPr bwMode="auto">
            <a:xfrm flipH="1">
              <a:off x="1600200" y="3714750"/>
              <a:ext cx="571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4" name="Text Box 6"/>
            <p:cNvSpPr txBox="1">
              <a:spLocks noChangeArrowheads="1"/>
            </p:cNvSpPr>
            <p:nvPr/>
          </p:nvSpPr>
          <p:spPr bwMode="auto">
            <a:xfrm>
              <a:off x="6400800" y="3790950"/>
              <a:ext cx="99060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sp>
          <p:nvSpPr>
            <p:cNvPr id="252938" name="Line 10"/>
            <p:cNvSpPr>
              <a:spLocks noChangeShapeType="1"/>
            </p:cNvSpPr>
            <p:nvPr/>
          </p:nvSpPr>
          <p:spPr bwMode="auto">
            <a:xfrm flipV="1">
              <a:off x="3810000" y="1962150"/>
              <a:ext cx="2971800" cy="28194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0" name="Text Box 12"/>
            <p:cNvSpPr txBox="1">
              <a:spLocks noChangeArrowheads="1"/>
            </p:cNvSpPr>
            <p:nvPr/>
          </p:nvSpPr>
          <p:spPr bwMode="auto">
            <a:xfrm>
              <a:off x="6781800" y="2038350"/>
              <a:ext cx="1371600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FF00FF"/>
                  </a:solidFill>
                  <a:effectLst/>
                </a:rPr>
                <a:t>Long AAPL Stock</a:t>
              </a:r>
            </a:p>
          </p:txBody>
        </p:sp>
        <p:sp>
          <p:nvSpPr>
            <p:cNvPr id="252942" name="Line 14"/>
            <p:cNvSpPr>
              <a:spLocks noChangeShapeType="1"/>
            </p:cNvSpPr>
            <p:nvPr/>
          </p:nvSpPr>
          <p:spPr bwMode="auto">
            <a:xfrm flipH="1" flipV="1">
              <a:off x="4953000" y="3676650"/>
              <a:ext cx="45719" cy="571500"/>
            </a:xfrm>
            <a:prstGeom prst="line">
              <a:avLst/>
            </a:pr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3" name="Text Box 15"/>
            <p:cNvSpPr txBox="1">
              <a:spLocks noChangeArrowheads="1"/>
            </p:cNvSpPr>
            <p:nvPr/>
          </p:nvSpPr>
          <p:spPr bwMode="auto">
            <a:xfrm>
              <a:off x="4572000" y="4229100"/>
              <a:ext cx="129540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Current Price</a:t>
              </a:r>
            </a:p>
          </p:txBody>
        </p:sp>
      </p:grpSp>
      <p:sp>
        <p:nvSpPr>
          <p:cNvPr id="12" name="Text Box 13">
            <a:extLst>
              <a:ext uri="{FF2B5EF4-FFF2-40B4-BE49-F238E27FC236}">
                <a16:creationId xmlns:a16="http://schemas.microsoft.com/office/drawing/2014/main" id="{468FE773-DF96-4C2B-90EE-6AF1C09A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48" y="1959909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CBA4A69D-EDB6-418D-A169-41EC535B3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52265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246903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 MSA orange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 MSA orange 2023" id="{9EBE0400-3B9A-4F79-9DD2-4DB99B38E3DF}" vid="{055BDC8F-B4DE-486A-807A-0C84791988D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MSA orange 2023</Template>
  <TotalTime>9796</TotalTime>
  <Words>845</Words>
  <Application>Microsoft Office PowerPoint</Application>
  <PresentationFormat>On-screen Show (16:9)</PresentationFormat>
  <Paragraphs>166</Paragraphs>
  <Slides>22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Segoe UI Light</vt:lpstr>
      <vt:lpstr>Segoe UI Semilight</vt:lpstr>
      <vt:lpstr>Times New Roman</vt:lpstr>
      <vt:lpstr>Verdana</vt:lpstr>
      <vt:lpstr>Wingdings</vt:lpstr>
      <vt:lpstr>FA MSA orange 2023</vt:lpstr>
      <vt:lpstr>Delta Hedging</vt:lpstr>
      <vt:lpstr>PowerPoint Presentation</vt:lpstr>
      <vt:lpstr>PowerPoint Presentation</vt:lpstr>
      <vt:lpstr>Profit curve: long stock</vt:lpstr>
      <vt:lpstr>Profit curve: short stock</vt:lpstr>
      <vt:lpstr>Profit curves</vt:lpstr>
      <vt:lpstr>Delta Hedging</vt:lpstr>
      <vt:lpstr>Manually Hedging a Position in your IPs</vt:lpstr>
      <vt:lpstr>Delta Hedging Example</vt:lpstr>
      <vt:lpstr>Step 1: Choose a security with which to hedge</vt:lpstr>
      <vt:lpstr>Short calls have the right behavior (also long puts)</vt:lpstr>
      <vt:lpstr>Comparing the total P&amp;L with and without the short call</vt:lpstr>
      <vt:lpstr>Long puts have the right behavior</vt:lpstr>
      <vt:lpstr>Comparing the total P&amp;L with and without the long put</vt:lpstr>
      <vt:lpstr>Step 2: determine how many securities you need to hedge</vt:lpstr>
      <vt:lpstr>Balancing problem</vt:lpstr>
      <vt:lpstr>What is Delta?</vt:lpstr>
      <vt:lpstr>How many short calls are needed to hedge our AAPL position?</vt:lpstr>
      <vt:lpstr>Numeric Check: does it work?</vt:lpstr>
      <vt:lpstr>PowerPoint Presentation</vt:lpstr>
      <vt:lpstr>Homework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371</cp:revision>
  <dcterms:created xsi:type="dcterms:W3CDTF">2003-01-13T16:56:26Z</dcterms:created>
  <dcterms:modified xsi:type="dcterms:W3CDTF">2026-03-18T18:59:28Z</dcterms:modified>
</cp:coreProperties>
</file>