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3" r:id="rId1"/>
  </p:sldMasterIdLst>
  <p:notesMasterIdLst>
    <p:notesMasterId r:id="rId9"/>
  </p:notesMasterIdLst>
  <p:sldIdLst>
    <p:sldId id="399" r:id="rId2"/>
    <p:sldId id="386" r:id="rId3"/>
    <p:sldId id="452" r:id="rId4"/>
    <p:sldId id="449" r:id="rId5"/>
    <p:sldId id="427" r:id="rId6"/>
    <p:sldId id="451" r:id="rId7"/>
    <p:sldId id="453" r:id="rId8"/>
  </p:sldIdLst>
  <p:sldSz cx="9144000" cy="5143500" type="screen16x9"/>
  <p:notesSz cx="6858000" cy="91440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A50021"/>
    <a:srgbClr val="FF9933"/>
    <a:srgbClr val="FFCC66"/>
    <a:srgbClr val="FF0000"/>
    <a:srgbClr val="FFFFCC"/>
    <a:srgbClr val="CCFFFF"/>
    <a:srgbClr val="FFFF99"/>
    <a:srgbClr val="66FF33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02" autoAdjust="0"/>
    <p:restoredTop sz="81631" autoAdjust="0"/>
  </p:normalViewPr>
  <p:slideViewPr>
    <p:cSldViewPr>
      <p:cViewPr varScale="1">
        <p:scale>
          <a:sx n="144" d="100"/>
          <a:sy n="144" d="100"/>
        </p:scale>
        <p:origin x="1290" y="12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34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4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4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34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fld id="{5E4052EB-748E-4F35-948F-6967857D5B8E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8128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F2F066-0B02-482C-BC80-76058A619966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690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668939-29E9-4750-B4EE-CC785320E36E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8637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F2F066-0B02-482C-BC80-76058A619966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5711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AD261F-AEED-8EBE-01FE-154476C31C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45A640E-9DAE-E4FD-0DCD-4B2292FF3E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F2F066-0B02-482C-BC80-76058A619966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188418" name="Rectangle 2">
            <a:extLst>
              <a:ext uri="{FF2B5EF4-FFF2-40B4-BE49-F238E27FC236}">
                <a16:creationId xmlns:a16="http://schemas.microsoft.com/office/drawing/2014/main" id="{70A2F4DB-B7FB-E75A-6398-5F6C6ED9AC3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8419" name="Rectangle 3">
            <a:extLst>
              <a:ext uri="{FF2B5EF4-FFF2-40B4-BE49-F238E27FC236}">
                <a16:creationId xmlns:a16="http://schemas.microsoft.com/office/drawing/2014/main" id="{DC903AC7-5870-D079-EC10-E8397BD30A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0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0"/>
            <a:ext cx="752475" cy="5143500"/>
          </a:xfrm>
          <a:prstGeom prst="rect">
            <a:avLst/>
          </a:prstGeom>
          <a:gradFill>
            <a:gsLst>
              <a:gs pos="0">
                <a:srgbClr val="FFC000"/>
              </a:gs>
              <a:gs pos="50000">
                <a:srgbClr val="FF9933"/>
              </a:gs>
              <a:gs pos="100000">
                <a:srgbClr val="FF6600"/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28750"/>
            <a:ext cx="7467600" cy="2133600"/>
          </a:xfrm>
        </p:spPr>
        <p:txBody>
          <a:bodyPr vert="horz" lIns="91440" tIns="45720" rIns="91440" bIns="45720" rtlCol="0" anchor="b">
            <a:noAutofit/>
          </a:bodyPr>
          <a:lstStyle>
            <a:lvl1pPr algn="r">
              <a:defRPr lang="en-US" sz="6600" dirty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67150"/>
            <a:ext cx="7467600" cy="838200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saturation sat="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89794" y="209551"/>
            <a:ext cx="1365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1524000" y="3638550"/>
            <a:ext cx="7467600" cy="0"/>
          </a:xfrm>
          <a:prstGeom prst="line">
            <a:avLst/>
          </a:prstGeom>
          <a:ln>
            <a:solidFill>
              <a:schemeClr val="accent5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6200000">
            <a:off x="-2152571" y="2296100"/>
            <a:ext cx="50011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spc="200" baseline="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Financial Analytics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189529-F498-05C9-5CA2-2131B98BAF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93" b="18750"/>
          <a:stretch>
            <a:fillRect/>
          </a:stretch>
        </p:blipFill>
        <p:spPr>
          <a:xfrm>
            <a:off x="7820093" y="97003"/>
            <a:ext cx="1240739" cy="841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122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1" grpId="3" animBg="1"/>
      <p:bldP spid="11" grpId="4" animBg="1"/>
      <p:bldP spid="11" grpId="5" animBg="1"/>
      <p:bldP spid="11" grpId="6" animBg="1"/>
      <p:bldP spid="11" grpId="7" animBg="1"/>
      <p:bldP spid="11" grpId="8" animBg="1"/>
      <p:bldP spid="11" grpId="9" animBg="1"/>
      <p:bldP spid="11" grpId="10" animBg="1"/>
      <p:bldP spid="11" grpId="11" animBg="1"/>
      <p:bldP spid="11" grpId="12" animBg="1"/>
      <p:bldP spid="11" grpId="13" animBg="1"/>
    </p:bldLst>
  </p:timing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ritical Thi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189AED-2E1B-4B0F-8BC8-2DEBFA881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3471862"/>
            <a:ext cx="2971800" cy="1671638"/>
          </a:xfrm>
          <a:prstGeom prst="rect">
            <a:avLst/>
          </a:prstGeom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A58375E9-78E5-7E83-9140-2635DF93C5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893734"/>
            <a:ext cx="7772400" cy="4116415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0DA9A9C-2A97-7FE3-FDE0-12431B38A294}"/>
              </a:ext>
            </a:extLst>
          </p:cNvPr>
          <p:cNvSpPr txBox="1">
            <a:spLocks/>
          </p:cNvSpPr>
          <p:nvPr/>
        </p:nvSpPr>
        <p:spPr>
          <a:xfrm>
            <a:off x="279583" y="81298"/>
            <a:ext cx="8763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b="0" kern="1200" cap="none" spc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/>
              <a:t>Critical Thinking</a:t>
            </a:r>
          </a:p>
        </p:txBody>
      </p:sp>
    </p:spTree>
    <p:extLst>
      <p:ext uri="{BB962C8B-B14F-4D97-AF65-F5344CB8AC3E}">
        <p14:creationId xmlns:p14="http://schemas.microsoft.com/office/powerpoint/2010/main" val="598844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5640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0687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YD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14D0509-F0FC-4640-BC0F-67A19A2B2E1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895350"/>
            <a:ext cx="64770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77471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WIN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0"/>
            <a:ext cx="752475" cy="5143500"/>
          </a:xfrm>
          <a:prstGeom prst="rect">
            <a:avLst/>
          </a:prstGeom>
          <a:gradFill>
            <a:gsLst>
              <a:gs pos="0">
                <a:srgbClr val="FFC000"/>
              </a:gs>
              <a:gs pos="50000">
                <a:srgbClr val="FF9933"/>
              </a:gs>
              <a:gs pos="100000">
                <a:srgbClr val="FF6600"/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saturation sat="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89794" y="209551"/>
            <a:ext cx="1365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1524000" y="3638550"/>
            <a:ext cx="7467600" cy="0"/>
          </a:xfrm>
          <a:prstGeom prst="line">
            <a:avLst/>
          </a:prstGeom>
          <a:ln>
            <a:solidFill>
              <a:schemeClr val="accent5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6200000">
            <a:off x="-2152571" y="2296100"/>
            <a:ext cx="50011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spc="200" baseline="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Financial Analytics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A8377F-0964-10DB-E995-21808697DC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714936"/>
            <a:ext cx="5733189" cy="28955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787D6A3-9DD4-B435-0F6C-F5C434BCB397}"/>
              </a:ext>
            </a:extLst>
          </p:cNvPr>
          <p:cNvSpPr txBox="1"/>
          <p:nvPr/>
        </p:nvSpPr>
        <p:spPr>
          <a:xfrm>
            <a:off x="6415431" y="2647950"/>
            <a:ext cx="26421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defTabSz="914400" rtl="0" eaLnBrk="1" latinLnBrk="0" hangingPunct="1">
              <a:spcBef>
                <a:spcPct val="0"/>
              </a:spcBef>
              <a:buNone/>
            </a:pPr>
            <a:r>
              <a:rPr lang="en-US" sz="6600" b="0" kern="1200" cap="none" spc="0" dirty="0">
                <a:ln>
                  <a:noFill/>
                </a:ln>
                <a:solidFill>
                  <a:schemeClr val="tx1"/>
                </a:solidFill>
                <a:effectLst/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WINIT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19F335-24A7-5185-0C60-599341B31D82}"/>
              </a:ext>
            </a:extLst>
          </p:cNvPr>
          <p:cNvSpPr txBox="1"/>
          <p:nvPr/>
        </p:nvSpPr>
        <p:spPr>
          <a:xfrm>
            <a:off x="6400800" y="3638550"/>
            <a:ext cx="2642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kern="1200" dirty="0"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What Is New in IT</a:t>
            </a:r>
          </a:p>
        </p:txBody>
      </p:sp>
    </p:spTree>
    <p:extLst>
      <p:ext uri="{BB962C8B-B14F-4D97-AF65-F5344CB8AC3E}">
        <p14:creationId xmlns:p14="http://schemas.microsoft.com/office/powerpoint/2010/main" val="3103473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1" grpId="3" animBg="1"/>
      <p:bldP spid="11" grpId="4" animBg="1"/>
      <p:bldP spid="11" grpId="5" animBg="1"/>
    </p:bld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7150"/>
            <a:ext cx="8763000" cy="685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181100"/>
            <a:ext cx="8534400" cy="39624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303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346710" y="133350"/>
            <a:ext cx="8763000" cy="485382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Title No Text Layout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470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 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57150"/>
            <a:ext cx="8763000" cy="1219200"/>
          </a:xfrm>
          <a:solidFill>
            <a:schemeClr val="bg1"/>
          </a:solidFill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 on two different lines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428750"/>
            <a:ext cx="8534400" cy="371475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352550"/>
            <a:ext cx="8763000" cy="0"/>
          </a:xfrm>
          <a:prstGeom prst="line">
            <a:avLst/>
          </a:prstGeom>
          <a:ln>
            <a:solidFill>
              <a:schemeClr val="accent5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954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 Two Lines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57150"/>
            <a:ext cx="8763000" cy="1219200"/>
          </a:xfrm>
          <a:solidFill>
            <a:schemeClr val="bg1"/>
          </a:solidFill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 on two different lines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352550"/>
            <a:ext cx="8763000" cy="0"/>
          </a:xfrm>
          <a:prstGeom prst="line">
            <a:avLst/>
          </a:prstGeom>
          <a:ln>
            <a:solidFill>
              <a:schemeClr val="accent5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008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CF25C6-8323-4BCC-B87E-6821B1A511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EF51ED-5A7C-4576-BFE8-E6D46C3B6B44}"/>
              </a:ext>
            </a:extLst>
          </p:cNvPr>
          <p:cNvSpPr/>
          <p:nvPr/>
        </p:nvSpPr>
        <p:spPr>
          <a:xfrm>
            <a:off x="228600" y="742950"/>
            <a:ext cx="88392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292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Emph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209550"/>
            <a:ext cx="8839200" cy="4800600"/>
          </a:xfrm>
        </p:spPr>
        <p:txBody>
          <a:bodyPr/>
          <a:lstStyle>
            <a:lvl1pPr algn="ctr">
              <a:defRPr sz="8000" baseline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Cool Things.</a:t>
            </a:r>
          </a:p>
        </p:txBody>
      </p:sp>
    </p:spTree>
    <p:extLst>
      <p:ext uri="{BB962C8B-B14F-4D97-AF65-F5344CB8AC3E}">
        <p14:creationId xmlns:p14="http://schemas.microsoft.com/office/powerpoint/2010/main" val="3008090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You do the tal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14D0509-F0FC-4640-BC0F-67A19A2B2E1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971550"/>
            <a:ext cx="64770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 descr="rhp3rpah[1]">
            <a:extLst>
              <a:ext uri="{FF2B5EF4-FFF2-40B4-BE49-F238E27FC236}">
                <a16:creationId xmlns:a16="http://schemas.microsoft.com/office/drawing/2014/main" id="{0ECBB567-330D-419B-9749-B42FBC6C2E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31243"/>
            <a:ext cx="1108901" cy="927552"/>
          </a:xfrm>
          <a:prstGeom prst="rect">
            <a:avLst/>
          </a:prstGeom>
          <a:ln>
            <a:noFill/>
          </a:ln>
          <a:effectLst/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8B172B7-F55A-459D-B3D6-716BC590A88A}"/>
              </a:ext>
            </a:extLst>
          </p:cNvPr>
          <p:cNvSpPr txBox="1">
            <a:spLocks/>
          </p:cNvSpPr>
          <p:nvPr/>
        </p:nvSpPr>
        <p:spPr>
          <a:xfrm>
            <a:off x="279583" y="81298"/>
            <a:ext cx="8763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b="0" kern="1200" cap="none" spc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/>
              <a:t>You do the talking</a:t>
            </a:r>
          </a:p>
        </p:txBody>
      </p:sp>
    </p:spTree>
    <p:extLst>
      <p:ext uri="{BB962C8B-B14F-4D97-AF65-F5344CB8AC3E}">
        <p14:creationId xmlns:p14="http://schemas.microsoft.com/office/powerpoint/2010/main" val="2720390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51435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5143500"/>
          </a:xfrm>
          <a:prstGeom prst="rect">
            <a:avLst/>
          </a:prstGeom>
          <a:gradFill>
            <a:gsLst>
              <a:gs pos="0">
                <a:srgbClr val="FFC000"/>
              </a:gs>
              <a:gs pos="50000">
                <a:srgbClr val="FF9933"/>
              </a:gs>
              <a:gs pos="100000">
                <a:srgbClr val="FF6600"/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57150"/>
            <a:ext cx="8763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971550"/>
            <a:ext cx="8610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04800" y="819150"/>
            <a:ext cx="8763000" cy="0"/>
          </a:xfrm>
          <a:prstGeom prst="line">
            <a:avLst/>
          </a:prstGeom>
          <a:ln>
            <a:solidFill>
              <a:schemeClr val="accent5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49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  <p:sldLayoutId id="2147483895" r:id="rId12"/>
    <p:sldLayoutId id="2147483896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3" grpId="3" animBg="1"/>
      <p:bldP spid="13" grpId="4" animBg="1"/>
      <p:bldP spid="13" grpId="5" animBg="1"/>
      <p:bldP spid="13" grpId="6" animBg="1"/>
      <p:bldP spid="13" grpId="7" animBg="1"/>
      <p:bldP spid="13" grpId="8" animBg="1"/>
      <p:bldP spid="13" grpId="9" animBg="1"/>
      <p:bldP spid="13" grpId="10" animBg="1"/>
      <p:bldP spid="13" grpId="11" animBg="1"/>
      <p:bldP spid="13" grpId="12" animBg="1"/>
      <p:bldP spid="13" grpId="13" animBg="1"/>
      <p:bldP spid="13" grpId="14" animBg="1"/>
      <p:bldP spid="13" grpId="15" animBg="1"/>
      <p:bldP spid="13" grpId="16" animBg="1"/>
      <p:bldP spid="13" grpId="17" animBg="1"/>
      <p:bldP spid="13" grpId="18" animBg="1"/>
      <p:bldP spid="13" grpId="19" animBg="1"/>
      <p:bldP spid="13" grpId="20" animBg="1"/>
      <p:bldP spid="13" grpId="21" animBg="1"/>
      <p:bldP spid="13" grpId="22" animBg="1"/>
      <p:bldP spid="13" grpId="23" animBg="1"/>
      <p:bldP spid="13" grpId="24" animBg="1"/>
      <p:bldP spid="13" grpId="25" animBg="1"/>
      <p:bldP spid="13" grpId="26" animBg="1"/>
      <p:bldP spid="13" grpId="27" animBg="1"/>
      <p:bldP spid="13" grpId="28" animBg="1"/>
      <p:bldP spid="13" grpId="29" animBg="1"/>
      <p:bldP spid="13" grpId="30" animBg="1"/>
      <p:bldP spid="13" grpId="31" animBg="1"/>
      <p:bldP spid="13" grpId="32" animBg="1"/>
      <p:bldP spid="13" grpId="33" animBg="1"/>
      <p:bldP spid="13" grpId="34" animBg="1"/>
      <p:bldP spid="13" grpId="35" animBg="1"/>
      <p:bldP spid="13" grpId="36" animBg="1"/>
      <p:bldP spid="13" grpId="37" animBg="1"/>
      <p:bldP spid="13" grpId="38" animBg="1"/>
      <p:bldP spid="13" grpId="39" animBg="1"/>
    </p:bld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5400" b="0" kern="1200" cap="none" spc="0">
          <a:ln>
            <a:noFill/>
          </a:ln>
          <a:solidFill>
            <a:schemeClr val="tx1"/>
          </a:solidFill>
          <a:effectLst/>
          <a:latin typeface="Segoe UI Semilight" panose="020B0402040204020203" pitchFamily="34" charset="0"/>
          <a:ea typeface="+mj-ea"/>
          <a:cs typeface="Segoe UI Semilight" panose="020B0402040204020203" pitchFamily="34" charset="0"/>
        </a:defRPr>
      </a:lvl1pPr>
    </p:titleStyle>
    <p:bodyStyle>
      <a:lvl1pPr marL="457200" indent="-457200" algn="l" defTabSz="914400" rtl="0" eaLnBrk="1" latinLnBrk="0" hangingPunct="1">
        <a:spcBef>
          <a:spcPct val="20000"/>
        </a:spcBef>
        <a:buClr>
          <a:schemeClr val="accent5">
            <a:lumMod val="75000"/>
            <a:lumOff val="25000"/>
          </a:schemeClr>
        </a:buClr>
        <a:buFont typeface="Wingdings" panose="05000000000000000000" pitchFamily="2" charset="2"/>
        <a:buChar char="§"/>
        <a:defRPr sz="36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5">
            <a:lumMod val="75000"/>
            <a:lumOff val="25000"/>
          </a:schemeClr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1200150" indent="-285750" algn="l" defTabSz="914400" rtl="0" eaLnBrk="1" latinLnBrk="0" hangingPunct="1">
        <a:spcBef>
          <a:spcPct val="20000"/>
        </a:spcBef>
        <a:buClr>
          <a:schemeClr val="accent5">
            <a:lumMod val="75000"/>
            <a:lumOff val="25000"/>
          </a:schemeClr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1657350" indent="-285750" algn="l" defTabSz="914400" rtl="0" eaLnBrk="1" latinLnBrk="0" hangingPunct="1">
        <a:spcBef>
          <a:spcPct val="20000"/>
        </a:spcBef>
        <a:buClr>
          <a:schemeClr val="accent5">
            <a:lumMod val="75000"/>
            <a:lumOff val="25000"/>
          </a:schemeClr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2114550" indent="-285750" algn="l" defTabSz="914400" rtl="0" eaLnBrk="1" latinLnBrk="0" hangingPunct="1">
        <a:spcBef>
          <a:spcPct val="20000"/>
        </a:spcBef>
        <a:buClr>
          <a:schemeClr val="accent5">
            <a:lumMod val="75000"/>
            <a:lumOff val="25000"/>
          </a:schemeClr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800600" y="1428750"/>
            <a:ext cx="4191000" cy="2133600"/>
          </a:xfrm>
        </p:spPr>
        <p:txBody>
          <a:bodyPr/>
          <a:lstStyle/>
          <a:p>
            <a:r>
              <a:rPr lang="en-US" sz="6000" dirty="0"/>
              <a:t>Financial Charts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Stefano Grazioli</a:t>
            </a:r>
          </a:p>
        </p:txBody>
      </p:sp>
    </p:spTree>
    <p:extLst>
      <p:ext uri="{BB962C8B-B14F-4D97-AF65-F5344CB8AC3E}">
        <p14:creationId xmlns:p14="http://schemas.microsoft.com/office/powerpoint/2010/main" val="131505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Perceived difficulty</a:t>
            </a:r>
          </a:p>
          <a:p>
            <a:r>
              <a:rPr lang="en-US" dirty="0" err="1"/>
              <a:t>TeamID</a:t>
            </a:r>
            <a:r>
              <a:rPr lang="en-US" dirty="0"/>
              <a:t> is needed for H18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989EF6-28DE-B822-DEF6-42A0B110B0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F287D1-7975-7D50-1ED1-0608EDC4F50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88240B1-F57A-CEB6-8243-62BFB817E03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Hardest thing to do so far in the course</a:t>
            </a:r>
          </a:p>
          <a:p>
            <a:r>
              <a:rPr lang="en-US" dirty="0"/>
              <a:t>Any new use of GenAI?</a:t>
            </a:r>
          </a:p>
          <a:p>
            <a:r>
              <a:rPr lang="en-US" dirty="0"/>
              <a:t>Do you feel more ready to use GenAI at work?</a:t>
            </a:r>
          </a:p>
          <a:p>
            <a:r>
              <a:rPr lang="en-US" dirty="0"/>
              <a:t>Things you like about the class</a:t>
            </a:r>
          </a:p>
          <a:p>
            <a:r>
              <a:rPr lang="en-US" dirty="0"/>
              <a:t>Things that can be improved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745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F49D958-D83B-438A-929A-4A13DBBFD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D38627-7393-451B-8AED-2910A4DE1EF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Charting the prices of Stock and Options</a:t>
            </a:r>
          </a:p>
          <a:p>
            <a:r>
              <a:rPr lang="en-US" dirty="0"/>
              <a:t>Learning to debug code with VS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F8AC68E-8DE0-44A8-A2A5-5D60F4C64C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611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Homework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FinCharts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475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8AA067-4E53-B09C-A9AA-F4E17EF0B4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27FB4B-22C9-1037-22DE-E5F2CB0657E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4854575"/>
            <a:ext cx="228600" cy="274638"/>
          </a:xfrm>
        </p:spPr>
        <p:txBody>
          <a:bodyPr/>
          <a:lstStyle/>
          <a:p>
            <a:fld id="{70D1A9CD-F3D1-40E9-97D1-3B6EEF89FC10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068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AEF07D-F532-9CBA-0395-7676AC20FB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5D38913E-D540-87C7-2BE8-4CBEB51106A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Homework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7779339A-AAF5-3769-721E-E5D5B04153F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Debugging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556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A MSA orange 2023">
  <a:themeElements>
    <a:clrScheme name="MSCommerce">
      <a:dk1>
        <a:srgbClr val="000000"/>
      </a:dk1>
      <a:lt1>
        <a:srgbClr val="FFFFFF"/>
      </a:lt1>
      <a:dk2>
        <a:srgbClr val="595959"/>
      </a:dk2>
      <a:lt2>
        <a:srgbClr val="FFFFFF"/>
      </a:lt2>
      <a:accent1>
        <a:srgbClr val="CC0000"/>
      </a:accent1>
      <a:accent2>
        <a:srgbClr val="FF0000"/>
      </a:accent2>
      <a:accent3>
        <a:srgbClr val="336699"/>
      </a:accent3>
      <a:accent4>
        <a:srgbClr val="FFFF00"/>
      </a:accent4>
      <a:accent5>
        <a:srgbClr val="000032"/>
      </a:accent5>
      <a:accent6>
        <a:srgbClr val="00B0F0"/>
      </a:accent6>
      <a:hlink>
        <a:srgbClr val="336699"/>
      </a:hlink>
      <a:folHlink>
        <a:srgbClr val="9A0000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smtClean="0">
            <a:effectLst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FA MSA orange 2023" id="{9EBE0400-3B9A-4F79-9DD2-4DB99B38E3DF}" vid="{055BDC8F-B4DE-486A-807A-0C84791988D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 MSA orange 2023</Template>
  <TotalTime>9712</TotalTime>
  <Words>75</Words>
  <Application>Microsoft Office PowerPoint</Application>
  <PresentationFormat>On-screen Show (16:9)</PresentationFormat>
  <Paragraphs>24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Calibri</vt:lpstr>
      <vt:lpstr>Segoe UI Light</vt:lpstr>
      <vt:lpstr>Segoe UI Semilight</vt:lpstr>
      <vt:lpstr>Times New Roman</vt:lpstr>
      <vt:lpstr>Verdana</vt:lpstr>
      <vt:lpstr>Wingdings</vt:lpstr>
      <vt:lpstr>FA MSA orange 2023</vt:lpstr>
      <vt:lpstr>Financial Charts</vt:lpstr>
      <vt:lpstr>PowerPoint Presentation</vt:lpstr>
      <vt:lpstr>PowerPoint Presentation</vt:lpstr>
      <vt:lpstr>Learning Objective</vt:lpstr>
      <vt:lpstr>Homework</vt:lpstr>
      <vt:lpstr>PowerPoint Presentation</vt:lpstr>
      <vt:lpstr>Homework</vt:lpstr>
    </vt:vector>
  </TitlesOfParts>
  <Company>University of Virginia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xyz</dc:creator>
  <cp:lastModifiedBy>Grazioli, Stefano (sg6m)</cp:lastModifiedBy>
  <cp:revision>350</cp:revision>
  <dcterms:created xsi:type="dcterms:W3CDTF">2003-01-13T16:56:26Z</dcterms:created>
  <dcterms:modified xsi:type="dcterms:W3CDTF">2026-03-25T18:22:18Z</dcterms:modified>
</cp:coreProperties>
</file>