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11"/>
  </p:notesMasterIdLst>
  <p:sldIdLst>
    <p:sldId id="256" r:id="rId2"/>
    <p:sldId id="386" r:id="rId3"/>
    <p:sldId id="438" r:id="rId4"/>
    <p:sldId id="451" r:id="rId5"/>
    <p:sldId id="429" r:id="rId6"/>
    <p:sldId id="428" r:id="rId7"/>
    <p:sldId id="440" r:id="rId8"/>
    <p:sldId id="436" r:id="rId9"/>
    <p:sldId id="434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CC"/>
    <a:srgbClr val="CCFFFF"/>
    <a:srgbClr val="FFFF99"/>
    <a:srgbClr val="66FF33"/>
    <a:srgbClr val="0066FF"/>
    <a:srgbClr val="969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4" autoAdjust="0"/>
    <p:restoredTop sz="95109" autoAdjust="0"/>
  </p:normalViewPr>
  <p:slideViewPr>
    <p:cSldViewPr>
      <p:cViewPr varScale="1">
        <p:scale>
          <a:sx n="127" d="100"/>
          <a:sy n="127" d="100"/>
        </p:scale>
        <p:origin x="9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88A0B-9355-4B8B-B5F5-B769A39733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052EB-748E-4F35-948F-6967857D5B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8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0414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35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94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724400" y="971550"/>
            <a:ext cx="43434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9611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9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7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6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0601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2105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59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tool to test your financial strategies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3734"/>
            <a:ext cx="8001000" cy="4116415"/>
          </a:xfrm>
        </p:spPr>
        <p:txBody>
          <a:bodyPr>
            <a:normAutofit/>
          </a:bodyPr>
          <a:lstStyle/>
          <a:p>
            <a:r>
              <a:rPr lang="en-US" dirty="0"/>
              <a:t>H22: you cannot disable functionality to make it work - only change base scores and the contents of the APs.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7391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Feeling better about your knowledge of it and finance?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263" y="777615"/>
            <a:ext cx="8839200" cy="3121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Simulation main processes</a:t>
            </a:r>
          </a:p>
        </p:txBody>
      </p:sp>
      <p:sp>
        <p:nvSpPr>
          <p:cNvPr id="141" name="Slide Number Placeholder 1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b="0" smtClean="0"/>
              <a:pPr/>
              <a:t>5</a:t>
            </a:fld>
            <a:endParaRPr lang="en-US" b="0" dirty="0"/>
          </a:p>
        </p:txBody>
      </p:sp>
      <p:sp>
        <p:nvSpPr>
          <p:cNvPr id="5" name="Rounded Rectangle 4"/>
          <p:cNvSpPr/>
          <p:nvPr/>
        </p:nvSpPr>
        <p:spPr>
          <a:xfrm>
            <a:off x="914401" y="1273982"/>
            <a:ext cx="4410744" cy="7621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Set up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Reset the Spartan Trader to the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beginning-of-tournament state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Current date = start date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4400" y="2259864"/>
            <a:ext cx="4410743" cy="622561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+mj-lt"/>
              </a:rPr>
              <a:t>Daily routine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: Show currentDate,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Calc and display financial metrics</a:t>
            </a:r>
          </a:p>
        </p:txBody>
      </p:sp>
      <p:cxnSp>
        <p:nvCxnSpPr>
          <p:cNvPr id="23" name="Elbow Connector 22"/>
          <p:cNvCxnSpPr>
            <a:stCxn id="5" idx="2"/>
            <a:endCxn id="12" idx="0"/>
          </p:cNvCxnSpPr>
          <p:nvPr/>
        </p:nvCxnSpPr>
        <p:spPr bwMode="auto">
          <a:xfrm flipH="1">
            <a:off x="3119772" y="2036106"/>
            <a:ext cx="1" cy="22375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8" idx="1"/>
            <a:endCxn id="12" idx="1"/>
          </p:cNvCxnSpPr>
          <p:nvPr/>
        </p:nvCxnSpPr>
        <p:spPr bwMode="auto">
          <a:xfrm rot="10800000">
            <a:off x="914400" y="2571146"/>
            <a:ext cx="2033922" cy="2253555"/>
          </a:xfrm>
          <a:prstGeom prst="bentConnector3">
            <a:avLst>
              <a:gd name="adj1" fmla="val 111239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75" idx="0"/>
            <a:endCxn id="76" idx="2"/>
          </p:cNvCxnSpPr>
          <p:nvPr/>
        </p:nvCxnSpPr>
        <p:spPr bwMode="auto">
          <a:xfrm rot="5400000" flipH="1" flipV="1">
            <a:off x="6239992" y="3997355"/>
            <a:ext cx="1426090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58" idx="3"/>
            <a:endCxn id="75" idx="1"/>
          </p:cNvCxnSpPr>
          <p:nvPr/>
        </p:nvCxnSpPr>
        <p:spPr bwMode="auto">
          <a:xfrm>
            <a:off x="3291222" y="4824700"/>
            <a:ext cx="3490365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2234251" y="806172"/>
            <a:ext cx="526929" cy="312199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Start</a:t>
            </a:r>
          </a:p>
        </p:txBody>
      </p:sp>
      <p:sp>
        <p:nvSpPr>
          <p:cNvPr id="123" name="Oval 122"/>
          <p:cNvSpPr/>
          <p:nvPr/>
        </p:nvSpPr>
        <p:spPr>
          <a:xfrm>
            <a:off x="8551598" y="4700544"/>
            <a:ext cx="408611" cy="247464"/>
          </a:xfrm>
          <a:prstGeom prst="ellipse">
            <a:avLst/>
          </a:prstGeom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+mn-lt"/>
              </a:rPr>
              <a:t>End</a:t>
            </a:r>
          </a:p>
        </p:txBody>
      </p:sp>
      <p:cxnSp>
        <p:nvCxnSpPr>
          <p:cNvPr id="124" name="Elbow Connector 123"/>
          <p:cNvCxnSpPr>
            <a:stCxn id="75" idx="3"/>
            <a:endCxn id="123" idx="2"/>
          </p:cNvCxnSpPr>
          <p:nvPr/>
        </p:nvCxnSpPr>
        <p:spPr bwMode="auto">
          <a:xfrm flipV="1">
            <a:off x="7124487" y="4824276"/>
            <a:ext cx="1427111" cy="4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06" idx="6"/>
            <a:endCxn id="5" idx="0"/>
          </p:cNvCxnSpPr>
          <p:nvPr/>
        </p:nvCxnSpPr>
        <p:spPr bwMode="auto">
          <a:xfrm>
            <a:off x="2761180" y="962272"/>
            <a:ext cx="358593" cy="311710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6" name="Elbow Connector 165"/>
          <p:cNvCxnSpPr>
            <a:stCxn id="76" idx="0"/>
            <a:endCxn id="12" idx="3"/>
          </p:cNvCxnSpPr>
          <p:nvPr/>
        </p:nvCxnSpPr>
        <p:spPr bwMode="auto">
          <a:xfrm rot="16200000" flipV="1">
            <a:off x="6033296" y="1862993"/>
            <a:ext cx="211591" cy="1627895"/>
          </a:xfrm>
          <a:prstGeom prst="bentConnector2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 bwMode="auto">
          <a:xfrm>
            <a:off x="1828922" y="4606897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More tickers?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14401" y="3190497"/>
            <a:ext cx="4410743" cy="101805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a ticker.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Generate and score candidate recommendations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Pick the best recommendation,</a:t>
            </a:r>
            <a:br>
              <a:rPr lang="en-US" sz="1600" dirty="0">
                <a:solidFill>
                  <a:srgbClr val="FFFFFF"/>
                </a:solidFill>
                <a:latin typeface="+mj-lt"/>
              </a:rPr>
            </a:br>
            <a:r>
              <a:rPr lang="en-US" sz="1600" dirty="0">
                <a:solidFill>
                  <a:srgbClr val="FFFFFF"/>
                </a:solidFill>
                <a:latin typeface="+mj-lt"/>
              </a:rPr>
              <a:t>display and execute it.</a:t>
            </a:r>
          </a:p>
        </p:txBody>
      </p:sp>
      <p:cxnSp>
        <p:nvCxnSpPr>
          <p:cNvPr id="51" name="Elbow Connector 22"/>
          <p:cNvCxnSpPr>
            <a:stCxn id="12" idx="2"/>
            <a:endCxn id="50" idx="0"/>
          </p:cNvCxnSpPr>
          <p:nvPr/>
        </p:nvCxnSpPr>
        <p:spPr bwMode="auto">
          <a:xfrm>
            <a:off x="3119772" y="2882425"/>
            <a:ext cx="1" cy="30807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Diamond 57"/>
          <p:cNvSpPr/>
          <p:nvPr/>
        </p:nvSpPr>
        <p:spPr>
          <a:xfrm>
            <a:off x="2948322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62" name="Elbow Connector 22"/>
          <p:cNvCxnSpPr>
            <a:stCxn id="50" idx="2"/>
            <a:endCxn id="58" idx="0"/>
          </p:cNvCxnSpPr>
          <p:nvPr/>
        </p:nvCxnSpPr>
        <p:spPr bwMode="auto">
          <a:xfrm flipH="1">
            <a:off x="3119772" y="4208556"/>
            <a:ext cx="1" cy="50184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Diamond 74"/>
          <p:cNvSpPr/>
          <p:nvPr/>
        </p:nvSpPr>
        <p:spPr>
          <a:xfrm>
            <a:off x="6781587" y="4710400"/>
            <a:ext cx="342900" cy="228600"/>
          </a:xfrm>
          <a:prstGeom prst="diamond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5791009" y="2782736"/>
            <a:ext cx="2324057" cy="50157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+mj-lt"/>
              </a:rPr>
              <a:t>Add one day to the current date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7295937" y="4245571"/>
            <a:ext cx="952478" cy="507831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End of tournament date reached?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E37BE-C09D-424E-8919-3CB4229533FE}"/>
              </a:ext>
            </a:extLst>
          </p:cNvPr>
          <p:cNvSpPr txBox="1"/>
          <p:nvPr/>
        </p:nvSpPr>
        <p:spPr bwMode="auto">
          <a:xfrm>
            <a:off x="3426307" y="4604001"/>
            <a:ext cx="929148" cy="169277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No More tickers</a:t>
            </a:r>
          </a:p>
        </p:txBody>
      </p:sp>
    </p:spTree>
    <p:extLst>
      <p:ext uri="{BB962C8B-B14F-4D97-AF65-F5344CB8AC3E}">
        <p14:creationId xmlns:p14="http://schemas.microsoft.com/office/powerpoint/2010/main" val="24134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318AC-8714-430D-BE60-93161AF5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Spartan Trader </a:t>
            </a:r>
            <a:r>
              <a:rPr lang="en-US" dirty="0">
                <a:solidFill>
                  <a:srgbClr val="C00000"/>
                </a:solidFill>
              </a:rPr>
              <a:t>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7E79-093B-4DD8-A3ED-4030FD7E0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944969"/>
            <a:ext cx="8534400" cy="3962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Manual</a:t>
            </a:r>
          </a:p>
          <a:p>
            <a:pPr marL="457200" lvl="1" indent="0">
              <a:buNone/>
            </a:pPr>
            <a:r>
              <a:rPr lang="en-US" sz="1600" dirty="0"/>
              <a:t>Does not check for date changes. Does not trade for you. Does not initialize.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Simulation</a:t>
            </a:r>
          </a:p>
          <a:p>
            <a:pPr marL="457200" lvl="1" indent="0">
              <a:buNone/>
            </a:pPr>
            <a:r>
              <a:rPr lang="en-US" sz="1600" dirty="0"/>
              <a:t>Does a destructive initialization. Runs through all available data quickly. Trades for you. </a:t>
            </a:r>
            <a:endParaRPr lang="en-US" sz="2800" dirty="0"/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Sync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Does not trade for you. Does not initialize.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RoboTrader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Checks continuously for date changes. Trades for you. Does not initialize.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4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42946" y="782262"/>
            <a:ext cx="8901054" cy="5028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25809"/>
          </a:xfrm>
        </p:spPr>
        <p:txBody>
          <a:bodyPr/>
          <a:lstStyle/>
          <a:p>
            <a:r>
              <a:rPr lang="en-US" sz="3600" dirty="0"/>
              <a:t>Generating &amp; Scoring Recommendations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419751" y="753156"/>
            <a:ext cx="127541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we hedge today?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780249" y="1079107"/>
            <a:ext cx="255441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we hedge this family (e.g., AAPL)?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8820646" y="1828084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7277" y="1799097"/>
            <a:ext cx="738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stock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347118" y="1799097"/>
            <a:ext cx="7859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AAPL Calls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07632" y="1789382"/>
            <a:ext cx="82339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AAPL Puts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207243" y="1795982"/>
            <a:ext cx="8372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Sell Short AAPL Calls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32906" y="2398177"/>
            <a:ext cx="85362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700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2354250" y="241208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200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335343" y="3468123"/>
            <a:ext cx="15736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any long stock?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327297" y="3758719"/>
            <a:ext cx="11850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should I sell?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17032" y="4231133"/>
            <a:ext cx="1892768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do not have enough, I lower the base score with an adjustment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555028" y="3473430"/>
            <a:ext cx="1549590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Do I have available cash?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5555028" y="3702030"/>
            <a:ext cx="152900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buy?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4084272" y="1799097"/>
            <a:ext cx="119277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AAPL Short Puts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5555028" y="3930630"/>
            <a:ext cx="91082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Can I afford it?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8544307" y="238278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489068" y="2423292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2800319" y="3604198"/>
            <a:ext cx="98103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Am I long on it?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2800319" y="4097414"/>
            <a:ext cx="1714444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max margins?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2800319" y="3840596"/>
            <a:ext cx="187044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How many should I sell short?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17205" y="3214192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2800319" y="3377076"/>
            <a:ext cx="596317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5555028" y="3257276"/>
            <a:ext cx="61875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Is it in IP?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2800319" y="3166003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800319" y="4324350"/>
            <a:ext cx="25142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sell short enough, I lower the base score with an adjustment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5555028" y="3035369"/>
            <a:ext cx="1005788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Loop trough A-E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5555028" y="4171950"/>
            <a:ext cx="1598836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Will I respect the margin?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555028" y="4400550"/>
            <a:ext cx="29450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If I cannot buy enough, I lower the base score with an adjustment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3349551" y="2413276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cxnSp>
        <p:nvCxnSpPr>
          <p:cNvPr id="45" name="Straight Arrow Connector 44"/>
          <p:cNvCxnSpPr>
            <a:stCxn id="3" idx="2"/>
            <a:endCxn id="4" idx="0"/>
          </p:cNvCxnSpPr>
          <p:nvPr/>
        </p:nvCxnSpPr>
        <p:spPr bwMode="auto">
          <a:xfrm>
            <a:off x="4057458" y="937822"/>
            <a:ext cx="0" cy="14128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5" idx="0"/>
          </p:cNvCxnSpPr>
          <p:nvPr/>
        </p:nvCxnSpPr>
        <p:spPr bwMode="auto">
          <a:xfrm>
            <a:off x="4057458" y="1263773"/>
            <a:ext cx="0" cy="8877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2"/>
            <a:endCxn id="10" idx="0"/>
          </p:cNvCxnSpPr>
          <p:nvPr/>
        </p:nvCxnSpPr>
        <p:spPr bwMode="auto">
          <a:xfrm rot="5400000">
            <a:off x="3212288" y="950812"/>
            <a:ext cx="258766" cy="1431575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0" idx="2"/>
            <a:endCxn id="11" idx="0"/>
          </p:cNvCxnSpPr>
          <p:nvPr/>
        </p:nvCxnSpPr>
        <p:spPr bwMode="auto">
          <a:xfrm rot="16200000" flipH="1">
            <a:off x="6034329" y="424294"/>
            <a:ext cx="307000" cy="2531356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837392" y="1428750"/>
            <a:ext cx="169518" cy="107722"/>
          </a:xfrm>
          <a:prstGeom prst="rect">
            <a:avLst/>
          </a:prstGeom>
          <a:noFill/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 sz="1600" dirty="0">
              <a:solidFill>
                <a:srgbClr val="FFFFFF"/>
              </a:solidFill>
              <a:effectLst/>
              <a:latin typeface="+mn-lt"/>
            </a:endParaRPr>
          </a:p>
        </p:txBody>
      </p:sp>
      <p:cxnSp>
        <p:nvCxnSpPr>
          <p:cNvPr id="63" name="Straight Arrow Connector 48"/>
          <p:cNvCxnSpPr>
            <a:stCxn id="6" idx="2"/>
          </p:cNvCxnSpPr>
          <p:nvPr/>
        </p:nvCxnSpPr>
        <p:spPr bwMode="auto">
          <a:xfrm flipH="1">
            <a:off x="759718" y="2168429"/>
            <a:ext cx="116831" cy="240268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48"/>
          <p:cNvCxnSpPr>
            <a:stCxn id="8" idx="2"/>
          </p:cNvCxnSpPr>
          <p:nvPr/>
        </p:nvCxnSpPr>
        <p:spPr bwMode="auto">
          <a:xfrm flipH="1">
            <a:off x="1739572" y="2168429"/>
            <a:ext cx="499" cy="25180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48"/>
          <p:cNvCxnSpPr>
            <a:stCxn id="9" idx="2"/>
          </p:cNvCxnSpPr>
          <p:nvPr/>
        </p:nvCxnSpPr>
        <p:spPr bwMode="auto">
          <a:xfrm>
            <a:off x="3619330" y="2158714"/>
            <a:ext cx="62780" cy="265082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48"/>
          <p:cNvCxnSpPr>
            <a:stCxn id="10" idx="2"/>
          </p:cNvCxnSpPr>
          <p:nvPr/>
        </p:nvCxnSpPr>
        <p:spPr bwMode="auto">
          <a:xfrm>
            <a:off x="2625883" y="2165314"/>
            <a:ext cx="60926" cy="257287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Straight Arrow Connector 48"/>
          <p:cNvCxnSpPr/>
          <p:nvPr/>
        </p:nvCxnSpPr>
        <p:spPr bwMode="auto">
          <a:xfrm>
            <a:off x="4542109" y="2190750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Straight Arrow Connector 48"/>
          <p:cNvCxnSpPr>
            <a:stCxn id="7" idx="2"/>
          </p:cNvCxnSpPr>
          <p:nvPr/>
        </p:nvCxnSpPr>
        <p:spPr bwMode="auto">
          <a:xfrm>
            <a:off x="6609750" y="2212804"/>
            <a:ext cx="242693" cy="28274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Straight Arrow Connector 48"/>
          <p:cNvCxnSpPr>
            <a:stCxn id="11" idx="2"/>
          </p:cNvCxnSpPr>
          <p:nvPr/>
        </p:nvCxnSpPr>
        <p:spPr bwMode="auto">
          <a:xfrm>
            <a:off x="7453507" y="2212804"/>
            <a:ext cx="294203" cy="271865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48"/>
          <p:cNvCxnSpPr>
            <a:stCxn id="12" idx="2"/>
          </p:cNvCxnSpPr>
          <p:nvPr/>
        </p:nvCxnSpPr>
        <p:spPr bwMode="auto">
          <a:xfrm>
            <a:off x="8329838" y="2212804"/>
            <a:ext cx="222997" cy="238066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48"/>
          <p:cNvCxnSpPr>
            <a:stCxn id="14" idx="2"/>
            <a:endCxn id="35" idx="0"/>
          </p:cNvCxnSpPr>
          <p:nvPr/>
        </p:nvCxnSpPr>
        <p:spPr bwMode="auto">
          <a:xfrm rot="5400000">
            <a:off x="469811" y="2924284"/>
            <a:ext cx="446683" cy="13313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Straight Arrow Connector 48"/>
          <p:cNvCxnSpPr>
            <a:stCxn id="17" idx="2"/>
            <a:endCxn id="38" idx="0"/>
          </p:cNvCxnSpPr>
          <p:nvPr/>
        </p:nvCxnSpPr>
        <p:spPr bwMode="auto">
          <a:xfrm rot="16200000" flipH="1">
            <a:off x="2832790" y="2635431"/>
            <a:ext cx="384590" cy="676553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1" name="Straight Arrow Connector 48"/>
          <p:cNvCxnSpPr>
            <a:stCxn id="43" idx="2"/>
          </p:cNvCxnSpPr>
          <p:nvPr/>
        </p:nvCxnSpPr>
        <p:spPr bwMode="auto">
          <a:xfrm rot="16200000" flipH="1">
            <a:off x="4744281" y="1720436"/>
            <a:ext cx="299784" cy="2424127"/>
          </a:xfrm>
          <a:prstGeom prst="bentConnector3">
            <a:avLst>
              <a:gd name="adj1" fmla="val 50000"/>
            </a:avLst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4736490" y="760966"/>
            <a:ext cx="472672" cy="171098"/>
            <a:chOff x="4591662" y="760966"/>
            <a:chExt cx="472672" cy="171098"/>
          </a:xfrm>
          <a:effectLst/>
        </p:grpSpPr>
        <p:cxnSp>
          <p:nvCxnSpPr>
            <p:cNvPr id="114" name="Straight Arrow Connector 50"/>
            <p:cNvCxnSpPr>
              <a:stCxn id="3" idx="3"/>
            </p:cNvCxnSpPr>
            <p:nvPr/>
          </p:nvCxnSpPr>
          <p:spPr bwMode="auto">
            <a:xfrm flipV="1">
              <a:off x="4591662" y="844503"/>
              <a:ext cx="285138" cy="986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Oval 11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86400" y="1096235"/>
            <a:ext cx="366684" cy="171098"/>
            <a:chOff x="4697650" y="760966"/>
            <a:chExt cx="366684" cy="171098"/>
          </a:xfrm>
          <a:effectLst/>
        </p:grpSpPr>
        <p:cxnSp>
          <p:nvCxnSpPr>
            <p:cNvPr id="126" name="Straight Arrow Connector 50"/>
            <p:cNvCxnSpPr/>
            <p:nvPr/>
          </p:nvCxnSpPr>
          <p:spPr bwMode="auto">
            <a:xfrm flipV="1">
              <a:off x="4697650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7" name="Oval 12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68848" y="3243149"/>
            <a:ext cx="357095" cy="171098"/>
            <a:chOff x="4707239" y="760966"/>
            <a:chExt cx="357095" cy="171098"/>
          </a:xfrm>
          <a:effectLst/>
        </p:grpSpPr>
        <p:cxnSp>
          <p:nvCxnSpPr>
            <p:cNvPr id="12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005105" y="3497080"/>
            <a:ext cx="357095" cy="171098"/>
            <a:chOff x="4707239" y="760966"/>
            <a:chExt cx="357095" cy="171098"/>
          </a:xfrm>
          <a:effectLst/>
        </p:grpSpPr>
        <p:cxnSp>
          <p:nvCxnSpPr>
            <p:cNvPr id="13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3" name="Oval 13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445333" y="3402361"/>
            <a:ext cx="357095" cy="171098"/>
            <a:chOff x="4707239" y="760966"/>
            <a:chExt cx="357095" cy="171098"/>
          </a:xfrm>
          <a:effectLst/>
        </p:grpSpPr>
        <p:cxnSp>
          <p:nvCxnSpPr>
            <p:cNvPr id="135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3878628" y="3629577"/>
            <a:ext cx="357095" cy="171098"/>
            <a:chOff x="4707239" y="760966"/>
            <a:chExt cx="357095" cy="171098"/>
          </a:xfrm>
          <a:effectLst/>
        </p:grpSpPr>
        <p:cxnSp>
          <p:nvCxnSpPr>
            <p:cNvPr id="138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39" name="Oval 138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cxnSp>
        <p:nvCxnSpPr>
          <p:cNvPr id="148" name="Straight Connector 147"/>
          <p:cNvCxnSpPr/>
          <p:nvPr/>
        </p:nvCxnSpPr>
        <p:spPr bwMode="auto">
          <a:xfrm flipV="1">
            <a:off x="476652" y="1785629"/>
            <a:ext cx="4800600" cy="97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 bwMode="auto">
          <a:xfrm>
            <a:off x="6294876" y="1833524"/>
            <a:ext cx="2811771" cy="3115"/>
          </a:xfrm>
          <a:prstGeom prst="line">
            <a:avLst/>
          </a:prstGeom>
          <a:ln w="12700">
            <a:solidFill>
              <a:srgbClr val="A50021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 bwMode="auto">
          <a:xfrm>
            <a:off x="3015698" y="1352550"/>
            <a:ext cx="2083519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Family delta positive or negative?</a:t>
            </a:r>
          </a:p>
        </p:txBody>
      </p:sp>
      <p:sp>
        <p:nvSpPr>
          <p:cNvPr id="191" name="TextBox 190"/>
          <p:cNvSpPr txBox="1"/>
          <p:nvPr/>
        </p:nvSpPr>
        <p:spPr bwMode="auto">
          <a:xfrm>
            <a:off x="1735438" y="2992723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2" name="Straight Arrow Connector 48"/>
          <p:cNvCxnSpPr/>
          <p:nvPr/>
        </p:nvCxnSpPr>
        <p:spPr bwMode="auto">
          <a:xfrm>
            <a:off x="1788479" y="2774176"/>
            <a:ext cx="38330" cy="252850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3" name="TextBox 192"/>
          <p:cNvSpPr txBox="1"/>
          <p:nvPr/>
        </p:nvSpPr>
        <p:spPr bwMode="auto">
          <a:xfrm>
            <a:off x="8019416" y="3034718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4" name="Straight Arrow Connector 48"/>
          <p:cNvCxnSpPr>
            <a:stCxn id="19" idx="2"/>
          </p:cNvCxnSpPr>
          <p:nvPr/>
        </p:nvCxnSpPr>
        <p:spPr bwMode="auto">
          <a:xfrm>
            <a:off x="7874401" y="2864882"/>
            <a:ext cx="103924" cy="228874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 bwMode="auto">
          <a:xfrm>
            <a:off x="7280219" y="3016467"/>
            <a:ext cx="182742" cy="184666"/>
          </a:xfrm>
          <a:prstGeom prst="rect">
            <a:avLst/>
          </a:prstGeom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…..</a:t>
            </a:r>
          </a:p>
        </p:txBody>
      </p:sp>
      <p:cxnSp>
        <p:nvCxnSpPr>
          <p:cNvPr id="196" name="Straight Arrow Connector 48"/>
          <p:cNvCxnSpPr/>
          <p:nvPr/>
        </p:nvCxnSpPr>
        <p:spPr bwMode="auto">
          <a:xfrm>
            <a:off x="7267475" y="2867547"/>
            <a:ext cx="38331" cy="237461"/>
          </a:xfrm>
          <a:prstGeom prst="straightConnector1">
            <a:avLst/>
          </a:prstGeom>
          <a:ln w="38100">
            <a:solidFill>
              <a:srgbClr val="A50021"/>
            </a:solidFill>
            <a:headEnd type="none" w="med" len="med"/>
            <a:tailEnd type="triangl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 bwMode="auto">
          <a:xfrm>
            <a:off x="1407013" y="240971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600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6646575" y="2506431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</a:p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400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541842" y="2495550"/>
            <a:ext cx="66511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Base score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500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6313995" y="1843472"/>
            <a:ext cx="59150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stock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7140119" y="1843472"/>
            <a:ext cx="62677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AAPL </a:t>
            </a:r>
            <a:b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</a:br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Calls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7904247" y="1843472"/>
            <a:ext cx="8511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Buy back Short Calls</a:t>
            </a:r>
          </a:p>
        </p:txBody>
      </p:sp>
      <p:sp>
        <p:nvSpPr>
          <p:cNvPr id="201" name="TextBox 200"/>
          <p:cNvSpPr txBox="1"/>
          <p:nvPr/>
        </p:nvSpPr>
        <p:spPr bwMode="auto">
          <a:xfrm>
            <a:off x="2800319" y="4749284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sp>
        <p:nvSpPr>
          <p:cNvPr id="202" name="TextBox 201"/>
          <p:cNvSpPr txBox="1"/>
          <p:nvPr/>
        </p:nvSpPr>
        <p:spPr bwMode="auto">
          <a:xfrm>
            <a:off x="5555028" y="4816218"/>
            <a:ext cx="2514275" cy="1846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Adjust score based on Strike (A-E)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7243513" y="4169934"/>
            <a:ext cx="357095" cy="171098"/>
            <a:chOff x="4707239" y="760966"/>
            <a:chExt cx="357095" cy="171098"/>
          </a:xfrm>
          <a:effectLst/>
        </p:grpSpPr>
        <p:cxnSp>
          <p:nvCxnSpPr>
            <p:cNvPr id="10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544924" y="3971380"/>
            <a:ext cx="357095" cy="171098"/>
            <a:chOff x="4707239" y="760966"/>
            <a:chExt cx="357095" cy="171098"/>
          </a:xfrm>
          <a:effectLst/>
        </p:grpSpPr>
        <p:cxnSp>
          <p:nvCxnSpPr>
            <p:cNvPr id="109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198257" y="3478579"/>
            <a:ext cx="357095" cy="171098"/>
            <a:chOff x="4707239" y="760966"/>
            <a:chExt cx="357095" cy="171098"/>
          </a:xfrm>
          <a:effectLst/>
        </p:grpSpPr>
        <p:cxnSp>
          <p:nvCxnSpPr>
            <p:cNvPr id="112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Oval 112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187829" y="3291527"/>
            <a:ext cx="357095" cy="171098"/>
            <a:chOff x="4707239" y="760966"/>
            <a:chExt cx="357095" cy="171098"/>
          </a:xfrm>
          <a:effectLst/>
        </p:grpSpPr>
        <p:cxnSp>
          <p:nvCxnSpPr>
            <p:cNvPr id="116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7" name="Oval 116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4572000" y="4095750"/>
            <a:ext cx="357095" cy="171098"/>
            <a:chOff x="4707239" y="760966"/>
            <a:chExt cx="357095" cy="171098"/>
          </a:xfrm>
          <a:effectLst/>
        </p:grpSpPr>
        <p:cxnSp>
          <p:nvCxnSpPr>
            <p:cNvPr id="121" name="Straight Arrow Connector 50"/>
            <p:cNvCxnSpPr/>
            <p:nvPr/>
          </p:nvCxnSpPr>
          <p:spPr bwMode="auto">
            <a:xfrm flipV="1">
              <a:off x="4707239" y="844502"/>
              <a:ext cx="169561" cy="987"/>
            </a:xfrm>
            <a:prstGeom prst="straightConnector1">
              <a:avLst/>
            </a:prstGeom>
            <a:ln w="38100">
              <a:solidFill>
                <a:srgbClr val="A50021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894816" y="760966"/>
              <a:ext cx="169518" cy="17109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effectLst/>
                  <a:latin typeface="+mn-lt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32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</a:t>
            </a:r>
            <a:r>
              <a:rPr lang="en-US" sz="3200"/>
              <a:t>fill your own!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F6677E1D-2009-4F07-8F68-965492C726C3}" vid="{7D7BBDD7-BCBE-47F3-AB3C-797DAB9ED9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9022</TotalTime>
  <Words>572</Words>
  <Application>Microsoft Office PowerPoint</Application>
  <PresentationFormat>On-screen Show (16:9)</PresentationFormat>
  <Paragraphs>154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Simulation</vt:lpstr>
      <vt:lpstr>PowerPoint Presentation</vt:lpstr>
      <vt:lpstr>PowerPoint Presentation</vt:lpstr>
      <vt:lpstr>Demo</vt:lpstr>
      <vt:lpstr>Simulation main processes</vt:lpstr>
      <vt:lpstr>PowerPoint Presentation</vt:lpstr>
      <vt:lpstr>Spartan Trader MODES</vt:lpstr>
      <vt:lpstr>Generating &amp; Scoring Recommendations</vt:lpstr>
      <vt:lpstr>Scoring the alternatives – This is just a random example: fill your own!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367</cp:revision>
  <dcterms:created xsi:type="dcterms:W3CDTF">2003-01-13T16:56:26Z</dcterms:created>
  <dcterms:modified xsi:type="dcterms:W3CDTF">2026-04-06T21:29:22Z</dcterms:modified>
</cp:coreProperties>
</file>