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21"/>
  </p:notesMasterIdLst>
  <p:sldIdLst>
    <p:sldId id="256" r:id="rId2"/>
    <p:sldId id="331" r:id="rId3"/>
    <p:sldId id="309" r:id="rId4"/>
    <p:sldId id="311" r:id="rId5"/>
    <p:sldId id="330" r:id="rId6"/>
    <p:sldId id="320" r:id="rId7"/>
    <p:sldId id="332" r:id="rId8"/>
    <p:sldId id="321" r:id="rId9"/>
    <p:sldId id="324" r:id="rId10"/>
    <p:sldId id="318" r:id="rId11"/>
    <p:sldId id="327" r:id="rId12"/>
    <p:sldId id="305" r:id="rId13"/>
    <p:sldId id="326" r:id="rId14"/>
    <p:sldId id="322" r:id="rId15"/>
    <p:sldId id="333" r:id="rId16"/>
    <p:sldId id="334" r:id="rId17"/>
    <p:sldId id="288" r:id="rId18"/>
    <p:sldId id="329" r:id="rId19"/>
    <p:sldId id="312" r:id="rId20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BEDE8"/>
    <a:srgbClr val="FF6600"/>
    <a:srgbClr val="1C558D"/>
    <a:srgbClr val="E3621B"/>
    <a:srgbClr val="CC3300"/>
    <a:srgbClr val="FF9900"/>
    <a:srgbClr val="34A853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9" autoAdjust="0"/>
    <p:restoredTop sz="94008" autoAdjust="0"/>
  </p:normalViewPr>
  <p:slideViewPr>
    <p:cSldViewPr>
      <p:cViewPr varScale="1">
        <p:scale>
          <a:sx n="172" d="100"/>
          <a:sy n="172" d="100"/>
        </p:scale>
        <p:origin x="2957" y="13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44" d="100"/>
          <a:sy n="144" d="100"/>
        </p:scale>
        <p:origin x="7980" y="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FF6600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972EEC8C-C286-48E5-951B-089CDDC71E02}">
      <dgm:prSet/>
      <dgm:spPr/>
      <dgm:t>
        <a:bodyPr/>
        <a:lstStyle/>
        <a:p>
          <a:r>
            <a:rPr lang="en-US" dirty="0"/>
            <a:t>Why am I taking this course?</a:t>
          </a:r>
        </a:p>
      </dgm:t>
    </dgm:pt>
    <dgm:pt modelId="{64B0A786-D3BA-4BA9-B005-050E5E207721}" type="parTrans" cxnId="{412F85BC-B73E-4135-81C2-487C04C96911}">
      <dgm:prSet/>
      <dgm:spPr/>
      <dgm:t>
        <a:bodyPr/>
        <a:lstStyle/>
        <a:p>
          <a:endParaRPr lang="en-US"/>
        </a:p>
      </dgm:t>
    </dgm:pt>
    <dgm:pt modelId="{7323682F-D3AD-468D-AEA0-E0961A0E1857}" type="sibTrans" cxnId="{412F85BC-B73E-4135-81C2-487C04C96911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/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/>
      <dgm:t>
        <a:bodyPr/>
        <a:lstStyle/>
        <a:p>
          <a:r>
            <a:rPr lang="en-US" dirty="0"/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1B4E5C45-205E-4AA3-8259-562C49591497}" type="pres">
      <dgm:prSet presAssocID="{972EEC8C-C286-48E5-951B-089CDDC71E02}" presName="text_2" presStyleLbl="node1" presStyleIdx="1" presStyleCnt="4">
        <dgm:presLayoutVars>
          <dgm:bulletEnabled val="1"/>
        </dgm:presLayoutVars>
      </dgm:prSet>
      <dgm:spPr/>
    </dgm:pt>
    <dgm:pt modelId="{C15248C6-3C13-49D9-9A50-918DEB679A81}" type="pres">
      <dgm:prSet presAssocID="{972EEC8C-C286-48E5-951B-089CDDC71E02}" presName="accent_2" presStyleCnt="0"/>
      <dgm:spPr/>
    </dgm:pt>
    <dgm:pt modelId="{0C330F0D-FB39-4C64-93F9-FEF04912B16F}" type="pres">
      <dgm:prSet presAssocID="{972EEC8C-C286-48E5-951B-089CDDC71E02}" presName="accentRepeatNode" presStyleLbl="solidFgAcc1" presStyleIdx="1" presStyleCnt="4"/>
      <dgm:spPr/>
    </dgm:pt>
    <dgm:pt modelId="{C387262B-92F1-415F-ABBB-B6AC97933099}" type="pres">
      <dgm:prSet presAssocID="{D9A5881D-CBB2-4FD1-B431-AD35E9ABF2C1}" presName="text_3" presStyleLbl="node1" presStyleIdx="2" presStyleCnt="4">
        <dgm:presLayoutVars>
          <dgm:bulletEnabled val="1"/>
        </dgm:presLayoutVars>
      </dgm:prSet>
      <dgm:spPr/>
    </dgm:pt>
    <dgm:pt modelId="{535E38A4-CADB-4ED9-BC5A-3DD92D33EFD8}" type="pres">
      <dgm:prSet presAssocID="{D9A5881D-CBB2-4FD1-B431-AD35E9ABF2C1}" presName="accent_3" presStyleCnt="0"/>
      <dgm:spPr/>
    </dgm:pt>
    <dgm:pt modelId="{43CC351D-CF99-450C-80C2-B48C331ED7E6}" type="pres">
      <dgm:prSet presAssocID="{D9A5881D-CBB2-4FD1-B431-AD35E9ABF2C1}" presName="accentRepeatNode" presStyleLbl="solidFgAcc1" presStyleIdx="2" presStyleCnt="4"/>
      <dgm:spPr/>
    </dgm:pt>
    <dgm:pt modelId="{981451DB-8E54-494C-86DD-22C41AF131B4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5830E344-7464-47B4-8E36-D71F98EDB774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2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5B65C935-C2C5-4B4C-A1AD-758A36576257}" type="presOf" srcId="{2CFB83D2-5A66-44CE-A85C-BA30B4E46153}" destId="{981451DB-8E54-494C-86DD-22C41AF131B4}" srcOrd="0" destOrd="0" presId="urn:microsoft.com/office/officeart/2008/layout/VerticalCurvedList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C83E58AF-5F70-4EC0-A0B1-49B699EFB3FA}" type="presOf" srcId="{D9A5881D-CBB2-4FD1-B431-AD35E9ABF2C1}" destId="{C387262B-92F1-415F-ABBB-B6AC97933099}" srcOrd="0" destOrd="0" presId="urn:microsoft.com/office/officeart/2008/layout/VerticalCurvedList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412F85BC-B73E-4135-81C2-487C04C96911}" srcId="{12D30916-410B-452C-BEB5-3364788C64F8}" destId="{972EEC8C-C286-48E5-951B-089CDDC71E02}" srcOrd="1" destOrd="0" parTransId="{64B0A786-D3BA-4BA9-B005-050E5E207721}" sibTransId="{7323682F-D3AD-468D-AEA0-E0961A0E1857}"/>
    <dgm:cxn modelId="{B7305EF3-CA20-4E6B-B64A-BC46F0C0E1EC}" type="presOf" srcId="{972EEC8C-C286-48E5-951B-089CDDC71E02}" destId="{1B4E5C45-205E-4AA3-8259-562C49591497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8212966D-6C3A-4BE0-9659-F0425F5B757D}" type="presParOf" srcId="{9A80F453-95C5-4177-83D4-5935B6ECFB10}" destId="{1B4E5C45-205E-4AA3-8259-562C49591497}" srcOrd="3" destOrd="0" presId="urn:microsoft.com/office/officeart/2008/layout/VerticalCurvedList"/>
    <dgm:cxn modelId="{550BA03E-8781-4AF8-9E34-BB2754453A7E}" type="presParOf" srcId="{9A80F453-95C5-4177-83D4-5935B6ECFB10}" destId="{C15248C6-3C13-49D9-9A50-918DEB679A81}" srcOrd="4" destOrd="0" presId="urn:microsoft.com/office/officeart/2008/layout/VerticalCurvedList"/>
    <dgm:cxn modelId="{4B91703E-5101-4CD2-A1F9-5DE8D4908175}" type="presParOf" srcId="{C15248C6-3C13-49D9-9A50-918DEB679A81}" destId="{0C330F0D-FB39-4C64-93F9-FEF04912B16F}" srcOrd="0" destOrd="0" presId="urn:microsoft.com/office/officeart/2008/layout/VerticalCurvedList"/>
    <dgm:cxn modelId="{DCBA2784-B77E-4421-8837-3969E82E654D}" type="presParOf" srcId="{9A80F453-95C5-4177-83D4-5935B6ECFB10}" destId="{C387262B-92F1-415F-ABBB-B6AC97933099}" srcOrd="5" destOrd="0" presId="urn:microsoft.com/office/officeart/2008/layout/VerticalCurvedList"/>
    <dgm:cxn modelId="{1E50C167-60C6-4CBB-A220-4A1C5AD6FC45}" type="presParOf" srcId="{9A80F453-95C5-4177-83D4-5935B6ECFB10}" destId="{535E38A4-CADB-4ED9-BC5A-3DD92D33EFD8}" srcOrd="6" destOrd="0" presId="urn:microsoft.com/office/officeart/2008/layout/VerticalCurvedList"/>
    <dgm:cxn modelId="{0D74B5F4-7176-404C-A25F-053BDE9F19BC}" type="presParOf" srcId="{535E38A4-CADB-4ED9-BC5A-3DD92D33EFD8}" destId="{43CC351D-CF99-450C-80C2-B48C331ED7E6}" srcOrd="0" destOrd="0" presId="urn:microsoft.com/office/officeart/2008/layout/VerticalCurvedList"/>
    <dgm:cxn modelId="{6B1073FC-DE78-4CC5-8D5D-8750D1F053DB}" type="presParOf" srcId="{9A80F453-95C5-4177-83D4-5935B6ECFB10}" destId="{981451DB-8E54-494C-86DD-22C41AF131B4}" srcOrd="7" destOrd="0" presId="urn:microsoft.com/office/officeart/2008/layout/VerticalCurvedList"/>
    <dgm:cxn modelId="{DFC49553-8DA7-4B65-907D-D8F74FB8F106}" type="presParOf" srcId="{9A80F453-95C5-4177-83D4-5935B6ECFB10}" destId="{5830E344-7464-47B4-8E36-D71F98EDB774}" srcOrd="8" destOrd="0" presId="urn:microsoft.com/office/officeart/2008/layout/VerticalCurvedList"/>
    <dgm:cxn modelId="{8B29724B-B527-4715-A48C-9F2224191230}" type="presParOf" srcId="{5830E344-7464-47B4-8E36-D71F98EDB774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972EEC8C-C286-48E5-951B-089CDDC71E02}">
      <dgm:prSet/>
      <dgm:spPr>
        <a:solidFill>
          <a:srgbClr val="FF6600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am I taking this course?</a:t>
          </a:r>
        </a:p>
      </dgm:t>
    </dgm:pt>
    <dgm:pt modelId="{64B0A786-D3BA-4BA9-B005-050E5E207721}" type="parTrans" cxnId="{412F85BC-B73E-4135-81C2-487C04C96911}">
      <dgm:prSet/>
      <dgm:spPr/>
      <dgm:t>
        <a:bodyPr/>
        <a:lstStyle/>
        <a:p>
          <a:endParaRPr lang="en-US"/>
        </a:p>
      </dgm:t>
    </dgm:pt>
    <dgm:pt modelId="{7323682F-D3AD-468D-AEA0-E0961A0E1857}" type="sibTrans" cxnId="{412F85BC-B73E-4135-81C2-487C04C96911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/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/>
      <dgm:t>
        <a:bodyPr/>
        <a:lstStyle/>
        <a:p>
          <a:r>
            <a:rPr lang="en-US" dirty="0"/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1B4E5C45-205E-4AA3-8259-562C49591497}" type="pres">
      <dgm:prSet presAssocID="{972EEC8C-C286-48E5-951B-089CDDC71E02}" presName="text_2" presStyleLbl="node1" presStyleIdx="1" presStyleCnt="4">
        <dgm:presLayoutVars>
          <dgm:bulletEnabled val="1"/>
        </dgm:presLayoutVars>
      </dgm:prSet>
      <dgm:spPr/>
    </dgm:pt>
    <dgm:pt modelId="{C15248C6-3C13-49D9-9A50-918DEB679A81}" type="pres">
      <dgm:prSet presAssocID="{972EEC8C-C286-48E5-951B-089CDDC71E02}" presName="accent_2" presStyleCnt="0"/>
      <dgm:spPr/>
    </dgm:pt>
    <dgm:pt modelId="{0C330F0D-FB39-4C64-93F9-FEF04912B16F}" type="pres">
      <dgm:prSet presAssocID="{972EEC8C-C286-48E5-951B-089CDDC71E02}" presName="accentRepeatNode" presStyleLbl="solidFgAcc1" presStyleIdx="1" presStyleCnt="4"/>
      <dgm:spPr/>
    </dgm:pt>
    <dgm:pt modelId="{C387262B-92F1-415F-ABBB-B6AC97933099}" type="pres">
      <dgm:prSet presAssocID="{D9A5881D-CBB2-4FD1-B431-AD35E9ABF2C1}" presName="text_3" presStyleLbl="node1" presStyleIdx="2" presStyleCnt="4">
        <dgm:presLayoutVars>
          <dgm:bulletEnabled val="1"/>
        </dgm:presLayoutVars>
      </dgm:prSet>
      <dgm:spPr/>
    </dgm:pt>
    <dgm:pt modelId="{535E38A4-CADB-4ED9-BC5A-3DD92D33EFD8}" type="pres">
      <dgm:prSet presAssocID="{D9A5881D-CBB2-4FD1-B431-AD35E9ABF2C1}" presName="accent_3" presStyleCnt="0"/>
      <dgm:spPr/>
    </dgm:pt>
    <dgm:pt modelId="{43CC351D-CF99-450C-80C2-B48C331ED7E6}" type="pres">
      <dgm:prSet presAssocID="{D9A5881D-CBB2-4FD1-B431-AD35E9ABF2C1}" presName="accentRepeatNode" presStyleLbl="solidFgAcc1" presStyleIdx="2" presStyleCnt="4"/>
      <dgm:spPr/>
    </dgm:pt>
    <dgm:pt modelId="{981451DB-8E54-494C-86DD-22C41AF131B4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5830E344-7464-47B4-8E36-D71F98EDB774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2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5B65C935-C2C5-4B4C-A1AD-758A36576257}" type="presOf" srcId="{2CFB83D2-5A66-44CE-A85C-BA30B4E46153}" destId="{981451DB-8E54-494C-86DD-22C41AF131B4}" srcOrd="0" destOrd="0" presId="urn:microsoft.com/office/officeart/2008/layout/VerticalCurvedList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C83E58AF-5F70-4EC0-A0B1-49B699EFB3FA}" type="presOf" srcId="{D9A5881D-CBB2-4FD1-B431-AD35E9ABF2C1}" destId="{C387262B-92F1-415F-ABBB-B6AC97933099}" srcOrd="0" destOrd="0" presId="urn:microsoft.com/office/officeart/2008/layout/VerticalCurvedList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412F85BC-B73E-4135-81C2-487C04C96911}" srcId="{12D30916-410B-452C-BEB5-3364788C64F8}" destId="{972EEC8C-C286-48E5-951B-089CDDC71E02}" srcOrd="1" destOrd="0" parTransId="{64B0A786-D3BA-4BA9-B005-050E5E207721}" sibTransId="{7323682F-D3AD-468D-AEA0-E0961A0E1857}"/>
    <dgm:cxn modelId="{B7305EF3-CA20-4E6B-B64A-BC46F0C0E1EC}" type="presOf" srcId="{972EEC8C-C286-48E5-951B-089CDDC71E02}" destId="{1B4E5C45-205E-4AA3-8259-562C49591497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8212966D-6C3A-4BE0-9659-F0425F5B757D}" type="presParOf" srcId="{9A80F453-95C5-4177-83D4-5935B6ECFB10}" destId="{1B4E5C45-205E-4AA3-8259-562C49591497}" srcOrd="3" destOrd="0" presId="urn:microsoft.com/office/officeart/2008/layout/VerticalCurvedList"/>
    <dgm:cxn modelId="{550BA03E-8781-4AF8-9E34-BB2754453A7E}" type="presParOf" srcId="{9A80F453-95C5-4177-83D4-5935B6ECFB10}" destId="{C15248C6-3C13-49D9-9A50-918DEB679A81}" srcOrd="4" destOrd="0" presId="urn:microsoft.com/office/officeart/2008/layout/VerticalCurvedList"/>
    <dgm:cxn modelId="{4B91703E-5101-4CD2-A1F9-5DE8D4908175}" type="presParOf" srcId="{C15248C6-3C13-49D9-9A50-918DEB679A81}" destId="{0C330F0D-FB39-4C64-93F9-FEF04912B16F}" srcOrd="0" destOrd="0" presId="urn:microsoft.com/office/officeart/2008/layout/VerticalCurvedList"/>
    <dgm:cxn modelId="{DCBA2784-B77E-4421-8837-3969E82E654D}" type="presParOf" srcId="{9A80F453-95C5-4177-83D4-5935B6ECFB10}" destId="{C387262B-92F1-415F-ABBB-B6AC97933099}" srcOrd="5" destOrd="0" presId="urn:microsoft.com/office/officeart/2008/layout/VerticalCurvedList"/>
    <dgm:cxn modelId="{1E50C167-60C6-4CBB-A220-4A1C5AD6FC45}" type="presParOf" srcId="{9A80F453-95C5-4177-83D4-5935B6ECFB10}" destId="{535E38A4-CADB-4ED9-BC5A-3DD92D33EFD8}" srcOrd="6" destOrd="0" presId="urn:microsoft.com/office/officeart/2008/layout/VerticalCurvedList"/>
    <dgm:cxn modelId="{0D74B5F4-7176-404C-A25F-053BDE9F19BC}" type="presParOf" srcId="{535E38A4-CADB-4ED9-BC5A-3DD92D33EFD8}" destId="{43CC351D-CF99-450C-80C2-B48C331ED7E6}" srcOrd="0" destOrd="0" presId="urn:microsoft.com/office/officeart/2008/layout/VerticalCurvedList"/>
    <dgm:cxn modelId="{6B1073FC-DE78-4CC5-8D5D-8750D1F053DB}" type="presParOf" srcId="{9A80F453-95C5-4177-83D4-5935B6ECFB10}" destId="{981451DB-8E54-494C-86DD-22C41AF131B4}" srcOrd="7" destOrd="0" presId="urn:microsoft.com/office/officeart/2008/layout/VerticalCurvedList"/>
    <dgm:cxn modelId="{DFC49553-8DA7-4B65-907D-D8F74FB8F106}" type="presParOf" srcId="{9A80F453-95C5-4177-83D4-5935B6ECFB10}" destId="{5830E344-7464-47B4-8E36-D71F98EDB774}" srcOrd="8" destOrd="0" presId="urn:microsoft.com/office/officeart/2008/layout/VerticalCurvedList"/>
    <dgm:cxn modelId="{8B29724B-B527-4715-A48C-9F2224191230}" type="presParOf" srcId="{5830E344-7464-47B4-8E36-D71F98EDB774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972EEC8C-C286-48E5-951B-089CDDC71E02}">
      <dgm:prSet/>
      <dgm:spPr/>
      <dgm:t>
        <a:bodyPr/>
        <a:lstStyle/>
        <a:p>
          <a:r>
            <a:rPr lang="en-US" dirty="0"/>
            <a:t>Why am I taking this course?</a:t>
          </a:r>
        </a:p>
      </dgm:t>
    </dgm:pt>
    <dgm:pt modelId="{64B0A786-D3BA-4BA9-B005-050E5E207721}" type="parTrans" cxnId="{412F85BC-B73E-4135-81C2-487C04C96911}">
      <dgm:prSet/>
      <dgm:spPr/>
      <dgm:t>
        <a:bodyPr/>
        <a:lstStyle/>
        <a:p>
          <a:endParaRPr lang="en-US"/>
        </a:p>
      </dgm:t>
    </dgm:pt>
    <dgm:pt modelId="{7323682F-D3AD-468D-AEA0-E0961A0E1857}" type="sibTrans" cxnId="{412F85BC-B73E-4135-81C2-487C04C96911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>
        <a:solidFill>
          <a:srgbClr val="FF6600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/>
      <dgm:t>
        <a:bodyPr/>
        <a:lstStyle/>
        <a:p>
          <a:r>
            <a:rPr lang="en-US" dirty="0"/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1B4E5C45-205E-4AA3-8259-562C49591497}" type="pres">
      <dgm:prSet presAssocID="{972EEC8C-C286-48E5-951B-089CDDC71E02}" presName="text_2" presStyleLbl="node1" presStyleIdx="1" presStyleCnt="4">
        <dgm:presLayoutVars>
          <dgm:bulletEnabled val="1"/>
        </dgm:presLayoutVars>
      </dgm:prSet>
      <dgm:spPr/>
    </dgm:pt>
    <dgm:pt modelId="{C15248C6-3C13-49D9-9A50-918DEB679A81}" type="pres">
      <dgm:prSet presAssocID="{972EEC8C-C286-48E5-951B-089CDDC71E02}" presName="accent_2" presStyleCnt="0"/>
      <dgm:spPr/>
    </dgm:pt>
    <dgm:pt modelId="{0C330F0D-FB39-4C64-93F9-FEF04912B16F}" type="pres">
      <dgm:prSet presAssocID="{972EEC8C-C286-48E5-951B-089CDDC71E02}" presName="accentRepeatNode" presStyleLbl="solidFgAcc1" presStyleIdx="1" presStyleCnt="4"/>
      <dgm:spPr/>
    </dgm:pt>
    <dgm:pt modelId="{C387262B-92F1-415F-ABBB-B6AC97933099}" type="pres">
      <dgm:prSet presAssocID="{D9A5881D-CBB2-4FD1-B431-AD35E9ABF2C1}" presName="text_3" presStyleLbl="node1" presStyleIdx="2" presStyleCnt="4">
        <dgm:presLayoutVars>
          <dgm:bulletEnabled val="1"/>
        </dgm:presLayoutVars>
      </dgm:prSet>
      <dgm:spPr/>
    </dgm:pt>
    <dgm:pt modelId="{535E38A4-CADB-4ED9-BC5A-3DD92D33EFD8}" type="pres">
      <dgm:prSet presAssocID="{D9A5881D-CBB2-4FD1-B431-AD35E9ABF2C1}" presName="accent_3" presStyleCnt="0"/>
      <dgm:spPr/>
    </dgm:pt>
    <dgm:pt modelId="{43CC351D-CF99-450C-80C2-B48C331ED7E6}" type="pres">
      <dgm:prSet presAssocID="{D9A5881D-CBB2-4FD1-B431-AD35E9ABF2C1}" presName="accentRepeatNode" presStyleLbl="solidFgAcc1" presStyleIdx="2" presStyleCnt="4"/>
      <dgm:spPr/>
    </dgm:pt>
    <dgm:pt modelId="{981451DB-8E54-494C-86DD-22C41AF131B4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5830E344-7464-47B4-8E36-D71F98EDB774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2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5B65C935-C2C5-4B4C-A1AD-758A36576257}" type="presOf" srcId="{2CFB83D2-5A66-44CE-A85C-BA30B4E46153}" destId="{981451DB-8E54-494C-86DD-22C41AF131B4}" srcOrd="0" destOrd="0" presId="urn:microsoft.com/office/officeart/2008/layout/VerticalCurvedList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C83E58AF-5F70-4EC0-A0B1-49B699EFB3FA}" type="presOf" srcId="{D9A5881D-CBB2-4FD1-B431-AD35E9ABF2C1}" destId="{C387262B-92F1-415F-ABBB-B6AC97933099}" srcOrd="0" destOrd="0" presId="urn:microsoft.com/office/officeart/2008/layout/VerticalCurvedList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412F85BC-B73E-4135-81C2-487C04C96911}" srcId="{12D30916-410B-452C-BEB5-3364788C64F8}" destId="{972EEC8C-C286-48E5-951B-089CDDC71E02}" srcOrd="1" destOrd="0" parTransId="{64B0A786-D3BA-4BA9-B005-050E5E207721}" sibTransId="{7323682F-D3AD-468D-AEA0-E0961A0E1857}"/>
    <dgm:cxn modelId="{B7305EF3-CA20-4E6B-B64A-BC46F0C0E1EC}" type="presOf" srcId="{972EEC8C-C286-48E5-951B-089CDDC71E02}" destId="{1B4E5C45-205E-4AA3-8259-562C49591497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8212966D-6C3A-4BE0-9659-F0425F5B757D}" type="presParOf" srcId="{9A80F453-95C5-4177-83D4-5935B6ECFB10}" destId="{1B4E5C45-205E-4AA3-8259-562C49591497}" srcOrd="3" destOrd="0" presId="urn:microsoft.com/office/officeart/2008/layout/VerticalCurvedList"/>
    <dgm:cxn modelId="{550BA03E-8781-4AF8-9E34-BB2754453A7E}" type="presParOf" srcId="{9A80F453-95C5-4177-83D4-5935B6ECFB10}" destId="{C15248C6-3C13-49D9-9A50-918DEB679A81}" srcOrd="4" destOrd="0" presId="urn:microsoft.com/office/officeart/2008/layout/VerticalCurvedList"/>
    <dgm:cxn modelId="{4B91703E-5101-4CD2-A1F9-5DE8D4908175}" type="presParOf" srcId="{C15248C6-3C13-49D9-9A50-918DEB679A81}" destId="{0C330F0D-FB39-4C64-93F9-FEF04912B16F}" srcOrd="0" destOrd="0" presId="urn:microsoft.com/office/officeart/2008/layout/VerticalCurvedList"/>
    <dgm:cxn modelId="{DCBA2784-B77E-4421-8837-3969E82E654D}" type="presParOf" srcId="{9A80F453-95C5-4177-83D4-5935B6ECFB10}" destId="{C387262B-92F1-415F-ABBB-B6AC97933099}" srcOrd="5" destOrd="0" presId="urn:microsoft.com/office/officeart/2008/layout/VerticalCurvedList"/>
    <dgm:cxn modelId="{1E50C167-60C6-4CBB-A220-4A1C5AD6FC45}" type="presParOf" srcId="{9A80F453-95C5-4177-83D4-5935B6ECFB10}" destId="{535E38A4-CADB-4ED9-BC5A-3DD92D33EFD8}" srcOrd="6" destOrd="0" presId="urn:microsoft.com/office/officeart/2008/layout/VerticalCurvedList"/>
    <dgm:cxn modelId="{0D74B5F4-7176-404C-A25F-053BDE9F19BC}" type="presParOf" srcId="{535E38A4-CADB-4ED9-BC5A-3DD92D33EFD8}" destId="{43CC351D-CF99-450C-80C2-B48C331ED7E6}" srcOrd="0" destOrd="0" presId="urn:microsoft.com/office/officeart/2008/layout/VerticalCurvedList"/>
    <dgm:cxn modelId="{6B1073FC-DE78-4CC5-8D5D-8750D1F053DB}" type="presParOf" srcId="{9A80F453-95C5-4177-83D4-5935B6ECFB10}" destId="{981451DB-8E54-494C-86DD-22C41AF131B4}" srcOrd="7" destOrd="0" presId="urn:microsoft.com/office/officeart/2008/layout/VerticalCurvedList"/>
    <dgm:cxn modelId="{DFC49553-8DA7-4B65-907D-D8F74FB8F106}" type="presParOf" srcId="{9A80F453-95C5-4177-83D4-5935B6ECFB10}" destId="{5830E344-7464-47B4-8E36-D71F98EDB774}" srcOrd="8" destOrd="0" presId="urn:microsoft.com/office/officeart/2008/layout/VerticalCurvedList"/>
    <dgm:cxn modelId="{8B29724B-B527-4715-A48C-9F2224191230}" type="presParOf" srcId="{5830E344-7464-47B4-8E36-D71F98EDB774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972EEC8C-C286-48E5-951B-089CDDC71E02}">
      <dgm:prSet/>
      <dgm:spPr/>
      <dgm:t>
        <a:bodyPr/>
        <a:lstStyle/>
        <a:p>
          <a:r>
            <a:rPr lang="en-US" dirty="0"/>
            <a:t>Why am I taking this course?</a:t>
          </a:r>
        </a:p>
      </dgm:t>
    </dgm:pt>
    <dgm:pt modelId="{64B0A786-D3BA-4BA9-B005-050E5E207721}" type="parTrans" cxnId="{412F85BC-B73E-4135-81C2-487C04C96911}">
      <dgm:prSet/>
      <dgm:spPr/>
      <dgm:t>
        <a:bodyPr/>
        <a:lstStyle/>
        <a:p>
          <a:endParaRPr lang="en-US"/>
        </a:p>
      </dgm:t>
    </dgm:pt>
    <dgm:pt modelId="{7323682F-D3AD-468D-AEA0-E0961A0E1857}" type="sibTrans" cxnId="{412F85BC-B73E-4135-81C2-487C04C96911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/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FF6600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1B4E5C45-205E-4AA3-8259-562C49591497}" type="pres">
      <dgm:prSet presAssocID="{972EEC8C-C286-48E5-951B-089CDDC71E02}" presName="text_2" presStyleLbl="node1" presStyleIdx="1" presStyleCnt="4">
        <dgm:presLayoutVars>
          <dgm:bulletEnabled val="1"/>
        </dgm:presLayoutVars>
      </dgm:prSet>
      <dgm:spPr/>
    </dgm:pt>
    <dgm:pt modelId="{C15248C6-3C13-49D9-9A50-918DEB679A81}" type="pres">
      <dgm:prSet presAssocID="{972EEC8C-C286-48E5-951B-089CDDC71E02}" presName="accent_2" presStyleCnt="0"/>
      <dgm:spPr/>
    </dgm:pt>
    <dgm:pt modelId="{0C330F0D-FB39-4C64-93F9-FEF04912B16F}" type="pres">
      <dgm:prSet presAssocID="{972EEC8C-C286-48E5-951B-089CDDC71E02}" presName="accentRepeatNode" presStyleLbl="solidFgAcc1" presStyleIdx="1" presStyleCnt="4"/>
      <dgm:spPr/>
    </dgm:pt>
    <dgm:pt modelId="{C387262B-92F1-415F-ABBB-B6AC97933099}" type="pres">
      <dgm:prSet presAssocID="{D9A5881D-CBB2-4FD1-B431-AD35E9ABF2C1}" presName="text_3" presStyleLbl="node1" presStyleIdx="2" presStyleCnt="4">
        <dgm:presLayoutVars>
          <dgm:bulletEnabled val="1"/>
        </dgm:presLayoutVars>
      </dgm:prSet>
      <dgm:spPr/>
    </dgm:pt>
    <dgm:pt modelId="{535E38A4-CADB-4ED9-BC5A-3DD92D33EFD8}" type="pres">
      <dgm:prSet presAssocID="{D9A5881D-CBB2-4FD1-B431-AD35E9ABF2C1}" presName="accent_3" presStyleCnt="0"/>
      <dgm:spPr/>
    </dgm:pt>
    <dgm:pt modelId="{43CC351D-CF99-450C-80C2-B48C331ED7E6}" type="pres">
      <dgm:prSet presAssocID="{D9A5881D-CBB2-4FD1-B431-AD35E9ABF2C1}" presName="accentRepeatNode" presStyleLbl="solidFgAcc1" presStyleIdx="2" presStyleCnt="4"/>
      <dgm:spPr/>
    </dgm:pt>
    <dgm:pt modelId="{981451DB-8E54-494C-86DD-22C41AF131B4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5830E344-7464-47B4-8E36-D71F98EDB774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2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5B65C935-C2C5-4B4C-A1AD-758A36576257}" type="presOf" srcId="{2CFB83D2-5A66-44CE-A85C-BA30B4E46153}" destId="{981451DB-8E54-494C-86DD-22C41AF131B4}" srcOrd="0" destOrd="0" presId="urn:microsoft.com/office/officeart/2008/layout/VerticalCurvedList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C83E58AF-5F70-4EC0-A0B1-49B699EFB3FA}" type="presOf" srcId="{D9A5881D-CBB2-4FD1-B431-AD35E9ABF2C1}" destId="{C387262B-92F1-415F-ABBB-B6AC97933099}" srcOrd="0" destOrd="0" presId="urn:microsoft.com/office/officeart/2008/layout/VerticalCurvedList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412F85BC-B73E-4135-81C2-487C04C96911}" srcId="{12D30916-410B-452C-BEB5-3364788C64F8}" destId="{972EEC8C-C286-48E5-951B-089CDDC71E02}" srcOrd="1" destOrd="0" parTransId="{64B0A786-D3BA-4BA9-B005-050E5E207721}" sibTransId="{7323682F-D3AD-468D-AEA0-E0961A0E1857}"/>
    <dgm:cxn modelId="{B7305EF3-CA20-4E6B-B64A-BC46F0C0E1EC}" type="presOf" srcId="{972EEC8C-C286-48E5-951B-089CDDC71E02}" destId="{1B4E5C45-205E-4AA3-8259-562C49591497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8212966D-6C3A-4BE0-9659-F0425F5B757D}" type="presParOf" srcId="{9A80F453-95C5-4177-83D4-5935B6ECFB10}" destId="{1B4E5C45-205E-4AA3-8259-562C49591497}" srcOrd="3" destOrd="0" presId="urn:microsoft.com/office/officeart/2008/layout/VerticalCurvedList"/>
    <dgm:cxn modelId="{550BA03E-8781-4AF8-9E34-BB2754453A7E}" type="presParOf" srcId="{9A80F453-95C5-4177-83D4-5935B6ECFB10}" destId="{C15248C6-3C13-49D9-9A50-918DEB679A81}" srcOrd="4" destOrd="0" presId="urn:microsoft.com/office/officeart/2008/layout/VerticalCurvedList"/>
    <dgm:cxn modelId="{4B91703E-5101-4CD2-A1F9-5DE8D4908175}" type="presParOf" srcId="{C15248C6-3C13-49D9-9A50-918DEB679A81}" destId="{0C330F0D-FB39-4C64-93F9-FEF04912B16F}" srcOrd="0" destOrd="0" presId="urn:microsoft.com/office/officeart/2008/layout/VerticalCurvedList"/>
    <dgm:cxn modelId="{DCBA2784-B77E-4421-8837-3969E82E654D}" type="presParOf" srcId="{9A80F453-95C5-4177-83D4-5935B6ECFB10}" destId="{C387262B-92F1-415F-ABBB-B6AC97933099}" srcOrd="5" destOrd="0" presId="urn:microsoft.com/office/officeart/2008/layout/VerticalCurvedList"/>
    <dgm:cxn modelId="{1E50C167-60C6-4CBB-A220-4A1C5AD6FC45}" type="presParOf" srcId="{9A80F453-95C5-4177-83D4-5935B6ECFB10}" destId="{535E38A4-CADB-4ED9-BC5A-3DD92D33EFD8}" srcOrd="6" destOrd="0" presId="urn:microsoft.com/office/officeart/2008/layout/VerticalCurvedList"/>
    <dgm:cxn modelId="{0D74B5F4-7176-404C-A25F-053BDE9F19BC}" type="presParOf" srcId="{535E38A4-CADB-4ED9-BC5A-3DD92D33EFD8}" destId="{43CC351D-CF99-450C-80C2-B48C331ED7E6}" srcOrd="0" destOrd="0" presId="urn:microsoft.com/office/officeart/2008/layout/VerticalCurvedList"/>
    <dgm:cxn modelId="{6B1073FC-DE78-4CC5-8D5D-8750D1F053DB}" type="presParOf" srcId="{9A80F453-95C5-4177-83D4-5935B6ECFB10}" destId="{981451DB-8E54-494C-86DD-22C41AF131B4}" srcOrd="7" destOrd="0" presId="urn:microsoft.com/office/officeart/2008/layout/VerticalCurvedList"/>
    <dgm:cxn modelId="{DFC49553-8DA7-4B65-907D-D8F74FB8F106}" type="presParOf" srcId="{9A80F453-95C5-4177-83D4-5935B6ECFB10}" destId="{5830E344-7464-47B4-8E36-D71F98EDB774}" srcOrd="8" destOrd="0" presId="urn:microsoft.com/office/officeart/2008/layout/VerticalCurvedList"/>
    <dgm:cxn modelId="{8B29724B-B527-4715-A48C-9F2224191230}" type="presParOf" srcId="{5830E344-7464-47B4-8E36-D71F98EDB774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5C45-205E-4AA3-8259-562C49591497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Why am I taking this course?</a:t>
          </a:r>
        </a:p>
      </dsp:txBody>
      <dsp:txXfrm>
        <a:off x="946355" y="1447775"/>
        <a:ext cx="7522726" cy="723887"/>
      </dsp:txXfrm>
    </dsp:sp>
    <dsp:sp modelId="{0C330F0D-FB39-4C64-93F9-FEF04912B16F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7262B-92F1-415F-ABBB-B6AC97933099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2533794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451DB-8E54-494C-86DD-22C41AF131B4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5C45-205E-4AA3-8259-562C49591497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am I taking this course?</a:t>
          </a:r>
        </a:p>
      </dsp:txBody>
      <dsp:txXfrm>
        <a:off x="946355" y="1447775"/>
        <a:ext cx="7522726" cy="723887"/>
      </dsp:txXfrm>
    </dsp:sp>
    <dsp:sp modelId="{0C330F0D-FB39-4C64-93F9-FEF04912B16F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7262B-92F1-415F-ABBB-B6AC97933099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2533794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451DB-8E54-494C-86DD-22C41AF131B4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5C45-205E-4AA3-8259-562C49591497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Why am I taking this course?</a:t>
          </a:r>
        </a:p>
      </dsp:txBody>
      <dsp:txXfrm>
        <a:off x="946355" y="1447775"/>
        <a:ext cx="7522726" cy="723887"/>
      </dsp:txXfrm>
    </dsp:sp>
    <dsp:sp modelId="{0C330F0D-FB39-4C64-93F9-FEF04912B16F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7262B-92F1-415F-ABBB-B6AC97933099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skills will I learn that I can put on my CV?</a:t>
          </a:r>
        </a:p>
      </dsp:txBody>
      <dsp:txXfrm>
        <a:off x="946355" y="2533794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451DB-8E54-494C-86DD-22C41AF131B4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5C45-205E-4AA3-8259-562C49591497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Why am I taking this course?</a:t>
          </a:r>
        </a:p>
      </dsp:txBody>
      <dsp:txXfrm>
        <a:off x="946355" y="1447775"/>
        <a:ext cx="7522726" cy="723887"/>
      </dsp:txXfrm>
    </dsp:sp>
    <dsp:sp modelId="{0C330F0D-FB39-4C64-93F9-FEF04912B16F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7262B-92F1-415F-ABBB-B6AC97933099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2533794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451DB-8E54-494C-86DD-22C41AF131B4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F9DBC2A5-E837-466D-905C-1A10D0A8D3A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2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D1588-6ADF-4589-878A-1469DEB463C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5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25000 skus (15-60K) x 10 prices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94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91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E5E9A-7E4B-4DF0-A765-C2C56083D150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1523" y="160371"/>
            <a:ext cx="608529" cy="5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7384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9400" y="1466850"/>
            <a:ext cx="23622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 userDrawn="1"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8340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518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 userDrawn="1"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24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ebs.comm.virginia.edu/Grazioli/Comm3220/ScheduleUG.html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96308/evalomet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.comm.virginia.edu/Grazioli/Comm3220/Winit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ebs.comm.virginia.edu/Grazioli/Comm3220/LearningObjectiv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>
            <a:normAutofit/>
          </a:bodyPr>
          <a:lstStyle/>
          <a:p>
            <a:r>
              <a:rPr lang="en-US" dirty="0"/>
              <a:t>Data Management</a:t>
            </a:r>
            <a:br>
              <a:rPr lang="en-US" dirty="0"/>
            </a:br>
            <a:r>
              <a:rPr lang="en-US" dirty="0"/>
              <a:t>for Decision Making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Comm3220 – Welcome and Introduction</a:t>
            </a:r>
          </a:p>
          <a:p>
            <a:r>
              <a:rPr lang="en-US" dirty="0"/>
              <a:t>Stefano Grazioli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6A8319B6-1E0A-4134-B1D6-47FCEE814F03}"/>
              </a:ext>
            </a:extLst>
          </p:cNvPr>
          <p:cNvGrpSpPr/>
          <p:nvPr/>
        </p:nvGrpSpPr>
        <p:grpSpPr>
          <a:xfrm>
            <a:off x="838200" y="4752329"/>
            <a:ext cx="355237" cy="391171"/>
            <a:chOff x="7620000" y="3943350"/>
            <a:chExt cx="981505" cy="914172"/>
          </a:xfrm>
        </p:grpSpPr>
        <p:pic>
          <p:nvPicPr>
            <p:cNvPr id="7" name="Picture 6" descr="C:\Documents and Settings\HP_Administrator\Local Settings\Temporary Internet Files\Content.IE5\ZPR27KEL\MCj04325650000[1].png">
              <a:extLst>
                <a:ext uri="{FF2B5EF4-FFF2-40B4-BE49-F238E27FC236}">
                  <a16:creationId xmlns:a16="http://schemas.microsoft.com/office/drawing/2014/main" id="{A4F8BA47-74B2-4DF1-B1C7-37C8B9B5A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0" y="3943350"/>
              <a:ext cx="914172" cy="914172"/>
            </a:xfrm>
            <a:prstGeom prst="rect">
              <a:avLst/>
            </a:prstGeom>
            <a:noFill/>
          </p:spPr>
        </p:pic>
        <p:sp>
          <p:nvSpPr>
            <p:cNvPr id="8" name="Circular Arrow 39">
              <a:extLst>
                <a:ext uri="{FF2B5EF4-FFF2-40B4-BE49-F238E27FC236}">
                  <a16:creationId xmlns:a16="http://schemas.microsoft.com/office/drawing/2014/main" id="{335624F8-8AAA-4F69-868E-1E02F027903D}"/>
                </a:ext>
              </a:extLst>
            </p:cNvPr>
            <p:cNvSpPr/>
            <p:nvPr/>
          </p:nvSpPr>
          <p:spPr bwMode="auto">
            <a:xfrm rot="607051">
              <a:off x="7763305" y="4010455"/>
              <a:ext cx="838200" cy="8382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893624"/>
                <a:gd name="adj5" fmla="val 125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0" i="0" u="none" strike="noStrike" cap="none" normalizeH="0" baseline="0" dirty="0">
                <a:ln>
                  <a:noFill/>
                </a:ln>
                <a:solidFill>
                  <a:srgbClr val="969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  <p:pic>
        <p:nvPicPr>
          <p:cNvPr id="9" name="Picture 3" descr="C:\Users\Stefano\AppData\Local\Microsoft\Windows\Temporary Internet Files\Content.IE5\J816U1AR\MC900434837[1].png">
            <a:extLst>
              <a:ext uri="{FF2B5EF4-FFF2-40B4-BE49-F238E27FC236}">
                <a16:creationId xmlns:a16="http://schemas.microsoft.com/office/drawing/2014/main" id="{1CFD9CD0-3272-487D-ACD5-9620FED1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50" y="4757634"/>
            <a:ext cx="455186" cy="38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65E1F6C-2B93-40D3-B269-EE4B64F0C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5"/>
          <a:stretch/>
        </p:blipFill>
        <p:spPr bwMode="auto">
          <a:xfrm>
            <a:off x="2253743" y="4811570"/>
            <a:ext cx="296797" cy="29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Stefano\AppData\Local\Microsoft\Windows\Temporary Internet Files\Content.IE5\OUISOQB1\MC900156053[1].wmf">
            <a:extLst>
              <a:ext uri="{FF2B5EF4-FFF2-40B4-BE49-F238E27FC236}">
                <a16:creationId xmlns:a16="http://schemas.microsoft.com/office/drawing/2014/main" id="{64023773-0DA7-40C0-B83E-8576D626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38" y="4761861"/>
            <a:ext cx="304038" cy="3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B1786D-36BA-42A3-A557-32F38809A6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72" t="5835" r="10564" b="14384"/>
          <a:stretch/>
        </p:blipFill>
        <p:spPr>
          <a:xfrm>
            <a:off x="1714354" y="4837297"/>
            <a:ext cx="457200" cy="221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58C4-E647-4CAA-835A-78DF8A1E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B2C15-C47B-487E-B717-3E341B085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B9DF-7A7C-488B-AC83-62A6BD62D2A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1181100"/>
            <a:ext cx="8534400" cy="3962400"/>
          </a:xfrm>
        </p:spPr>
        <p:txBody>
          <a:bodyPr/>
          <a:lstStyle/>
          <a:p>
            <a:r>
              <a:rPr lang="en-US" dirty="0"/>
              <a:t>Name (enunciate, so we can learn)</a:t>
            </a:r>
          </a:p>
          <a:p>
            <a:r>
              <a:rPr lang="en-US" dirty="0"/>
              <a:t>Concentrations/tracks</a:t>
            </a:r>
          </a:p>
          <a:p>
            <a:r>
              <a:rPr lang="en-US" dirty="0"/>
              <a:t>Career goal</a:t>
            </a:r>
          </a:p>
          <a:p>
            <a:r>
              <a:rPr lang="en-US" dirty="0"/>
              <a:t>Confidence in information technology?</a:t>
            </a:r>
          </a:p>
          <a:p>
            <a:r>
              <a:rPr lang="en-US" dirty="0"/>
              <a:t>What I am hoping to learn</a:t>
            </a:r>
          </a:p>
        </p:txBody>
      </p:sp>
    </p:spTree>
    <p:extLst>
      <p:ext uri="{BB962C8B-B14F-4D97-AF65-F5344CB8AC3E}">
        <p14:creationId xmlns:p14="http://schemas.microsoft.com/office/powerpoint/2010/main" val="1746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894708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16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9705" y="876276"/>
            <a:ext cx="5366282" cy="39624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Data modeling</a:t>
            </a:r>
          </a:p>
          <a:p>
            <a:pPr lvl="1"/>
            <a:r>
              <a:rPr lang="en-US" sz="2000" dirty="0">
                <a:solidFill>
                  <a:srgbClr val="1C558D"/>
                </a:solidFill>
              </a:rPr>
              <a:t>ERD diagramming, Draw.io,</a:t>
            </a:r>
            <a:br>
              <a:rPr lang="en-US" sz="2000" dirty="0">
                <a:solidFill>
                  <a:srgbClr val="1C558D"/>
                </a:solidFill>
              </a:rPr>
            </a:br>
            <a:r>
              <a:rPr lang="en-US" sz="2000" dirty="0">
                <a:solidFill>
                  <a:srgbClr val="1C558D"/>
                </a:solidFill>
              </a:rPr>
              <a:t>MySQL Workbench</a:t>
            </a:r>
          </a:p>
          <a:p>
            <a:r>
              <a:rPr lang="en-US" sz="3200" dirty="0"/>
              <a:t>Database</a:t>
            </a:r>
          </a:p>
          <a:p>
            <a:pPr lvl="1"/>
            <a:r>
              <a:rPr lang="en-US" sz="2000" dirty="0">
                <a:solidFill>
                  <a:srgbClr val="1C558D"/>
                </a:solidFill>
              </a:rPr>
              <a:t>SQL, MS SQL Server, Azure Data Studio</a:t>
            </a:r>
          </a:p>
          <a:p>
            <a:r>
              <a:rPr lang="en-US" sz="3200" dirty="0"/>
              <a:t>Business intelligence: dashboards and visualizations</a:t>
            </a:r>
          </a:p>
          <a:p>
            <a:pPr lvl="1"/>
            <a:r>
              <a:rPr lang="en-US" sz="2000" dirty="0">
                <a:solidFill>
                  <a:srgbClr val="1C558D"/>
                </a:solidFill>
              </a:rPr>
              <a:t>Power BI, Power Query, Power Pivot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6"/>
          <a:stretch/>
        </p:blipFill>
        <p:spPr bwMode="auto">
          <a:xfrm>
            <a:off x="5748757" y="3852338"/>
            <a:ext cx="1543050" cy="1188244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48" y="3735446"/>
            <a:ext cx="310372" cy="30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64" y="2021953"/>
            <a:ext cx="1784366" cy="1157289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1"/>
          <a:stretch/>
        </p:blipFill>
        <p:spPr bwMode="auto">
          <a:xfrm>
            <a:off x="5924422" y="2841191"/>
            <a:ext cx="1632383" cy="773930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6983F-E9D9-48D6-88D2-FC096D621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638" y="923878"/>
            <a:ext cx="1238250" cy="797983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E83FE8-2D11-4A22-800D-11E5C109C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5295" y="932317"/>
            <a:ext cx="1466192" cy="1110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902874-1881-4640-B737-3546288120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05" t="32350" r="5854" b="28017"/>
          <a:stretch/>
        </p:blipFill>
        <p:spPr>
          <a:xfrm>
            <a:off x="8153400" y="4703460"/>
            <a:ext cx="925589" cy="414322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power-pivot-2016-logo-spacer - BIFocal Podcast">
            <a:extLst>
              <a:ext uri="{FF2B5EF4-FFF2-40B4-BE49-F238E27FC236}">
                <a16:creationId xmlns:a16="http://schemas.microsoft.com/office/drawing/2014/main" id="{45825CB8-7A7D-43B8-9AC7-AF0364E98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30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76" b="18360"/>
          <a:stretch/>
        </p:blipFill>
        <p:spPr bwMode="auto">
          <a:xfrm>
            <a:off x="5196142" y="4536038"/>
            <a:ext cx="1335842" cy="53827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Power query excel 2013 tutorial - YouTube">
            <a:extLst>
              <a:ext uri="{FF2B5EF4-FFF2-40B4-BE49-F238E27FC236}">
                <a16:creationId xmlns:a16="http://schemas.microsoft.com/office/drawing/2014/main" id="{901DDC63-A7CF-4DA7-B18C-B0E81ED95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41" y="3774038"/>
            <a:ext cx="1112152" cy="6265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BE07EC2-B392-4735-871D-B9EEE863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your CV</a:t>
            </a:r>
          </a:p>
        </p:txBody>
      </p:sp>
      <p:pic>
        <p:nvPicPr>
          <p:cNvPr id="1032" name="Picture 8" descr="Azure Data Studio gets support for PostgreSQL, SQL Notebooks and more  extensions">
            <a:extLst>
              <a:ext uri="{FF2B5EF4-FFF2-40B4-BE49-F238E27FC236}">
                <a16:creationId xmlns:a16="http://schemas.microsoft.com/office/drawing/2014/main" id="{F3277AD3-D7F3-4183-A0B5-17CD54F41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3632"/>
          <a:stretch/>
        </p:blipFill>
        <p:spPr bwMode="auto">
          <a:xfrm>
            <a:off x="7989811" y="2097008"/>
            <a:ext cx="925589" cy="9939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4AD7F9B-8E02-46F8-9705-06AA8A6B37A5}"/>
              </a:ext>
            </a:extLst>
          </p:cNvPr>
          <p:cNvSpPr/>
          <p:nvPr/>
        </p:nvSpPr>
        <p:spPr>
          <a:xfrm>
            <a:off x="7985475" y="3085688"/>
            <a:ext cx="925589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Azure Data Studio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19A88-1B99-49EA-A413-C0ECBB74A59E}"/>
              </a:ext>
            </a:extLst>
          </p:cNvPr>
          <p:cNvGrpSpPr/>
          <p:nvPr/>
        </p:nvGrpSpPr>
        <p:grpSpPr>
          <a:xfrm>
            <a:off x="7652559" y="3523195"/>
            <a:ext cx="987947" cy="1142867"/>
            <a:chOff x="2477960" y="3943350"/>
            <a:chExt cx="987947" cy="114286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62C510-9E5C-4DB6-98A8-E1DB5E196381}"/>
                </a:ext>
              </a:extLst>
            </p:cNvPr>
            <p:cNvSpPr/>
            <p:nvPr/>
          </p:nvSpPr>
          <p:spPr>
            <a:xfrm>
              <a:off x="2477960" y="3943350"/>
              <a:ext cx="987947" cy="11428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5" name="Picture 2" descr="Power BI Logo, symbol, meaning, history, PNG">
              <a:extLst>
                <a:ext uri="{FF2B5EF4-FFF2-40B4-BE49-F238E27FC236}">
                  <a16:creationId xmlns:a16="http://schemas.microsoft.com/office/drawing/2014/main" id="{86C23986-1443-4152-82AA-1EF978E64E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3" r="23638"/>
            <a:stretch/>
          </p:blipFill>
          <p:spPr bwMode="auto">
            <a:xfrm>
              <a:off x="2520694" y="4038075"/>
              <a:ext cx="925589" cy="1030754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FCACC19-5417-4B72-BFF2-9861621D949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572" t="8234" r="18810" b="27763"/>
          <a:stretch/>
        </p:blipFill>
        <p:spPr>
          <a:xfrm>
            <a:off x="6597503" y="909884"/>
            <a:ext cx="781264" cy="998374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7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8554111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69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00B99E-9C90-42E8-BBDD-49B57E69F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to do / assignments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957D3-0C82-40D8-9D55-04158FB44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50082-2CBF-4DBE-8B35-D207976C3FE1}"/>
              </a:ext>
            </a:extLst>
          </p:cNvPr>
          <p:cNvSpPr/>
          <p:nvPr/>
        </p:nvSpPr>
        <p:spPr>
          <a:xfrm>
            <a:off x="114300" y="89535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  <a:lumOff val="25000"/>
                  </a:schemeClr>
                </a:solidFill>
                <a:effectLst/>
                <a:hlinkClick r:id="rId2"/>
              </a:rPr>
              <a:t>http://webs.comm.virginia.edu/Grazioli/Comm3220/ScheduleUG.html</a:t>
            </a:r>
            <a:endParaRPr lang="en-US" sz="1800" dirty="0">
              <a:solidFill>
                <a:schemeClr val="accent5">
                  <a:lumMod val="75000"/>
                  <a:lumOff val="25000"/>
                </a:schemeClr>
              </a:solidFill>
              <a:effectLst/>
            </a:endParaRPr>
          </a:p>
          <a:p>
            <a:endParaRPr lang="en-US" sz="1800" dirty="0">
              <a:solidFill>
                <a:schemeClr val="accent5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4D520-060C-3767-0EFA-2476C644F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951893"/>
            <a:ext cx="5029200" cy="3193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34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D2F8-75A5-4275-BE5D-ADEDA6DF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C0A4F-BECC-4DC6-A25A-FF43AB40E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8 Mini projects (60%)</a:t>
            </a:r>
          </a:p>
          <a:p>
            <a:r>
              <a:rPr lang="en-US" dirty="0"/>
              <a:t>2 In-class tests (30%)</a:t>
            </a:r>
          </a:p>
          <a:p>
            <a:r>
              <a:rPr lang="en-US" dirty="0"/>
              <a:t>Participation (10%)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Orange words</a:t>
            </a:r>
          </a:p>
          <a:p>
            <a:pPr lvl="1"/>
            <a:r>
              <a:rPr lang="en-US" dirty="0"/>
              <a:t>WINIT</a:t>
            </a:r>
            <a:endParaRPr lang="en-US" i="1" dirty="0"/>
          </a:p>
          <a:p>
            <a:pPr lvl="1"/>
            <a:r>
              <a:rPr lang="en-US" dirty="0"/>
              <a:t>In-class</a:t>
            </a:r>
          </a:p>
          <a:p>
            <a:pPr lvl="1"/>
            <a:r>
              <a:rPr lang="en-US" dirty="0"/>
              <a:t>MS Teams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52034-4FB9-4CED-AA0F-1F4B3FEDF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019B92-8EB6-4041-9CC9-3B40BD6F2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60826" y="3226613"/>
            <a:ext cx="3606974" cy="185007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35AAE71-95D4-CA90-7334-571980759B57}"/>
              </a:ext>
            </a:extLst>
          </p:cNvPr>
          <p:cNvSpPr/>
          <p:nvPr/>
        </p:nvSpPr>
        <p:spPr>
          <a:xfrm>
            <a:off x="7162800" y="937031"/>
            <a:ext cx="1828800" cy="1047750"/>
          </a:xfrm>
          <a:prstGeom prst="wedgeRoundRectCallout">
            <a:avLst>
              <a:gd name="adj1" fmla="val 51900"/>
              <a:gd name="adj2" fmla="val 7372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No finals, no midterm, no multiple choices.</a:t>
            </a:r>
          </a:p>
        </p:txBody>
      </p:sp>
    </p:spTree>
    <p:extLst>
      <p:ext uri="{BB962C8B-B14F-4D97-AF65-F5344CB8AC3E}">
        <p14:creationId xmlns:p14="http://schemas.microsoft.com/office/powerpoint/2010/main" val="50881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1456-8BF9-EB47-2D71-F955EC5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6600"/>
                </a:solidFill>
              </a:rPr>
              <a:t>Orange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BC24F-A3F8-49F5-2178-30C97D765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5E3C5-046C-60BF-190B-3032B2003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" y="948384"/>
            <a:ext cx="4187190" cy="3905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5C3AC-B8E5-E46A-8F64-8AF9B84F0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52252"/>
            <a:ext cx="3924300" cy="3924300"/>
          </a:xfrm>
          <a:prstGeom prst="rect">
            <a:avLst/>
          </a:prstGeom>
        </p:spPr>
      </p:pic>
      <p:sp>
        <p:nvSpPr>
          <p:cNvPr id="7" name="Cross 6">
            <a:extLst>
              <a:ext uri="{FF2B5EF4-FFF2-40B4-BE49-F238E27FC236}">
                <a16:creationId xmlns:a16="http://schemas.microsoft.com/office/drawing/2014/main" id="{49FB746E-B235-F588-CD33-C32E1D58EFAC}"/>
              </a:ext>
            </a:extLst>
          </p:cNvPr>
          <p:cNvSpPr/>
          <p:nvPr/>
        </p:nvSpPr>
        <p:spPr>
          <a:xfrm>
            <a:off x="4629150" y="2593340"/>
            <a:ext cx="381000" cy="381000"/>
          </a:xfrm>
          <a:prstGeom prst="plus">
            <a:avLst>
              <a:gd name="adj" fmla="val 31667"/>
            </a:avLst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88EE06-7CFE-4229-54F7-B716D390ABB5}"/>
              </a:ext>
            </a:extLst>
          </p:cNvPr>
          <p:cNvSpPr/>
          <p:nvPr/>
        </p:nvSpPr>
        <p:spPr>
          <a:xfrm>
            <a:off x="6648450" y="1657350"/>
            <a:ext cx="838200" cy="396240"/>
          </a:xfrm>
          <a:prstGeom prst="wedgeRoundRectCallout">
            <a:avLst>
              <a:gd name="adj1" fmla="val -51154"/>
              <a:gd name="adj2" fmla="val 74246"/>
              <a:gd name="adj3" fmla="val 16667"/>
            </a:avLst>
          </a:prstGeom>
          <a:solidFill>
            <a:srgbClr val="EBEDE8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Let me help you with this…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7010C-4BED-8A3B-8D3D-717FF4101C0B}"/>
              </a:ext>
            </a:extLst>
          </p:cNvPr>
          <p:cNvSpPr txBox="1"/>
          <p:nvPr/>
        </p:nvSpPr>
        <p:spPr>
          <a:xfrm>
            <a:off x="4495800" y="4897279"/>
            <a:ext cx="4594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https://webs.comm.virginia.edu/Grazioli/Comm3220/Prompts.html</a:t>
            </a:r>
          </a:p>
        </p:txBody>
      </p:sp>
    </p:spTree>
    <p:extLst>
      <p:ext uri="{BB962C8B-B14F-4D97-AF65-F5344CB8AC3E}">
        <p14:creationId xmlns:p14="http://schemas.microsoft.com/office/powerpoint/2010/main" val="14934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WINIT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971550"/>
            <a:ext cx="8229600" cy="3962400"/>
          </a:xfrm>
        </p:spPr>
        <p:txBody>
          <a:bodyPr>
            <a:normAutofit/>
          </a:bodyPr>
          <a:lstStyle/>
          <a:p>
            <a:r>
              <a:rPr lang="en-US" dirty="0"/>
              <a:t>What Is New In Technology</a:t>
            </a:r>
          </a:p>
          <a:p>
            <a:r>
              <a:rPr lang="en-US" dirty="0"/>
              <a:t>Instructions </a:t>
            </a:r>
            <a:r>
              <a:rPr lang="en-US" sz="2000" dirty="0">
                <a:hlinkClick r:id="rId3"/>
              </a:rPr>
              <a:t>https://webs.comm.virginia.edu/Grazioli/Comm3220/Winit.html</a:t>
            </a:r>
            <a:r>
              <a:rPr lang="en-US" sz="2000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 the first</a:t>
            </a:r>
            <a:br>
              <a:rPr lang="en-US" dirty="0"/>
            </a:br>
            <a:r>
              <a:rPr lang="en-US" dirty="0"/>
              <a:t>volunteer is...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8471E-F701-4C6A-802E-AF5D01ECD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272" y="2724151"/>
            <a:ext cx="4476004" cy="241935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F092-6404-4F4A-B6AF-C5A418580C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50" name="Picture 2" descr="Microsoft Teams - Insight Platforms">
            <a:extLst>
              <a:ext uri="{FF2B5EF4-FFF2-40B4-BE49-F238E27FC236}">
                <a16:creationId xmlns:a16="http://schemas.microsoft.com/office/drawing/2014/main" id="{F4FF2F52-D5EE-4F20-9EEA-947FA823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790700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9B7ECB-EBE3-96FA-FE11-00BF670A68FE}"/>
              </a:ext>
            </a:extLst>
          </p:cNvPr>
          <p:cNvSpPr txBox="1"/>
          <p:nvPr/>
        </p:nvSpPr>
        <p:spPr>
          <a:xfrm>
            <a:off x="2209800" y="1257300"/>
            <a:ext cx="4655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Check your email</a:t>
            </a:r>
          </a:p>
        </p:txBody>
      </p:sp>
    </p:spTree>
    <p:extLst>
      <p:ext uri="{BB962C8B-B14F-4D97-AF65-F5344CB8AC3E}">
        <p14:creationId xmlns:p14="http://schemas.microsoft.com/office/powerpoint/2010/main" val="21395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AF7E-86BA-4908-B5C5-E6B92C51F2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A65EF2B9-9AE3-481E-9DF6-39B9BC07E8D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950DBF-D9A0-4242-BB78-39594A8DC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1595" r="13657"/>
          <a:stretch/>
        </p:blipFill>
        <p:spPr>
          <a:xfrm>
            <a:off x="6419413" y="2571749"/>
            <a:ext cx="2623961" cy="247293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169ED-EAEF-4712-BEA7-D5C2FD81B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192BD4-6693-453C-9ED8-3B28C17DC946}"/>
              </a:ext>
            </a:extLst>
          </p:cNvPr>
          <p:cNvGrpSpPr/>
          <p:nvPr/>
        </p:nvGrpSpPr>
        <p:grpSpPr>
          <a:xfrm>
            <a:off x="313695" y="123690"/>
            <a:ext cx="3048000" cy="2379188"/>
            <a:chOff x="313695" y="123690"/>
            <a:chExt cx="3048000" cy="23791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AAD038-D6D4-4F6C-95B0-F570E37F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695" y="123690"/>
              <a:ext cx="3048000" cy="2133600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569261-69E4-42A1-924D-B9FBF2E17E9F}"/>
                </a:ext>
              </a:extLst>
            </p:cNvPr>
            <p:cNvSpPr txBox="1"/>
            <p:nvPr/>
          </p:nvSpPr>
          <p:spPr>
            <a:xfrm>
              <a:off x="1340803" y="2256657"/>
              <a:ext cx="9845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Milano, Italy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064392-A8E3-4C9E-A504-3BD8E7FEF2DD}"/>
              </a:ext>
            </a:extLst>
          </p:cNvPr>
          <p:cNvGrpSpPr/>
          <p:nvPr/>
        </p:nvGrpSpPr>
        <p:grpSpPr>
          <a:xfrm>
            <a:off x="3447938" y="136058"/>
            <a:ext cx="2898058" cy="2343075"/>
            <a:chOff x="3447938" y="136058"/>
            <a:chExt cx="2898058" cy="2343075"/>
          </a:xfrm>
        </p:grpSpPr>
        <p:pic>
          <p:nvPicPr>
            <p:cNvPr id="2050" name="Picture 2" descr="Poets&amp;Quants - Inside SDA Bocconi's Sparkling New Milan Campus">
              <a:extLst>
                <a:ext uri="{FF2B5EF4-FFF2-40B4-BE49-F238E27FC236}">
                  <a16:creationId xmlns:a16="http://schemas.microsoft.com/office/drawing/2014/main" id="{E5B375CD-968E-44A4-AF80-52B1C4F21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" r="17166"/>
            <a:stretch/>
          </p:blipFill>
          <p:spPr bwMode="auto">
            <a:xfrm>
              <a:off x="3447938" y="136058"/>
              <a:ext cx="2898058" cy="2121231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9C48DD-FB79-46E0-B98B-215F11DD1439}"/>
                </a:ext>
              </a:extLst>
            </p:cNvPr>
            <p:cNvSpPr txBox="1"/>
            <p:nvPr/>
          </p:nvSpPr>
          <p:spPr>
            <a:xfrm>
              <a:off x="4214254" y="2232912"/>
              <a:ext cx="13740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Bocconi University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41A311-EC32-4E8A-A0F7-0EAE7F534CB9}"/>
              </a:ext>
            </a:extLst>
          </p:cNvPr>
          <p:cNvGrpSpPr/>
          <p:nvPr/>
        </p:nvGrpSpPr>
        <p:grpSpPr>
          <a:xfrm>
            <a:off x="6429034" y="612435"/>
            <a:ext cx="2549249" cy="1880018"/>
            <a:chOff x="6460473" y="148590"/>
            <a:chExt cx="2549249" cy="17577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76B424-D2A7-48E2-A108-E2C5B3CB9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59" r="17834" b="12466"/>
            <a:stretch/>
          </p:blipFill>
          <p:spPr>
            <a:xfrm>
              <a:off x="6460473" y="148590"/>
              <a:ext cx="2549249" cy="1524000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482DC1-722A-46B4-A968-B32F95B466A6}"/>
                </a:ext>
              </a:extLst>
            </p:cNvPr>
            <p:cNvSpPr txBox="1"/>
            <p:nvPr/>
          </p:nvSpPr>
          <p:spPr>
            <a:xfrm>
              <a:off x="7302745" y="1660143"/>
              <a:ext cx="8082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UT Austin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5D61AE-8042-4408-A32F-F26A3E08F5B3}"/>
              </a:ext>
            </a:extLst>
          </p:cNvPr>
          <p:cNvGrpSpPr/>
          <p:nvPr/>
        </p:nvGrpSpPr>
        <p:grpSpPr>
          <a:xfrm>
            <a:off x="304477" y="2678611"/>
            <a:ext cx="3057218" cy="2267631"/>
            <a:chOff x="304477" y="2678611"/>
            <a:chExt cx="3057218" cy="22676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E1246-3791-42A5-BA8A-5BB3B739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77" y="2678611"/>
              <a:ext cx="3057218" cy="20267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6C421C-26F3-4565-A0B0-3CF0EF358D8D}"/>
                </a:ext>
              </a:extLst>
            </p:cNvPr>
            <p:cNvSpPr txBox="1"/>
            <p:nvPr/>
          </p:nvSpPr>
          <p:spPr>
            <a:xfrm>
              <a:off x="1097146" y="4700021"/>
              <a:ext cx="14718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Mendoza, Argentina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21E46B-15C5-45B8-8A6B-91EF8C747811}"/>
              </a:ext>
            </a:extLst>
          </p:cNvPr>
          <p:cNvGrpSpPr/>
          <p:nvPr/>
        </p:nvGrpSpPr>
        <p:grpSpPr>
          <a:xfrm>
            <a:off x="3447938" y="2678611"/>
            <a:ext cx="2898058" cy="2267631"/>
            <a:chOff x="3447938" y="2678611"/>
            <a:chExt cx="2898058" cy="22676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39E369-3419-4115-96F8-B7F9F029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7938" y="2678611"/>
              <a:ext cx="2898058" cy="2026738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D4BD4A-B351-4B84-9FB7-DF96824289FD}"/>
                </a:ext>
              </a:extLst>
            </p:cNvPr>
            <p:cNvSpPr txBox="1"/>
            <p:nvPr/>
          </p:nvSpPr>
          <p:spPr>
            <a:xfrm>
              <a:off x="4629105" y="4700021"/>
              <a:ext cx="5357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NoVA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8AE01E-1472-45D3-B53C-FF25E734C13D}"/>
              </a:ext>
            </a:extLst>
          </p:cNvPr>
          <p:cNvGrpSpPr/>
          <p:nvPr/>
        </p:nvGrpSpPr>
        <p:grpSpPr>
          <a:xfrm>
            <a:off x="6858000" y="209550"/>
            <a:ext cx="1728334" cy="282845"/>
            <a:chOff x="6423211" y="1921519"/>
            <a:chExt cx="1728334" cy="2828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B85200-F17E-4D09-8BFC-4F95C867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23211" y="1921519"/>
              <a:ext cx="508280" cy="2769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41A51B-DD7D-4955-BF43-C07CEE78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3238" y="1921519"/>
              <a:ext cx="508280" cy="2769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46A3FF-E91B-43C7-8015-284FE7ED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3265" y="1927380"/>
              <a:ext cx="508280" cy="27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54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My/Our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44FF2-7B74-4221-8DA3-E1B2D12A7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7150"/>
            <a:ext cx="3919769" cy="2209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ACE839-5381-4214-A7A1-F6E194A19277}"/>
              </a:ext>
            </a:extLst>
          </p:cNvPr>
          <p:cNvSpPr txBox="1"/>
          <p:nvPr/>
        </p:nvSpPr>
        <p:spPr>
          <a:xfrm>
            <a:off x="279374" y="1036856"/>
            <a:ext cx="28448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CGI Federal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Deloitte LLP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Booz Allen Hamilton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CapTech Consulting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ICF</a:t>
            </a:r>
            <a:endParaRPr lang="en-US" sz="1600" dirty="0">
              <a:solidFill>
                <a:srgbClr val="FF6600"/>
              </a:solidFill>
              <a:effectLst/>
            </a:endParaRP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Vanguard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Capital One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Phase2 Technology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U.S. Navy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Amazon Web Services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National Security Agency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DRT Strategies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Rapid7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ICS-NETT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CarMax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10962-DB30-40FA-A3BB-B32BFA075266}"/>
              </a:ext>
            </a:extLst>
          </p:cNvPr>
          <p:cNvSpPr txBox="1"/>
          <p:nvPr/>
        </p:nvSpPr>
        <p:spPr>
          <a:xfrm>
            <a:off x="3261210" y="1036856"/>
            <a:ext cx="38407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Microsoft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Appian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KPMG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U.S. Air Force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Freddie Mac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Verisign Inc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Ensemble Health Partners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R2 Technology Solutions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Google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Two Roads Consulting, LLC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Department of Veterans Affairs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Federal Reserve Bank of Richmond</a:t>
            </a:r>
          </a:p>
          <a:p>
            <a:pPr algn="l"/>
            <a:r>
              <a:rPr lang="en-US" sz="16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Accenture Federal Services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</a:rPr>
              <a:t>General Dynamics Information Technology Inc</a:t>
            </a:r>
          </a:p>
        </p:txBody>
      </p:sp>
    </p:spTree>
    <p:extLst>
      <p:ext uri="{BB962C8B-B14F-4D97-AF65-F5344CB8AC3E}">
        <p14:creationId xmlns:p14="http://schemas.microsoft.com/office/powerpoint/2010/main" val="40104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415442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08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283F9-94FB-4FA6-B653-1EA7E535C3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A65EF2B9-9AE3-481E-9DF6-39B9BC07E8D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96AB9-9AFE-796C-F8C1-F7F55381B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00B99E-9C90-42E8-BBDD-49B57E69F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Comm 3220 is about helping you to navigate today’s digital business with confidence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957D3-0C82-40D8-9D55-04158FB44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50082-2CBF-4DBE-8B35-D207976C3FE1}"/>
              </a:ext>
            </a:extLst>
          </p:cNvPr>
          <p:cNvSpPr/>
          <p:nvPr/>
        </p:nvSpPr>
        <p:spPr>
          <a:xfrm>
            <a:off x="228601" y="4805387"/>
            <a:ext cx="86264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accent5">
                    <a:lumMod val="75000"/>
                    <a:lumOff val="25000"/>
                  </a:schemeClr>
                </a:solidFill>
                <a:effectLst/>
                <a:hlinkClick r:id="rId3"/>
              </a:rPr>
              <a:t>http://webs.comm.virginia.edu/Grazioli/Comm3220/LearningObjectives.html</a:t>
            </a:r>
            <a:endParaRPr lang="en-US" sz="1400" dirty="0">
              <a:solidFill>
                <a:schemeClr val="accent5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819247D-DAAD-156F-7A6B-52E57BE1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504950"/>
            <a:ext cx="3456732" cy="309094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8C29A82-AEEC-1322-9FEF-C766726F20CD}"/>
              </a:ext>
            </a:extLst>
          </p:cNvPr>
          <p:cNvGrpSpPr/>
          <p:nvPr/>
        </p:nvGrpSpPr>
        <p:grpSpPr>
          <a:xfrm>
            <a:off x="381000" y="1613034"/>
            <a:ext cx="2807433" cy="876351"/>
            <a:chOff x="392967" y="1587693"/>
            <a:chExt cx="2807433" cy="8763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8C9694-C6FE-7AA8-A25C-443BF7288417}"/>
                </a:ext>
              </a:extLst>
            </p:cNvPr>
            <p:cNvSpPr/>
            <p:nvPr/>
          </p:nvSpPr>
          <p:spPr>
            <a:xfrm>
              <a:off x="392967" y="1587693"/>
              <a:ext cx="2286000" cy="8763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1C558D"/>
                  </a:solidFill>
                  <a:effectLst/>
                </a:rPr>
                <a:t>Work with</a:t>
              </a:r>
              <a:br>
                <a:rPr lang="en-US" sz="2000" dirty="0">
                  <a:solidFill>
                    <a:srgbClr val="1C558D"/>
                  </a:solidFill>
                  <a:effectLst/>
                </a:rPr>
              </a:br>
              <a:r>
                <a:rPr lang="en-US" sz="2000" dirty="0">
                  <a:solidFill>
                    <a:srgbClr val="1C558D"/>
                  </a:solidFill>
                  <a:effectLst/>
                </a:rPr>
                <a:t>business data</a:t>
              </a:r>
              <a:br>
                <a:rPr lang="en-US" sz="2000" dirty="0">
                  <a:solidFill>
                    <a:srgbClr val="1C558D"/>
                  </a:solidFill>
                  <a:effectLst/>
                </a:rPr>
              </a:br>
              <a:r>
                <a:rPr lang="en-US" sz="2000" dirty="0">
                  <a:solidFill>
                    <a:srgbClr val="1C558D"/>
                  </a:solidFill>
                  <a:effectLst/>
                </a:rPr>
                <a:t>using </a:t>
              </a:r>
              <a:r>
                <a:rPr lang="en-US" sz="2000" dirty="0">
                  <a:solidFill>
                    <a:srgbClr val="FF6600"/>
                  </a:solidFill>
                  <a:effectLst/>
                </a:rPr>
                <a:t>SQL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56D484C-65C5-AFA2-558D-8338A3C4B651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2114550"/>
              <a:ext cx="685800" cy="304800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2BD0E-A6A1-941B-A7EA-6E6443B045BA}"/>
              </a:ext>
            </a:extLst>
          </p:cNvPr>
          <p:cNvGrpSpPr/>
          <p:nvPr/>
        </p:nvGrpSpPr>
        <p:grpSpPr>
          <a:xfrm>
            <a:off x="5791200" y="3548035"/>
            <a:ext cx="3527763" cy="876351"/>
            <a:chOff x="5791200" y="3548035"/>
            <a:chExt cx="3527763" cy="8763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4715B9-8374-36CF-ABAA-F7D5D9A2C429}"/>
                </a:ext>
              </a:extLst>
            </p:cNvPr>
            <p:cNvSpPr/>
            <p:nvPr/>
          </p:nvSpPr>
          <p:spPr>
            <a:xfrm>
              <a:off x="5889963" y="3548035"/>
              <a:ext cx="3429000" cy="8763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1C558D"/>
                  </a:solidFill>
                  <a:effectLst/>
                </a:rPr>
                <a:t>Discuss data security,</a:t>
              </a:r>
              <a:br>
                <a:rPr lang="en-US" sz="2000" dirty="0">
                  <a:solidFill>
                    <a:srgbClr val="1C558D"/>
                  </a:solidFill>
                  <a:effectLst/>
                </a:rPr>
              </a:br>
              <a:r>
                <a:rPr lang="en-US" sz="2000" dirty="0">
                  <a:solidFill>
                    <a:srgbClr val="1C558D"/>
                  </a:solidFill>
                  <a:effectLst/>
                </a:rPr>
                <a:t>quality, privacy,</a:t>
              </a:r>
              <a:br>
                <a:rPr lang="en-US" sz="2000" dirty="0">
                  <a:solidFill>
                    <a:srgbClr val="1C558D"/>
                  </a:solidFill>
                  <a:effectLst/>
                </a:rPr>
              </a:br>
              <a:r>
                <a:rPr lang="en-US" sz="2000" dirty="0">
                  <a:solidFill>
                    <a:srgbClr val="1C558D"/>
                  </a:solidFill>
                  <a:effectLst/>
                </a:rPr>
                <a:t>monetization…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984F201-0B8C-B410-237E-096615F8F83E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3714750"/>
              <a:ext cx="685800" cy="271461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E4D9FC-B05E-9A84-378C-B4601AB3C89A}"/>
              </a:ext>
            </a:extLst>
          </p:cNvPr>
          <p:cNvGrpSpPr/>
          <p:nvPr/>
        </p:nvGrpSpPr>
        <p:grpSpPr>
          <a:xfrm>
            <a:off x="6019800" y="1587693"/>
            <a:ext cx="2956263" cy="1015663"/>
            <a:chOff x="6019800" y="1587693"/>
            <a:chExt cx="2956263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D07734-7508-6A15-6BEA-4D58F57FED73}"/>
                </a:ext>
              </a:extLst>
            </p:cNvPr>
            <p:cNvSpPr txBox="1"/>
            <p:nvPr/>
          </p:nvSpPr>
          <p:spPr>
            <a:xfrm>
              <a:off x="6232863" y="1587693"/>
              <a:ext cx="274320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000">
                  <a:solidFill>
                    <a:srgbClr val="FF6600"/>
                  </a:solidFill>
                  <a:effectLst/>
                  <a:latin typeface="+mn-lt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en-US" dirty="0">
                  <a:solidFill>
                    <a:srgbClr val="1C558D"/>
                  </a:solidFill>
                </a:rPr>
                <a:t>Design and build simple databases using commercial-grade tools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F71CC1-B8E9-0F2C-B733-00576C901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00" y="2114550"/>
              <a:ext cx="381000" cy="106480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451214-6A05-DFE6-DCE3-781057F0654E}"/>
              </a:ext>
            </a:extLst>
          </p:cNvPr>
          <p:cNvGrpSpPr/>
          <p:nvPr/>
        </p:nvGrpSpPr>
        <p:grpSpPr>
          <a:xfrm>
            <a:off x="457200" y="3530466"/>
            <a:ext cx="2705100" cy="876351"/>
            <a:chOff x="457200" y="3530466"/>
            <a:chExt cx="2705100" cy="8763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383D0E-70B4-0EE4-CB8F-3394537DF95B}"/>
                </a:ext>
              </a:extLst>
            </p:cNvPr>
            <p:cNvSpPr/>
            <p:nvPr/>
          </p:nvSpPr>
          <p:spPr>
            <a:xfrm>
              <a:off x="457200" y="3530466"/>
              <a:ext cx="2286000" cy="8763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1C558D"/>
                  </a:solidFill>
                  <a:effectLst/>
                </a:rPr>
                <a:t>Create dashboards and visualizations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A7E49B-5951-35B3-91A4-A7510764D6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4069" y="3714750"/>
              <a:ext cx="528231" cy="271461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17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B42F-8C8F-41D7-8315-41FA8337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You will learn key concepts in DM4DM</a:t>
            </a:r>
            <a:br>
              <a:rPr lang="en-US" sz="4000" dirty="0"/>
            </a:br>
            <a:r>
              <a:rPr lang="en-US" sz="4000" dirty="0"/>
              <a:t>(the </a:t>
            </a:r>
            <a:r>
              <a:rPr lang="en-US" sz="4000" dirty="0">
                <a:solidFill>
                  <a:srgbClr val="FF6600"/>
                </a:solidFill>
              </a:rPr>
              <a:t>orange words</a:t>
            </a:r>
            <a:r>
              <a:rPr lang="en-US" sz="4000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E86B0-EEF6-4E5B-97CA-600EDD91EE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DB</a:t>
            </a:r>
            <a:r>
              <a:rPr lang="en-US" sz="2800" dirty="0"/>
              <a:t> = an organized collection of data</a:t>
            </a:r>
          </a:p>
          <a:p>
            <a:r>
              <a:rPr lang="en-US" sz="2800" dirty="0">
                <a:solidFill>
                  <a:srgbClr val="FF6600"/>
                </a:solidFill>
              </a:rPr>
              <a:t>DBMS</a:t>
            </a:r>
            <a:r>
              <a:rPr lang="en-US" sz="2800" dirty="0"/>
              <a:t> = software that manages DBs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solidFill>
                  <a:srgbClr val="FF6600"/>
                </a:solidFill>
              </a:rPr>
              <a:t>Business intelligence </a:t>
            </a:r>
            <a:r>
              <a:rPr lang="en-US" sz="2800" dirty="0"/>
              <a:t>= the collection, processing, and analysis of business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1AA5C-CDA4-47D7-B46E-B6C37FF6E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Microsoft SQL Server Data Protection &amp; Data Management">
            <a:extLst>
              <a:ext uri="{FF2B5EF4-FFF2-40B4-BE49-F238E27FC236}">
                <a16:creationId xmlns:a16="http://schemas.microsoft.com/office/drawing/2014/main" id="{49630496-C3FA-4A9E-8AD8-FB57EA25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" y="2547540"/>
            <a:ext cx="1446046" cy="10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acle DB 11g Errors Guide:Amazon.com:Appstore for Android">
            <a:extLst>
              <a:ext uri="{FF2B5EF4-FFF2-40B4-BE49-F238E27FC236}">
                <a16:creationId xmlns:a16="http://schemas.microsoft.com/office/drawing/2014/main" id="{60A035A5-D793-4B6F-9EC1-2E4BDDB5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20" y="2637579"/>
            <a:ext cx="919162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stgreSQL vs. MySQL">
            <a:extLst>
              <a:ext uri="{FF2B5EF4-FFF2-40B4-BE49-F238E27FC236}">
                <a16:creationId xmlns:a16="http://schemas.microsoft.com/office/drawing/2014/main" id="{86E7C8ED-933C-4044-A113-D4F00541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29" y="2637579"/>
            <a:ext cx="1223963" cy="8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ngoDB (MDB) Stock Price, News &amp; Info | The Motley Fool">
            <a:extLst>
              <a:ext uri="{FF2B5EF4-FFF2-40B4-BE49-F238E27FC236}">
                <a16:creationId xmlns:a16="http://schemas.microsoft.com/office/drawing/2014/main" id="{19C3361B-37FF-4C95-8206-D6C4DE5E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70" y="2649154"/>
            <a:ext cx="84296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95F9730-551B-413B-AB6F-D6680474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8755"/>
            <a:ext cx="712503" cy="6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4866D-6C8E-4B64-96BA-C8FD2527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business world is blurring lines among data disciplines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D9727-2F50-45F8-BF18-F8A97578D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697336"/>
            <a:ext cx="228601" cy="274637"/>
          </a:xfrm>
        </p:spPr>
        <p:txBody>
          <a:bodyPr/>
          <a:lstStyle/>
          <a:p>
            <a:fld id="{A65EF2B9-9AE3-481E-9DF6-39B9BC07E8D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7229EF-91CC-442B-86AF-6FC8801D3ECB}"/>
              </a:ext>
            </a:extLst>
          </p:cNvPr>
          <p:cNvSpPr/>
          <p:nvPr/>
        </p:nvSpPr>
        <p:spPr>
          <a:xfrm>
            <a:off x="1982156" y="1020761"/>
            <a:ext cx="3354217" cy="2081260"/>
          </a:xfrm>
          <a:prstGeom prst="ellipse">
            <a:avLst/>
          </a:prstGeom>
          <a:solidFill>
            <a:schemeClr val="accent5">
              <a:lumMod val="50000"/>
              <a:lumOff val="50000"/>
              <a:alpha val="79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Data Science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E2CA00-1E6A-455A-9953-0872822C4477}"/>
              </a:ext>
            </a:extLst>
          </p:cNvPr>
          <p:cNvSpPr/>
          <p:nvPr/>
        </p:nvSpPr>
        <p:spPr>
          <a:xfrm>
            <a:off x="4617721" y="2457859"/>
            <a:ext cx="4670448" cy="2895600"/>
          </a:xfrm>
          <a:prstGeom prst="ellipse">
            <a:avLst/>
          </a:prstGeom>
          <a:solidFill>
            <a:schemeClr val="accent5">
              <a:lumMod val="50000"/>
              <a:lumOff val="50000"/>
              <a:alpha val="8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Business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Analytics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311935-C5FD-49EA-8CE1-81DFA3AE1604}"/>
              </a:ext>
            </a:extLst>
          </p:cNvPr>
          <p:cNvSpPr/>
          <p:nvPr/>
        </p:nvSpPr>
        <p:spPr>
          <a:xfrm>
            <a:off x="4334085" y="1123950"/>
            <a:ext cx="3683000" cy="243009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Artificial Intelligence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D937E1-4E6D-49AB-8A25-FA0163C51DF7}"/>
              </a:ext>
            </a:extLst>
          </p:cNvPr>
          <p:cNvSpPr/>
          <p:nvPr/>
        </p:nvSpPr>
        <p:spPr>
          <a:xfrm>
            <a:off x="2716084" y="2338997"/>
            <a:ext cx="3684716" cy="2286000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9933"/>
                </a:solidFill>
                <a:effectLst/>
              </a:rPr>
              <a:t>Business Intelligence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D431F-9806-4BE1-9FFC-339FCB76B0CD}"/>
              </a:ext>
            </a:extLst>
          </p:cNvPr>
          <p:cNvSpPr txBox="1"/>
          <p:nvPr/>
        </p:nvSpPr>
        <p:spPr>
          <a:xfrm>
            <a:off x="228601" y="4556736"/>
            <a:ext cx="711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…but they all use data, typically stored in databases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2A9EE0-28D0-4AAA-A446-26FA777E348E}"/>
              </a:ext>
            </a:extLst>
          </p:cNvPr>
          <p:cNvSpPr/>
          <p:nvPr/>
        </p:nvSpPr>
        <p:spPr>
          <a:xfrm>
            <a:off x="488056" y="2061391"/>
            <a:ext cx="3605933" cy="236635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>
            <a:solidFill>
              <a:srgbClr val="FF6600"/>
            </a:solidFill>
            <a:prstDash val="dash"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9933"/>
                </a:solidFill>
                <a:effectLst/>
              </a:rPr>
              <a:t>Data management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9539AD-9D93-4809-A7B8-B74DEE916D8F}"/>
              </a:ext>
            </a:extLst>
          </p:cNvPr>
          <p:cNvSpPr/>
          <p:nvPr/>
        </p:nvSpPr>
        <p:spPr>
          <a:xfrm rot="388789">
            <a:off x="720391" y="2398641"/>
            <a:ext cx="5479138" cy="1832527"/>
          </a:xfrm>
          <a:prstGeom prst="ellipse">
            <a:avLst/>
          </a:prstGeom>
          <a:noFill/>
          <a:ln w="5715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98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267253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05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A 2021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A 2021" id="{BEFED7B8-21F2-44B5-843C-9AB0C42DA381}" vid="{69A9B4C3-DF1B-4E78-A8DC-7845E4C7290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MSA 2021</Template>
  <TotalTime>5655</TotalTime>
  <Words>597</Words>
  <Application>Microsoft Office PowerPoint</Application>
  <PresentationFormat>On-screen Show (16:9)</PresentationFormat>
  <Paragraphs>132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Comic Sans MS</vt:lpstr>
      <vt:lpstr>Segoe UI Light</vt:lpstr>
      <vt:lpstr>Segoe UI Semilight</vt:lpstr>
      <vt:lpstr>Times New Roman</vt:lpstr>
      <vt:lpstr>Verdana</vt:lpstr>
      <vt:lpstr>Wingdings</vt:lpstr>
      <vt:lpstr>MSA 2021</vt:lpstr>
      <vt:lpstr>Data Management for Decision Making</vt:lpstr>
      <vt:lpstr>PowerPoint Presentation</vt:lpstr>
      <vt:lpstr>My/Our Network</vt:lpstr>
      <vt:lpstr>PowerPoint Presentation</vt:lpstr>
      <vt:lpstr>PowerPoint Presentation</vt:lpstr>
      <vt:lpstr>Comm 3220 is about helping you to navigate today’s digital business with confidence</vt:lpstr>
      <vt:lpstr>You will learn key concepts in DM4DM (the orange words)</vt:lpstr>
      <vt:lpstr>The business world is blurring lines among data disciplines  </vt:lpstr>
      <vt:lpstr>PowerPoint Presentation</vt:lpstr>
      <vt:lpstr>You do the talking</vt:lpstr>
      <vt:lpstr>PowerPoint Presentation</vt:lpstr>
      <vt:lpstr>Tools for your CV</vt:lpstr>
      <vt:lpstr>PowerPoint Presentation</vt:lpstr>
      <vt:lpstr>Work to do / assignments</vt:lpstr>
      <vt:lpstr>Grading</vt:lpstr>
      <vt:lpstr>The Orange Words</vt:lpstr>
      <vt:lpstr>WINIT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330</cp:revision>
  <dcterms:created xsi:type="dcterms:W3CDTF">2003-01-13T16:56:26Z</dcterms:created>
  <dcterms:modified xsi:type="dcterms:W3CDTF">2024-08-28T14:14:47Z</dcterms:modified>
</cp:coreProperties>
</file>