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6" r:id="rId1"/>
  </p:sldMasterIdLst>
  <p:notesMasterIdLst>
    <p:notesMasterId r:id="rId31"/>
  </p:notesMasterIdLst>
  <p:handoutMasterIdLst>
    <p:handoutMasterId r:id="rId32"/>
  </p:handoutMasterIdLst>
  <p:sldIdLst>
    <p:sldId id="339" r:id="rId2"/>
    <p:sldId id="453" r:id="rId3"/>
    <p:sldId id="446" r:id="rId4"/>
    <p:sldId id="455" r:id="rId5"/>
    <p:sldId id="458" r:id="rId6"/>
    <p:sldId id="436" r:id="rId7"/>
    <p:sldId id="459" r:id="rId8"/>
    <p:sldId id="403" r:id="rId9"/>
    <p:sldId id="462" r:id="rId10"/>
    <p:sldId id="405" r:id="rId11"/>
    <p:sldId id="406" r:id="rId12"/>
    <p:sldId id="407" r:id="rId13"/>
    <p:sldId id="408" r:id="rId14"/>
    <p:sldId id="409" r:id="rId15"/>
    <p:sldId id="447" r:id="rId16"/>
    <p:sldId id="411" r:id="rId17"/>
    <p:sldId id="452" r:id="rId18"/>
    <p:sldId id="461" r:id="rId19"/>
    <p:sldId id="449" r:id="rId20"/>
    <p:sldId id="450" r:id="rId21"/>
    <p:sldId id="451" r:id="rId22"/>
    <p:sldId id="457" r:id="rId23"/>
    <p:sldId id="463" r:id="rId24"/>
    <p:sldId id="415" r:id="rId25"/>
    <p:sldId id="416" r:id="rId26"/>
    <p:sldId id="417" r:id="rId27"/>
    <p:sldId id="460" r:id="rId28"/>
    <p:sldId id="456" r:id="rId29"/>
    <p:sldId id="414" r:id="rId30"/>
  </p:sldIdLst>
  <p:sldSz cx="9144000" cy="5143500" type="screen16x9"/>
  <p:notesSz cx="6877050" cy="916305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A5085"/>
    <a:srgbClr val="65298B"/>
    <a:srgbClr val="512F07"/>
    <a:srgbClr val="CCECFF"/>
    <a:srgbClr val="FF9966"/>
    <a:srgbClr val="000066"/>
    <a:srgbClr val="FFFFFF"/>
    <a:srgbClr val="00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8" autoAdjust="0"/>
    <p:restoredTop sz="86410" autoAdjust="0"/>
  </p:normalViewPr>
  <p:slideViewPr>
    <p:cSldViewPr>
      <p:cViewPr varScale="1">
        <p:scale>
          <a:sx n="126" d="100"/>
          <a:sy n="126" d="100"/>
        </p:scale>
        <p:origin x="1044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4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614" y="-114"/>
      </p:cViewPr>
      <p:guideLst>
        <p:guide orient="horz" pos="2886"/>
        <p:guide pos="216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0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96" tIns="44552" rIns="90696" bIns="44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8463" y="693738"/>
            <a:ext cx="6081712" cy="3422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749456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AI</a:t>
            </a:r>
          </a:p>
        </p:txBody>
      </p:sp>
    </p:spTree>
    <p:extLst>
      <p:ext uri="{BB962C8B-B14F-4D97-AF65-F5344CB8AC3E}">
        <p14:creationId xmlns:p14="http://schemas.microsoft.com/office/powerpoint/2010/main" val="25553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Notflix is an Internet startup that plans to compete in the streaming of indie and ULB (Ultra Low Budget) shows - the kind of show that would not be picked by Netflix or Disney+, yet have the potential to achieve cult or viral status.</a:t>
            </a:r>
          </a:p>
        </p:txBody>
      </p:sp>
    </p:spTree>
    <p:extLst>
      <p:ext uri="{BB962C8B-B14F-4D97-AF65-F5344CB8AC3E}">
        <p14:creationId xmlns:p14="http://schemas.microsoft.com/office/powerpoint/2010/main" val="349844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7F058-5F7F-4DB6-8568-8B0BF314564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5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Easier to erase a line on a piece of paper than partially rebuild an implemented database  - think home blueprint</a:t>
            </a:r>
          </a:p>
          <a:p>
            <a:r>
              <a:rPr lang="en-US" dirty="0"/>
              <a:t>Why can’t we give it to a data scientist to check?</a:t>
            </a:r>
          </a:p>
        </p:txBody>
      </p:sp>
    </p:spTree>
    <p:extLst>
      <p:ext uri="{BB962C8B-B14F-4D97-AF65-F5344CB8AC3E}">
        <p14:creationId xmlns:p14="http://schemas.microsoft.com/office/powerpoint/2010/main" val="14491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0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Chen had a background in electrical engineering, and a PhD in computer science. His 1976 work really formalized the entity-relationship modeling ideas and mainstreamed it into academia and later into practice. </a:t>
            </a:r>
          </a:p>
        </p:txBody>
      </p:sp>
    </p:spTree>
    <p:extLst>
      <p:ext uri="{BB962C8B-B14F-4D97-AF65-F5344CB8AC3E}">
        <p14:creationId xmlns:p14="http://schemas.microsoft.com/office/powerpoint/2010/main" val="3545427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3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3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7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523" y="160371"/>
            <a:ext cx="608529" cy="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41200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3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58850"/>
            <a:ext cx="7086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58850"/>
            <a:ext cx="7086600" cy="3975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9400" y="1466850"/>
            <a:ext cx="23622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6078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9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3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1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hyperlink" Target="http://dba.stackexchange.com/questions/98473/does-my-erd-look-well-design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://www.mrscienceshow.com/2010/06/bring-us-your-burning-science-question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aw.io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hyperlink" Target="https://www.pexels.com/photo/group-oo-people-having-a-meeting-136727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1031"/>
          <p:cNvSpPr>
            <a:spLocks noGrp="1" noChangeArrowheads="1"/>
          </p:cNvSpPr>
          <p:nvPr>
            <p:ph type="ctrTitle"/>
          </p:nvPr>
        </p:nvSpPr>
        <p:spPr>
          <a:xfrm>
            <a:off x="5257800" y="1428750"/>
            <a:ext cx="3733800" cy="2133600"/>
          </a:xfrm>
        </p:spPr>
        <p:txBody>
          <a:bodyPr/>
          <a:lstStyle/>
          <a:p>
            <a:r>
              <a:rPr lang="en-US" dirty="0"/>
              <a:t>Data Modeling</a:t>
            </a:r>
          </a:p>
        </p:txBody>
      </p:sp>
      <p:sp>
        <p:nvSpPr>
          <p:cNvPr id="74760" name="Rectangle 1032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3714750"/>
            <a:ext cx="3733800" cy="990600"/>
          </a:xfrm>
        </p:spPr>
        <p:txBody>
          <a:bodyPr>
            <a:noAutofit/>
          </a:bodyPr>
          <a:lstStyle/>
          <a:p>
            <a:r>
              <a:rPr lang="en-US" sz="2000" dirty="0"/>
              <a:t>Organizing business information with Entity Relationship Diagrams (ERDs)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D3CB2-6513-4E0B-B3EC-D174FBF74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4295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4B97881-F2A0-4CEC-8F40-D43BED74F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3400" y="1476856"/>
            <a:ext cx="4572000" cy="3547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6600"/>
                </a:solidFill>
              </a:rPr>
              <a:t>Entity Relationship Diagrams </a:t>
            </a:r>
            <a:r>
              <a:rPr lang="en-US" sz="3600" dirty="0"/>
              <a:t>(ERDs) is a popular technique to do data modeling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4953000" y="4083650"/>
            <a:ext cx="4131043" cy="956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  <a:defRPr lang="en-US" sz="3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75000"/>
              <a:buFontTx/>
              <a:buNone/>
              <a:defRPr lang="en-US" sz="2800" dirty="0" smtClean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50000"/>
              <a:buFontTx/>
              <a:buNone/>
              <a:defRPr lang="en-US" sz="2800" dirty="0" smtClean="0"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 lang="en-US" sz="2400" dirty="0" smtClean="0">
                <a:solidFill>
                  <a:schemeClr val="tx1"/>
                </a:solidFill>
                <a:latin typeface="+mn-lt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5000"/>
              <a:buFont typeface="Wingdings" panose="05000000000000000000" pitchFamily="2" charset="2"/>
              <a:buChar char="§"/>
              <a:defRPr lang="en-US" sz="2400" dirty="0" smtClean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kern="0" dirty="0">
                <a:solidFill>
                  <a:srgbClr val="FF6600"/>
                </a:solidFill>
                <a:effectLst/>
              </a:rPr>
              <a:t>Entities</a:t>
            </a:r>
            <a:r>
              <a:rPr lang="en-US" kern="0" dirty="0">
                <a:effectLst/>
              </a:rPr>
              <a:t> (the boxes)</a:t>
            </a:r>
          </a:p>
          <a:p>
            <a:pPr lvl="1"/>
            <a:r>
              <a:rPr lang="en-US" kern="0" dirty="0">
                <a:solidFill>
                  <a:srgbClr val="FF6600"/>
                </a:solidFill>
                <a:effectLst/>
              </a:rPr>
              <a:t>Relationships</a:t>
            </a:r>
            <a:r>
              <a:rPr lang="en-US" kern="0" dirty="0">
                <a:effectLst/>
              </a:rPr>
              <a:t> (the lines)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3AEFAE-7C09-4843-9377-2A88AB4CA9C5}"/>
              </a:ext>
            </a:extLst>
          </p:cNvPr>
          <p:cNvGrpSpPr/>
          <p:nvPr/>
        </p:nvGrpSpPr>
        <p:grpSpPr>
          <a:xfrm>
            <a:off x="7772399" y="1438710"/>
            <a:ext cx="1366787" cy="1834009"/>
            <a:chOff x="7772399" y="1438710"/>
            <a:chExt cx="1366787" cy="1834009"/>
          </a:xfrm>
        </p:grpSpPr>
        <p:sp>
          <p:nvSpPr>
            <p:cNvPr id="8" name="Rectangle 7"/>
            <p:cNvSpPr/>
            <p:nvPr/>
          </p:nvSpPr>
          <p:spPr>
            <a:xfrm>
              <a:off x="7772399" y="2934165"/>
              <a:ext cx="13667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600" dirty="0">
                  <a:solidFill>
                    <a:schemeClr val="tx1"/>
                  </a:solidFill>
                  <a:effectLst/>
                </a:rPr>
                <a:t>Peter Chen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577" y="1438710"/>
              <a:ext cx="1134223" cy="1504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4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6600"/>
                </a:solidFill>
              </a:rPr>
              <a:t>Entities</a:t>
            </a:r>
            <a:r>
              <a:rPr lang="en-US" sz="4000" dirty="0"/>
              <a:t> are the </a:t>
            </a:r>
            <a:r>
              <a:rPr lang="en-US" sz="4000" i="1" dirty="0"/>
              <a:t>kind of things </a:t>
            </a:r>
            <a:r>
              <a:rPr lang="en-US" sz="4000" dirty="0"/>
              <a:t>that we need to track to run a business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9655" y="1428750"/>
            <a:ext cx="5943599" cy="3714750"/>
          </a:xfrm>
        </p:spPr>
        <p:txBody>
          <a:bodyPr>
            <a:normAutofit/>
          </a:bodyPr>
          <a:lstStyle/>
          <a:p>
            <a:r>
              <a:rPr lang="en-US" sz="2400" dirty="0"/>
              <a:t>Ask yourself: what is the information that I need to run my target business?</a:t>
            </a:r>
          </a:p>
          <a:p>
            <a:r>
              <a:rPr lang="en-US" sz="2400" dirty="0"/>
              <a:t>Entities are lists of things</a:t>
            </a:r>
            <a:br>
              <a:rPr lang="en-US" sz="2400" dirty="0"/>
            </a:br>
            <a:r>
              <a:rPr lang="en-US" sz="2400" dirty="0"/>
              <a:t>of the same kind</a:t>
            </a:r>
          </a:p>
          <a:p>
            <a:r>
              <a:rPr lang="en-US" sz="2400" i="1" dirty="0"/>
              <a:t>Usually</a:t>
            </a:r>
            <a:r>
              <a:rPr lang="en-US" sz="2400" dirty="0"/>
              <a:t> entities become </a:t>
            </a:r>
            <a:r>
              <a:rPr lang="en-US" sz="2400" dirty="0">
                <a:solidFill>
                  <a:srgbClr val="FF6600"/>
                </a:solidFill>
              </a:rPr>
              <a:t>tables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/>
              <a:t>in the implemented database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10200" y="3391007"/>
            <a:ext cx="137160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Order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6200" y="1744758"/>
            <a:ext cx="137160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Customer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3200" y="2667054"/>
            <a:ext cx="114300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Vendor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25146" y="3240544"/>
            <a:ext cx="137160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Product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47254" y="4747796"/>
            <a:ext cx="3723373" cy="33855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en-US" sz="1100" b="1" i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Note: Common convention is to have entities</a:t>
            </a:r>
            <a:br>
              <a:rPr lang="en-US" sz="1100" b="1" i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</a:br>
            <a:r>
              <a:rPr lang="en-US" sz="1100" b="1" i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and table names in singular form and capitalized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A95E49-9DE2-420A-A647-D57FFCA716B9}"/>
              </a:ext>
            </a:extLst>
          </p:cNvPr>
          <p:cNvCxnSpPr/>
          <p:nvPr/>
        </p:nvCxnSpPr>
        <p:spPr>
          <a:xfrm>
            <a:off x="5410200" y="3862180"/>
            <a:ext cx="1143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225FD8-0919-45FC-8038-51CDEDAEFD00}"/>
              </a:ext>
            </a:extLst>
          </p:cNvPr>
          <p:cNvCxnSpPr/>
          <p:nvPr/>
        </p:nvCxnSpPr>
        <p:spPr>
          <a:xfrm>
            <a:off x="6553200" y="3105150"/>
            <a:ext cx="11430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833D8F-0D1A-4FBA-BCD6-D08A5E3FAA1C}"/>
              </a:ext>
            </a:extLst>
          </p:cNvPr>
          <p:cNvCxnSpPr>
            <a:cxnSpLocks/>
          </p:cNvCxnSpPr>
          <p:nvPr/>
        </p:nvCxnSpPr>
        <p:spPr>
          <a:xfrm>
            <a:off x="7696200" y="2190750"/>
            <a:ext cx="13716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62123-C4D0-4235-9F1B-7944931832E3}"/>
              </a:ext>
            </a:extLst>
          </p:cNvPr>
          <p:cNvCxnSpPr>
            <a:cxnSpLocks/>
          </p:cNvCxnSpPr>
          <p:nvPr/>
        </p:nvCxnSpPr>
        <p:spPr>
          <a:xfrm>
            <a:off x="7425146" y="3714750"/>
            <a:ext cx="13716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196" y="3105150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Customer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entity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8" r="6919"/>
          <a:stretch/>
        </p:blipFill>
        <p:spPr>
          <a:xfrm>
            <a:off x="304800" y="930002"/>
            <a:ext cx="2859185" cy="1759496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1691" y="2861511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Pet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550" y="3647975"/>
            <a:ext cx="1176834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Treatment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8449" y="3038375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Movie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23" r="12355"/>
          <a:stretch/>
        </p:blipFill>
        <p:spPr>
          <a:xfrm>
            <a:off x="3246338" y="948650"/>
            <a:ext cx="2883361" cy="1740847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187010" y="2937963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Course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44060" y="3486150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Student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29960" y="3409950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Professor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800FB-BF87-42FA-B108-290AC4AC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0"/>
          <a:stretch/>
        </p:blipFill>
        <p:spPr>
          <a:xfrm>
            <a:off x="6198061" y="961539"/>
            <a:ext cx="2881977" cy="1734029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C4A01-14AD-4AEB-A5D4-BF7BBFE80DC2}"/>
              </a:ext>
            </a:extLst>
          </p:cNvPr>
          <p:cNvSpPr/>
          <p:nvPr/>
        </p:nvSpPr>
        <p:spPr>
          <a:xfrm>
            <a:off x="7962899" y="2972387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Account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2639" y="3649780"/>
            <a:ext cx="1067003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82880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Customer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54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8" grpId="0" animBg="1"/>
      <p:bldP spid="11" grpId="0" animBg="1"/>
      <p:bldP spid="16" grpId="0" animBg="1"/>
      <p:bldP spid="17" grpId="0" animBg="1"/>
      <p:bldP spid="15" grpId="0" animBg="1"/>
      <p:bldP spid="1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202" y="2246324"/>
            <a:ext cx="752220" cy="904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specific things </a:t>
            </a:r>
            <a:r>
              <a:rPr lang="en-US" dirty="0"/>
              <a:t>we track are called </a:t>
            </a:r>
            <a:r>
              <a:rPr lang="en-US" dirty="0">
                <a:solidFill>
                  <a:srgbClr val="FF6600"/>
                </a:solidFill>
              </a:rPr>
              <a:t>instances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the database, each instance is a row in a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7750"/>
            <a:ext cx="228601" cy="274637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82392" y="2668080"/>
            <a:ext cx="1295400" cy="152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600" cap="all" dirty="0">
                <a:solidFill>
                  <a:schemeClr val="tx1"/>
                </a:solidFill>
                <a:effectLst/>
              </a:rPr>
              <a:t>Book</a:t>
            </a:r>
          </a:p>
          <a:p>
            <a:pPr algn="ctr"/>
            <a:endParaRPr lang="en-US" sz="16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6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6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6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600" cap="all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620" y="2170124"/>
            <a:ext cx="742929" cy="1035973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550016" y="2437776"/>
            <a:ext cx="1343194" cy="88928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+mn-lt"/>
              </a:rPr>
              <a:t>Entity</a:t>
            </a:r>
          </a:p>
        </p:txBody>
      </p:sp>
      <p:sp>
        <p:nvSpPr>
          <p:cNvPr id="12" name="Arrow: Left 11"/>
          <p:cNvSpPr/>
          <p:nvPr/>
        </p:nvSpPr>
        <p:spPr>
          <a:xfrm>
            <a:off x="7314262" y="2668080"/>
            <a:ext cx="1786719" cy="776287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+mn-lt"/>
              </a:rPr>
              <a:t>Instances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73" y="3282297"/>
            <a:ext cx="837542" cy="980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6E842-D41B-482C-8587-B605B1BA6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300706"/>
            <a:ext cx="1087647" cy="1084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6A67C-A547-4BC3-84B5-1EBC348C2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094" y="3235421"/>
            <a:ext cx="843994" cy="10746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659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have attributes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836779"/>
            <a:ext cx="8534400" cy="39624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Attributes</a:t>
            </a:r>
            <a:r>
              <a:rPr lang="en-US" dirty="0"/>
              <a:t> are features of the instances</a:t>
            </a:r>
          </a:p>
          <a:p>
            <a:r>
              <a:rPr lang="en-US" dirty="0"/>
              <a:t>In a relational database, attributes are columns (aka fields) in a table.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605124"/>
              </p:ext>
            </p:extLst>
          </p:nvPr>
        </p:nvGraphicFramePr>
        <p:xfrm>
          <a:off x="1219200" y="3046294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ISBN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9780199219223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Origin of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9780521402378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Great Gatsby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Adult 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9780143105954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Moby Dick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Adult 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9781561563081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Moby Dick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Children’s 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809" y="4629150"/>
            <a:ext cx="624840" cy="416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573" y="4095750"/>
            <a:ext cx="398246" cy="555331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 flipV="1">
            <a:off x="7368111" y="4362450"/>
            <a:ext cx="1115462" cy="1096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7368111" y="4742040"/>
            <a:ext cx="1128477" cy="11427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909" y="3508530"/>
            <a:ext cx="435291" cy="515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854" y="2943616"/>
            <a:ext cx="467466" cy="54749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7372351" y="3800294"/>
            <a:ext cx="1001458" cy="17040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H="1">
            <a:off x="7341655" y="3252796"/>
            <a:ext cx="1005103" cy="32753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25010-F727-4933-91BE-C8857D79A18C}"/>
              </a:ext>
            </a:extLst>
          </p:cNvPr>
          <p:cNvSpPr txBox="1"/>
          <p:nvPr/>
        </p:nvSpPr>
        <p:spPr>
          <a:xfrm>
            <a:off x="1110320" y="2673428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</a:rPr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165443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concise, we use a compact format as a shorthand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2343150"/>
            <a:ext cx="1295400" cy="3810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+mn-lt"/>
              </a:rPr>
              <a:t>BOOK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2724151"/>
            <a:ext cx="1295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ISBN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Title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Genre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B5345-AD00-4CC2-8D86-FBA76EE886DA}"/>
              </a:ext>
            </a:extLst>
          </p:cNvPr>
          <p:cNvSpPr txBox="1"/>
          <p:nvPr/>
        </p:nvSpPr>
        <p:spPr>
          <a:xfrm>
            <a:off x="228601" y="1574080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</a:rPr>
              <a:t>BOOK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92A6E998-386D-4B7B-8E06-92BF2F3145E2}"/>
              </a:ext>
            </a:extLst>
          </p:cNvPr>
          <p:cNvSpPr/>
          <p:nvPr/>
        </p:nvSpPr>
        <p:spPr>
          <a:xfrm>
            <a:off x="4191000" y="3790950"/>
            <a:ext cx="3124200" cy="596901"/>
          </a:xfrm>
          <a:prstGeom prst="curvedUp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43DEF-A810-4927-B75D-D7D4E59F288D}"/>
              </a:ext>
            </a:extLst>
          </p:cNvPr>
          <p:cNvSpPr txBox="1"/>
          <p:nvPr/>
        </p:nvSpPr>
        <p:spPr>
          <a:xfrm>
            <a:off x="3505200" y="4417800"/>
            <a:ext cx="459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effectLst/>
              </a:rPr>
              <a:t>For us</a:t>
            </a:r>
            <a:r>
              <a:rPr lang="en-US" sz="2000" dirty="0">
                <a:solidFill>
                  <a:schemeClr val="tx1"/>
                </a:solidFill>
                <a:effectLst/>
              </a:rPr>
              <a:t>, equivalent representations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B4CC83-64D3-492D-AB46-B03FC603C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78141"/>
              </p:ext>
            </p:extLst>
          </p:nvPr>
        </p:nvGraphicFramePr>
        <p:xfrm>
          <a:off x="324853" y="1936750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ISBN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Genre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9780199219223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Origin of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9780521402378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Great Gatsby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Adult 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9780143105954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Moby Dick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Adult Fiction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9781561563081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Moby Dick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Children’s 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BAAD097-BF95-B1DD-5225-E3B672A05348}"/>
              </a:ext>
            </a:extLst>
          </p:cNvPr>
          <p:cNvSpPr txBox="1"/>
          <p:nvPr/>
        </p:nvSpPr>
        <p:spPr>
          <a:xfrm>
            <a:off x="7848600" y="1532751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6600"/>
                </a:solidFill>
                <a:effectLst/>
              </a:rPr>
              <a:t>An entity has attributes and instances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F7B68-58B4-12F4-0102-66685A59E2C3}"/>
              </a:ext>
            </a:extLst>
          </p:cNvPr>
          <p:cNvSpPr txBox="1"/>
          <p:nvPr/>
        </p:nvSpPr>
        <p:spPr>
          <a:xfrm>
            <a:off x="4495800" y="1450969"/>
            <a:ext cx="21130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6600"/>
                </a:solidFill>
                <a:effectLst/>
              </a:rPr>
              <a:t>a table has columns and rows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FCAF8D-BC1A-7051-6DE8-922E881979FD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334000" y="1697190"/>
            <a:ext cx="218340" cy="152399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A38222-279F-11C0-960B-CF5CCAC9E06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8382000" y="2086749"/>
            <a:ext cx="38100" cy="192727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5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special attribute(s) that serves as</a:t>
            </a:r>
            <a:r>
              <a:rPr lang="en-US" sz="2800" dirty="0">
                <a:solidFill>
                  <a:srgbClr val="FF6600"/>
                </a:solidFill>
              </a:rPr>
              <a:t> unique identifier </a:t>
            </a:r>
            <a:r>
              <a:rPr lang="en-US" sz="2800" dirty="0"/>
              <a:t>for the instances is called </a:t>
            </a:r>
            <a:r>
              <a:rPr lang="en-US" sz="2800" dirty="0">
                <a:solidFill>
                  <a:srgbClr val="FF6600"/>
                </a:solidFill>
              </a:rPr>
              <a:t>primary key </a:t>
            </a:r>
            <a:r>
              <a:rPr lang="en-US" sz="2800" dirty="0"/>
              <a:t>in the table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55363" y="2597784"/>
            <a:ext cx="1905000" cy="1797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ISBN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Title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Author</a:t>
            </a:r>
            <a:br>
              <a:rPr lang="en-US" sz="14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Year Published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Publisher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Genre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2223379"/>
            <a:ext cx="1905000" cy="3810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+mn-lt"/>
              </a:rPr>
              <a:t>BOOK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8805" y="2597434"/>
            <a:ext cx="1905000" cy="17970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rgbClr val="FF6600"/>
                </a:solidFill>
                <a:effectLst/>
              </a:rPr>
              <a:t>(PK) </a:t>
            </a:r>
            <a:r>
              <a:rPr lang="en-US" sz="1400" dirty="0">
                <a:solidFill>
                  <a:schemeClr val="tx1"/>
                </a:solidFill>
                <a:effectLst/>
              </a:rPr>
              <a:t>ISBN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Title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Author</a:t>
            </a:r>
            <a:br>
              <a:rPr lang="en-US" sz="14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Year Published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Publisher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Genre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2EB25-E03F-40AC-B93D-52805C6ACE8C}"/>
              </a:ext>
            </a:extLst>
          </p:cNvPr>
          <p:cNvSpPr txBox="1"/>
          <p:nvPr/>
        </p:nvSpPr>
        <p:spPr bwMode="auto">
          <a:xfrm>
            <a:off x="325655" y="4899185"/>
            <a:ext cx="7929614" cy="18466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en-US" sz="1200" b="1" i="1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Note: Common convention is to designate identifiers by underlining, or by the letters (PK). They are usually listed on top.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C4BBDC-6419-4E74-A1E4-809F63A07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157" y="1568766"/>
            <a:ext cx="1005312" cy="1309551"/>
          </a:xfrm>
          <a:prstGeom prst="rect">
            <a:avLst/>
          </a:prstGeom>
          <a:ln>
            <a:solidFill>
              <a:srgbClr val="1A5085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2E4622-12A7-402F-BFAE-28AED7B4F758}"/>
              </a:ext>
            </a:extLst>
          </p:cNvPr>
          <p:cNvSpPr/>
          <p:nvPr/>
        </p:nvSpPr>
        <p:spPr>
          <a:xfrm>
            <a:off x="7239000" y="2888143"/>
            <a:ext cx="1219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effectLst/>
              </a:rPr>
              <a:t>978-1943153190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AE68B6-6A50-40E9-82D2-4EA333720C71}"/>
              </a:ext>
            </a:extLst>
          </p:cNvPr>
          <p:cNvSpPr/>
          <p:nvPr/>
        </p:nvSpPr>
        <p:spPr>
          <a:xfrm>
            <a:off x="7219748" y="4550718"/>
            <a:ext cx="1219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effectLst/>
              </a:rPr>
              <a:t>978-1943153688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6BC875-B2F1-4828-94F2-76A65603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57" y="3226306"/>
            <a:ext cx="1005312" cy="1293994"/>
          </a:xfrm>
          <a:prstGeom prst="rect">
            <a:avLst/>
          </a:prstGeom>
          <a:ln>
            <a:solidFill>
              <a:srgbClr val="1A5085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48C951-CFDB-48E3-AD4C-A5F6CD74E3B0}"/>
              </a:ext>
            </a:extLst>
          </p:cNvPr>
          <p:cNvSpPr/>
          <p:nvPr/>
        </p:nvSpPr>
        <p:spPr>
          <a:xfrm>
            <a:off x="7317739" y="2706339"/>
            <a:ext cx="1016269" cy="69249"/>
          </a:xfrm>
          <a:prstGeom prst="rect">
            <a:avLst/>
          </a:prstGeom>
          <a:solidFill>
            <a:srgbClr val="512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" dirty="0">
                <a:effectLst/>
              </a:rPr>
              <a:t>N. Juckic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FE1A1B-D950-4A3B-9329-DAA0F5246CE1}"/>
              </a:ext>
            </a:extLst>
          </p:cNvPr>
          <p:cNvSpPr/>
          <p:nvPr/>
        </p:nvSpPr>
        <p:spPr>
          <a:xfrm>
            <a:off x="7322551" y="4324350"/>
            <a:ext cx="1016269" cy="195950"/>
          </a:xfrm>
          <a:prstGeom prst="rect">
            <a:avLst/>
          </a:prstGeom>
          <a:solidFill>
            <a:srgbClr val="652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" dirty="0">
                <a:effectLst/>
              </a:rPr>
              <a:t>N. Juckic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2A7BF6-C1E6-4EAA-B1A2-F387585D70B4}"/>
              </a:ext>
            </a:extLst>
          </p:cNvPr>
          <p:cNvSpPr/>
          <p:nvPr/>
        </p:nvSpPr>
        <p:spPr>
          <a:xfrm>
            <a:off x="8915400" y="4933949"/>
            <a:ext cx="152400" cy="1499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F98D692-6BEE-7D43-DEB3-EE665DE656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Primary key</a:t>
            </a:r>
          </a:p>
          <a:p>
            <a:r>
              <a:rPr lang="en-US" dirty="0">
                <a:solidFill>
                  <a:srgbClr val="FF6600"/>
                </a:solidFill>
              </a:rPr>
              <a:t>Composite key</a:t>
            </a:r>
          </a:p>
          <a:p>
            <a:r>
              <a:rPr lang="en-US" dirty="0">
                <a:solidFill>
                  <a:srgbClr val="FF6600"/>
                </a:solidFill>
              </a:rPr>
              <a:t>Candidate key</a:t>
            </a:r>
          </a:p>
        </p:txBody>
      </p:sp>
    </p:spTree>
    <p:extLst>
      <p:ext uri="{BB962C8B-B14F-4D97-AF65-F5344CB8AC3E}">
        <p14:creationId xmlns:p14="http://schemas.microsoft.com/office/powerpoint/2010/main" val="331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14EA08-E434-4030-A44D-2A9147617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805C744-FDF9-46BC-93C4-D697498D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02F3A-3217-4D68-BF66-88BDCB8AB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7B486-13AC-44D8-B8FC-59E9368A2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78C617-73BD-4046-A888-F70CF75E1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No, not those.</a:t>
            </a:r>
          </a:p>
        </p:txBody>
      </p:sp>
    </p:spTree>
    <p:extLst>
      <p:ext uri="{BB962C8B-B14F-4D97-AF65-F5344CB8AC3E}">
        <p14:creationId xmlns:p14="http://schemas.microsoft.com/office/powerpoint/2010/main" val="41251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F3635-C2CD-485F-8697-D939E55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Vet needs your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41C1-6E49-4D7C-AED7-76FCA95B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405B4-91B0-4028-869D-0C518584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05269"/>
              </p:ext>
            </p:extLst>
          </p:nvPr>
        </p:nvGraphicFramePr>
        <p:xfrm>
          <a:off x="346710" y="1134131"/>
          <a:ext cx="464820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</a:tblGrid>
              <a:tr h="330015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434-5634744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Henney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DA32C5-B1B7-4B50-B480-932016848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326" r="11689"/>
          <a:stretch/>
        </p:blipFill>
        <p:spPr>
          <a:xfrm>
            <a:off x="8001000" y="1098833"/>
            <a:ext cx="1068160" cy="1395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D8EAB-35B7-4C60-BE3D-6445BEB5874C}"/>
              </a:ext>
            </a:extLst>
          </p:cNvPr>
          <p:cNvSpPr txBox="1"/>
          <p:nvPr/>
        </p:nvSpPr>
        <p:spPr>
          <a:xfrm>
            <a:off x="381000" y="3686572"/>
            <a:ext cx="4694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Add data somewhere so that the Vet can keep track of who owns which pet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F0AB9B-F4BD-4FD9-B12C-376760E59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14551"/>
              </p:ext>
            </p:extLst>
          </p:nvPr>
        </p:nvGraphicFramePr>
        <p:xfrm>
          <a:off x="5936974" y="2786782"/>
          <a:ext cx="2362200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765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4BA0010-0C1A-44C0-9677-7DD3B508DA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8" r="6919"/>
          <a:stretch/>
        </p:blipFill>
        <p:spPr>
          <a:xfrm>
            <a:off x="5936974" y="1184413"/>
            <a:ext cx="1905000" cy="117230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E50B7-69C3-4223-87BF-97D5A7763303}"/>
              </a:ext>
            </a:extLst>
          </p:cNvPr>
          <p:cNvSpPr txBox="1"/>
          <p:nvPr/>
        </p:nvSpPr>
        <p:spPr>
          <a:xfrm>
            <a:off x="260075" y="860654"/>
            <a:ext cx="10182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cap="all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</a:rPr>
              <a:t>Customer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0E07D-6326-498B-8106-FFDD073D12FF}"/>
              </a:ext>
            </a:extLst>
          </p:cNvPr>
          <p:cNvSpPr txBox="1"/>
          <p:nvPr/>
        </p:nvSpPr>
        <p:spPr>
          <a:xfrm>
            <a:off x="5845854" y="2494165"/>
            <a:ext cx="4347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 cap="all">
                <a:solidFill>
                  <a:schemeClr val="accent5">
                    <a:lumMod val="90000"/>
                    <a:lumOff val="10000"/>
                  </a:schemeClr>
                </a:solidFill>
                <a:effectLst/>
              </a:defRPr>
            </a:lvl1pPr>
          </a:lstStyle>
          <a:p>
            <a:r>
              <a:rPr lang="en-US" dirty="0"/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37890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212D79-5DCD-434C-8EC1-FA4C38C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97F6D-520D-49E0-8E8F-0EFFC468022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895350"/>
            <a:ext cx="7010400" cy="3962400"/>
          </a:xfrm>
        </p:spPr>
        <p:txBody>
          <a:bodyPr>
            <a:normAutofit/>
          </a:bodyPr>
          <a:lstStyle/>
          <a:p>
            <a:r>
              <a:rPr lang="en-US" dirty="0"/>
              <a:t>ADS installs?</a:t>
            </a:r>
          </a:p>
          <a:p>
            <a:r>
              <a:rPr lang="en-US" dirty="0"/>
              <a:t>DB access?</a:t>
            </a:r>
          </a:p>
          <a:p>
            <a:r>
              <a:rPr lang="en-US" dirty="0"/>
              <a:t>Questions on MP1?</a:t>
            </a:r>
          </a:p>
          <a:p>
            <a:r>
              <a:rPr lang="en-US" dirty="0">
                <a:solidFill>
                  <a:srgbClr val="0070C0"/>
                </a:solidFill>
              </a:rPr>
              <a:t>Argentina Jan term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course info: this Wed.</a:t>
            </a:r>
            <a:br>
              <a:rPr lang="en-US" dirty="0"/>
            </a:br>
            <a:r>
              <a:rPr lang="en-US" dirty="0"/>
              <a:t>@ 5pm RRH 225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ED628-20CD-B7F6-A521-089FEA1CF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8" t="26296" r="7778" b="32738"/>
          <a:stretch/>
        </p:blipFill>
        <p:spPr>
          <a:xfrm>
            <a:off x="5409445" y="3461158"/>
            <a:ext cx="3655684" cy="168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72FB1-489C-FE4C-6094-4F0A38668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922" y="129756"/>
            <a:ext cx="3676207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F3635-C2CD-485F-8697-D939E55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 and Pets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41C1-6E49-4D7C-AED7-76FCA95B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405B4-91B0-4028-869D-0C518584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491180"/>
              </p:ext>
            </p:extLst>
          </p:nvPr>
        </p:nvGraphicFramePr>
        <p:xfrm>
          <a:off x="304800" y="971550"/>
          <a:ext cx="525780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54865447"/>
                    </a:ext>
                  </a:extLst>
                </a:gridCol>
              </a:tblGrid>
              <a:tr h="330015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P64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Henney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P82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491F9E-DFC9-4374-B75F-7EB5DFAAB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86316"/>
              </p:ext>
            </p:extLst>
          </p:nvPr>
        </p:nvGraphicFramePr>
        <p:xfrm>
          <a:off x="6096000" y="2697341"/>
          <a:ext cx="2362200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765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78D8EAB-35B7-4C60-BE3D-6445BEB5874C}"/>
              </a:ext>
            </a:extLst>
          </p:cNvPr>
          <p:cNvSpPr txBox="1"/>
          <p:nvPr/>
        </p:nvSpPr>
        <p:spPr>
          <a:xfrm>
            <a:off x="317633" y="3861086"/>
            <a:ext cx="462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Add one column somewhere so that the clinic can keep track of who owns which pet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7FAF6F-C48C-4309-91B2-15B8E8BBE3CF}"/>
              </a:ext>
            </a:extLst>
          </p:cNvPr>
          <p:cNvSpPr txBox="1"/>
          <p:nvPr/>
        </p:nvSpPr>
        <p:spPr>
          <a:xfrm rot="1889693">
            <a:off x="6035909" y="707073"/>
            <a:ext cx="2757150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</p:spTree>
    <p:extLst>
      <p:ext uri="{BB962C8B-B14F-4D97-AF65-F5344CB8AC3E}">
        <p14:creationId xmlns:p14="http://schemas.microsoft.com/office/powerpoint/2010/main" val="13982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F3635-C2CD-485F-8697-D939E55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Pets and owners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41C1-6E49-4D7C-AED7-76FCA95B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D8EAB-35B7-4C60-BE3D-6445BEB5874C}"/>
              </a:ext>
            </a:extLst>
          </p:cNvPr>
          <p:cNvSpPr txBox="1"/>
          <p:nvPr/>
        </p:nvSpPr>
        <p:spPr>
          <a:xfrm>
            <a:off x="317633" y="3861086"/>
            <a:ext cx="462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Add one column somewhere so that the clinic can keep track of who owns which pet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7FAF6F-C48C-4309-91B2-15B8E8BBE3CF}"/>
              </a:ext>
            </a:extLst>
          </p:cNvPr>
          <p:cNvSpPr txBox="1"/>
          <p:nvPr/>
        </p:nvSpPr>
        <p:spPr>
          <a:xfrm rot="725085">
            <a:off x="6550529" y="375884"/>
            <a:ext cx="2377698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effectLst/>
                <a:latin typeface="Stencil" panose="040409050D0802020404" pitchFamily="82" charset="0"/>
              </a:rPr>
              <a:t>This will work well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69933-4EB3-43A2-8C02-AA0B5FEA44F5}"/>
              </a:ext>
            </a:extLst>
          </p:cNvPr>
          <p:cNvSpPr txBox="1"/>
          <p:nvPr/>
        </p:nvSpPr>
        <p:spPr>
          <a:xfrm>
            <a:off x="4939364" y="1680747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This is a better way to implement the pet/owner </a:t>
            </a:r>
            <a:r>
              <a:rPr lang="en-US" sz="2000" dirty="0">
                <a:solidFill>
                  <a:srgbClr val="00B050"/>
                </a:solidFill>
                <a:effectLst/>
              </a:rPr>
              <a:t>relationship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A6B1A0-C1DF-47DC-89D1-B7B423115FEE}"/>
              </a:ext>
            </a:extLst>
          </p:cNvPr>
          <p:cNvSpPr/>
          <p:nvPr/>
        </p:nvSpPr>
        <p:spPr>
          <a:xfrm>
            <a:off x="7848600" y="2403258"/>
            <a:ext cx="266700" cy="2931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CB3EFA2-5F12-40B0-8611-682123416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18611"/>
              </p:ext>
            </p:extLst>
          </p:nvPr>
        </p:nvGraphicFramePr>
        <p:xfrm>
          <a:off x="304800" y="971550"/>
          <a:ext cx="411480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</a:tblGrid>
              <a:tr h="330015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Henney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4CD0E52-0382-45E4-B788-7BAE3A14E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57702"/>
              </p:ext>
            </p:extLst>
          </p:nvPr>
        </p:nvGraphicFramePr>
        <p:xfrm>
          <a:off x="4953000" y="2712685"/>
          <a:ext cx="3873368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302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90186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55512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06368">
                  <a:extLst>
                    <a:ext uri="{9D8B030D-6E8A-4147-A177-3AD203B41FA5}">
                      <a16:colId xmlns:a16="http://schemas.microsoft.com/office/drawing/2014/main" val="21238787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4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To relate two rows, we copy in one row the primary key in the other row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0" y="4735513"/>
            <a:ext cx="228601" cy="274637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58D5A48-8F1E-4DA4-9878-488843A79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122065"/>
              </p:ext>
            </p:extLst>
          </p:nvPr>
        </p:nvGraphicFramePr>
        <p:xfrm>
          <a:off x="4800600" y="1721395"/>
          <a:ext cx="4049522" cy="196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7722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</a:tblGrid>
              <a:tr h="301876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Henney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292921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C05071-F0C8-4D41-B758-38E06B97B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55618"/>
              </p:ext>
            </p:extLst>
          </p:nvPr>
        </p:nvGraphicFramePr>
        <p:xfrm>
          <a:off x="304800" y="1754460"/>
          <a:ext cx="3733799" cy="2044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708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5811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1017182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2123878713"/>
                    </a:ext>
                  </a:extLst>
                </a:gridCol>
              </a:tblGrid>
              <a:tr h="348514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667E4C4-8035-44E7-8D68-9E3CC05401CE}"/>
              </a:ext>
            </a:extLst>
          </p:cNvPr>
          <p:cNvSpPr txBox="1"/>
          <p:nvPr/>
        </p:nvSpPr>
        <p:spPr>
          <a:xfrm>
            <a:off x="4617489" y="131037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cap="all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</a:rPr>
              <a:t>Customer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251AB-D7BC-40B6-B885-712601E15415}"/>
              </a:ext>
            </a:extLst>
          </p:cNvPr>
          <p:cNvSpPr txBox="1"/>
          <p:nvPr/>
        </p:nvSpPr>
        <p:spPr>
          <a:xfrm>
            <a:off x="239375" y="1352063"/>
            <a:ext cx="66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</a:rPr>
              <a:t>PET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FDDF2-6053-441F-AA6B-007B2D04C6E0}"/>
              </a:ext>
            </a:extLst>
          </p:cNvPr>
          <p:cNvCxnSpPr>
            <a:cxnSpLocks/>
          </p:cNvCxnSpPr>
          <p:nvPr/>
        </p:nvCxnSpPr>
        <p:spPr>
          <a:xfrm>
            <a:off x="3409456" y="2265667"/>
            <a:ext cx="1426287" cy="615717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9AF701-B4C0-4BD9-85FA-03A0EC1CB069}"/>
              </a:ext>
            </a:extLst>
          </p:cNvPr>
          <p:cNvCxnSpPr>
            <a:cxnSpLocks/>
          </p:cNvCxnSpPr>
          <p:nvPr/>
        </p:nvCxnSpPr>
        <p:spPr>
          <a:xfrm flipV="1">
            <a:off x="3352800" y="2211351"/>
            <a:ext cx="1520057" cy="382791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7103CE-973E-400D-9668-B08E2998C158}"/>
              </a:ext>
            </a:extLst>
          </p:cNvPr>
          <p:cNvCxnSpPr>
            <a:cxnSpLocks/>
          </p:cNvCxnSpPr>
          <p:nvPr/>
        </p:nvCxnSpPr>
        <p:spPr>
          <a:xfrm flipV="1">
            <a:off x="3376421" y="2530814"/>
            <a:ext cx="1496436" cy="392259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80718C-66C4-4D14-9CBF-F532063961AB}"/>
              </a:ext>
            </a:extLst>
          </p:cNvPr>
          <p:cNvCxnSpPr>
            <a:cxnSpLocks/>
          </p:cNvCxnSpPr>
          <p:nvPr/>
        </p:nvCxnSpPr>
        <p:spPr>
          <a:xfrm flipV="1">
            <a:off x="3376421" y="3190628"/>
            <a:ext cx="1459322" cy="119295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51C132-5656-43A8-B078-19759977CE59}"/>
              </a:ext>
            </a:extLst>
          </p:cNvPr>
          <p:cNvCxnSpPr>
            <a:cxnSpLocks/>
          </p:cNvCxnSpPr>
          <p:nvPr/>
        </p:nvCxnSpPr>
        <p:spPr>
          <a:xfrm flipV="1">
            <a:off x="3352800" y="2571750"/>
            <a:ext cx="1482943" cy="1009026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649EA48-E4CE-4AFF-8BCC-4A797B832E57}"/>
              </a:ext>
            </a:extLst>
          </p:cNvPr>
          <p:cNvSpPr/>
          <p:nvPr/>
        </p:nvSpPr>
        <p:spPr>
          <a:xfrm>
            <a:off x="3084128" y="381761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  <a:effectLst/>
                <a:latin typeface="Verdana" pitchFamily="34" charset="0"/>
              </a:rPr>
              <a:t>FK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B64400-7911-4DE0-A09A-3657EF8CCCF2}"/>
              </a:ext>
            </a:extLst>
          </p:cNvPr>
          <p:cNvSpPr/>
          <p:nvPr/>
        </p:nvSpPr>
        <p:spPr>
          <a:xfrm>
            <a:off x="4872857" y="366556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6600"/>
                </a:solidFill>
                <a:effectLst/>
              </a:rPr>
              <a:t>P</a:t>
            </a:r>
            <a:r>
              <a:rPr lang="en-US" sz="1800" b="1" dirty="0">
                <a:solidFill>
                  <a:srgbClr val="FF6600"/>
                </a:solidFill>
                <a:effectLst/>
                <a:latin typeface="Verdana" pitchFamily="34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76C498-669A-4F85-B62F-C924121DBFC5}"/>
              </a:ext>
            </a:extLst>
          </p:cNvPr>
          <p:cNvSpPr txBox="1"/>
          <p:nvPr/>
        </p:nvSpPr>
        <p:spPr>
          <a:xfrm>
            <a:off x="140739" y="4207377"/>
            <a:ext cx="8953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A </a:t>
            </a:r>
            <a:r>
              <a:rPr lang="en-US" sz="2400" dirty="0">
                <a:solidFill>
                  <a:srgbClr val="FF6600"/>
                </a:solidFill>
                <a:effectLst/>
              </a:rPr>
              <a:t>Foreign Key (FK) </a:t>
            </a:r>
            <a:r>
              <a:rPr lang="en-US" sz="2400" dirty="0">
                <a:solidFill>
                  <a:schemeClr val="tx1"/>
                </a:solidFill>
                <a:effectLst/>
              </a:rPr>
              <a:t>is </a:t>
            </a:r>
            <a:r>
              <a:rPr lang="en-US" sz="2400" dirty="0">
                <a:solidFill>
                  <a:srgbClr val="0070C0"/>
                </a:solidFill>
                <a:effectLst/>
              </a:rPr>
              <a:t>a column that is also a primary key (PK) in another table</a:t>
            </a:r>
            <a:r>
              <a:rPr lang="en-US" sz="2400" dirty="0">
                <a:solidFill>
                  <a:schemeClr val="tx1"/>
                </a:solidFill>
                <a:effectLst/>
              </a:rPr>
              <a:t>. FKs are used to relate tables.</a:t>
            </a:r>
          </a:p>
        </p:txBody>
      </p:sp>
    </p:spTree>
    <p:extLst>
      <p:ext uri="{BB962C8B-B14F-4D97-AF65-F5344CB8AC3E}">
        <p14:creationId xmlns:p14="http://schemas.microsoft.com/office/powerpoint/2010/main" val="19354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9819-B170-E734-51BD-5AEB96BF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modeling mistakes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2DA19-74FB-B268-CD27-3A5565D76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Deciding where to place the Foreign Keys is non-intuitive and may lead to mistakes.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avoid confusion, there are three simple rules for foreign key placement.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F63B1-EA31-7C2A-5F94-C135DE8B6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Types of Relationships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0" y="909637"/>
            <a:ext cx="3124200" cy="1371600"/>
          </a:xfr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>
                <a:solidFill>
                  <a:srgbClr val="FF6600"/>
                </a:solidFill>
              </a:rPr>
              <a:t>One-to-One</a:t>
            </a:r>
          </a:p>
          <a:p>
            <a:r>
              <a:rPr lang="en-US" sz="2000" dirty="0">
                <a:solidFill>
                  <a:srgbClr val="FF6600"/>
                </a:solidFill>
              </a:rPr>
              <a:t>One-to-Many</a:t>
            </a:r>
          </a:p>
          <a:p>
            <a:r>
              <a:rPr lang="en-US" sz="2000" dirty="0">
                <a:solidFill>
                  <a:srgbClr val="FF6600"/>
                </a:solidFill>
              </a:rPr>
              <a:t>Many-to-Many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3486150"/>
            <a:ext cx="990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State Capital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3485944"/>
            <a:ext cx="990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State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033932" y="2496949"/>
            <a:ext cx="6064348" cy="86177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What is the relationship between states and their state capitals?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819400" y="18240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V="1">
            <a:off x="2819400" y="1902671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2819400" y="1907484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3100754" y="19002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V="1">
            <a:off x="3110132" y="183038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2810022" y="1508979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3091376" y="1506545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V="1">
            <a:off x="3100754" y="142643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>
            <a:off x="2743200" y="1138237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291F0A-CEEF-9DD5-B137-E10F277F05AE}"/>
              </a:ext>
            </a:extLst>
          </p:cNvPr>
          <p:cNvGrpSpPr/>
          <p:nvPr/>
        </p:nvGrpSpPr>
        <p:grpSpPr>
          <a:xfrm>
            <a:off x="4953000" y="3833097"/>
            <a:ext cx="2590800" cy="269340"/>
            <a:chOff x="4953000" y="3833097"/>
            <a:chExt cx="2590800" cy="269340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5791200" y="3833097"/>
              <a:ext cx="762000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</a:rPr>
                <a:t>is located in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8CA634-04D6-CE19-FF2F-A4BA63356F9F}"/>
                </a:ext>
              </a:extLst>
            </p:cNvPr>
            <p:cNvGrpSpPr/>
            <p:nvPr/>
          </p:nvGrpSpPr>
          <p:grpSpPr>
            <a:xfrm>
              <a:off x="4953000" y="3943350"/>
              <a:ext cx="2590800" cy="159087"/>
              <a:chOff x="4953000" y="3943350"/>
              <a:chExt cx="2590800" cy="159087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>
                <a:off x="4953000" y="4032036"/>
                <a:ext cx="25908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6F9257A-2DFE-453B-89FF-87FD761EE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3950037"/>
                <a:ext cx="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26D8054-6031-4E1B-8DF9-D63E8BC39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600" y="3943350"/>
                <a:ext cx="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8B5261-E56B-44D9-99A1-C4BB771FC1A3}"/>
              </a:ext>
            </a:extLst>
          </p:cNvPr>
          <p:cNvCxnSpPr>
            <a:cxnSpLocks/>
          </p:cNvCxnSpPr>
          <p:nvPr/>
        </p:nvCxnSpPr>
        <p:spPr>
          <a:xfrm>
            <a:off x="2827683" y="1076178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61DDBC-BE32-44C1-872D-D8217A06F1BC}"/>
              </a:ext>
            </a:extLst>
          </p:cNvPr>
          <p:cNvCxnSpPr>
            <a:cxnSpLocks/>
          </p:cNvCxnSpPr>
          <p:nvPr/>
        </p:nvCxnSpPr>
        <p:spPr>
          <a:xfrm>
            <a:off x="3120072" y="106203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DD4B78A-613B-4D50-9662-5309DBD31F24}"/>
              </a:ext>
            </a:extLst>
          </p:cNvPr>
          <p:cNvCxnSpPr>
            <a:cxnSpLocks/>
          </p:cNvCxnSpPr>
          <p:nvPr/>
        </p:nvCxnSpPr>
        <p:spPr>
          <a:xfrm>
            <a:off x="2860810" y="14287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C6B6018-5A30-4329-8F42-A9452CA5C832}"/>
              </a:ext>
            </a:extLst>
          </p:cNvPr>
          <p:cNvSpPr txBox="1">
            <a:spLocks/>
          </p:cNvSpPr>
          <p:nvPr/>
        </p:nvSpPr>
        <p:spPr>
          <a:xfrm>
            <a:off x="304800" y="895350"/>
            <a:ext cx="3124200" cy="1371600"/>
          </a:xfrm>
          <a:prstGeom prst="rect">
            <a:avLst/>
          </a:prstGeom>
          <a:ln w="15875" cap="flat" cmpd="sng" algn="ctr">
            <a:solidFill>
              <a:srgbClr val="FF66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One-to-One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One-to-Many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Many-to-Many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Types of Relationships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3806" y="3638550"/>
            <a:ext cx="1142994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VET CUSTOMER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3638344"/>
            <a:ext cx="990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rgbClr val="1A5085"/>
                </a:solidFill>
                <a:effectLst/>
              </a:rPr>
              <a:t>PET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971800" y="2570376"/>
            <a:ext cx="6192334" cy="86177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What is the relationship between a</a:t>
            </a:r>
            <a:b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</a:b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vet customer and his/her pets?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C67F08-CFDC-41EC-86F6-ECB0F7679026}"/>
              </a:ext>
            </a:extLst>
          </p:cNvPr>
          <p:cNvCxnSpPr/>
          <p:nvPr/>
        </p:nvCxnSpPr>
        <p:spPr bwMode="auto">
          <a:xfrm>
            <a:off x="2819400" y="18240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8CF4DA-C4C7-48F9-85D2-D4AF0BA93202}"/>
              </a:ext>
            </a:extLst>
          </p:cNvPr>
          <p:cNvCxnSpPr/>
          <p:nvPr/>
        </p:nvCxnSpPr>
        <p:spPr bwMode="auto">
          <a:xfrm flipV="1">
            <a:off x="2819400" y="1902671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4524AE-D61A-4341-AC1A-58B57D96B9ED}"/>
              </a:ext>
            </a:extLst>
          </p:cNvPr>
          <p:cNvCxnSpPr/>
          <p:nvPr/>
        </p:nvCxnSpPr>
        <p:spPr bwMode="auto">
          <a:xfrm>
            <a:off x="2819400" y="1907484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6497AF-C74C-4B21-A3BF-0D1C9292F054}"/>
              </a:ext>
            </a:extLst>
          </p:cNvPr>
          <p:cNvCxnSpPr/>
          <p:nvPr/>
        </p:nvCxnSpPr>
        <p:spPr bwMode="auto">
          <a:xfrm>
            <a:off x="3100754" y="19002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43FB0C-EAB3-4285-AF0D-6E3C07986BC2}"/>
              </a:ext>
            </a:extLst>
          </p:cNvPr>
          <p:cNvCxnSpPr/>
          <p:nvPr/>
        </p:nvCxnSpPr>
        <p:spPr bwMode="auto">
          <a:xfrm flipV="1">
            <a:off x="3110132" y="183038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EABF2A-0B04-45C5-A3C2-4C3110ABD550}"/>
              </a:ext>
            </a:extLst>
          </p:cNvPr>
          <p:cNvCxnSpPr/>
          <p:nvPr/>
        </p:nvCxnSpPr>
        <p:spPr bwMode="auto">
          <a:xfrm>
            <a:off x="2810022" y="1508979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670F21-EA38-4576-B8CB-B610D7BE48D7}"/>
              </a:ext>
            </a:extLst>
          </p:cNvPr>
          <p:cNvCxnSpPr/>
          <p:nvPr/>
        </p:nvCxnSpPr>
        <p:spPr bwMode="auto">
          <a:xfrm>
            <a:off x="3091376" y="1506545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E5377B-7B6B-4E6F-9C90-7A3DACAAF14C}"/>
              </a:ext>
            </a:extLst>
          </p:cNvPr>
          <p:cNvCxnSpPr/>
          <p:nvPr/>
        </p:nvCxnSpPr>
        <p:spPr bwMode="auto">
          <a:xfrm flipV="1">
            <a:off x="3100754" y="142643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EEE854-E1FD-40E6-9C8B-C9E2DA1CD417}"/>
              </a:ext>
            </a:extLst>
          </p:cNvPr>
          <p:cNvCxnSpPr/>
          <p:nvPr/>
        </p:nvCxnSpPr>
        <p:spPr bwMode="auto">
          <a:xfrm>
            <a:off x="2743200" y="1138237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7208D38-B55D-B2C4-537F-A9858427BD42}"/>
              </a:ext>
            </a:extLst>
          </p:cNvPr>
          <p:cNvGrpSpPr/>
          <p:nvPr/>
        </p:nvGrpSpPr>
        <p:grpSpPr>
          <a:xfrm>
            <a:off x="4872567" y="4171950"/>
            <a:ext cx="2599267" cy="309023"/>
            <a:chOff x="4876800" y="4332819"/>
            <a:chExt cx="2599267" cy="309023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5829300" y="4332819"/>
              <a:ext cx="762000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</a:rPr>
                <a:t>owns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128B4C-220B-41AA-94D8-C809D18499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15200" y="4552950"/>
              <a:ext cx="152400" cy="88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E73762-FD0E-48A8-9B00-222D2C10B6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23667" y="4470951"/>
              <a:ext cx="152400" cy="76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9CADFB-731A-2930-791C-7D23333D0C57}"/>
                </a:ext>
              </a:extLst>
            </p:cNvPr>
            <p:cNvGrpSpPr/>
            <p:nvPr/>
          </p:nvGrpSpPr>
          <p:grpSpPr>
            <a:xfrm>
              <a:off x="4876800" y="4482550"/>
              <a:ext cx="2590800" cy="152400"/>
              <a:chOff x="4876800" y="4482550"/>
              <a:chExt cx="2590800" cy="152400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>
                <a:off x="4876800" y="4552950"/>
                <a:ext cx="2590800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7E8AE8F-4984-4B31-BB2A-D03DD3587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3000" y="4482550"/>
                <a:ext cx="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432FB9-8BA0-4B0D-A3AA-78FB4897C621}"/>
              </a:ext>
            </a:extLst>
          </p:cNvPr>
          <p:cNvCxnSpPr>
            <a:cxnSpLocks/>
          </p:cNvCxnSpPr>
          <p:nvPr/>
        </p:nvCxnSpPr>
        <p:spPr>
          <a:xfrm>
            <a:off x="2827683" y="1076178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3B75FF-8C00-4206-903A-C733B41DEEC7}"/>
              </a:ext>
            </a:extLst>
          </p:cNvPr>
          <p:cNvCxnSpPr>
            <a:cxnSpLocks/>
          </p:cNvCxnSpPr>
          <p:nvPr/>
        </p:nvCxnSpPr>
        <p:spPr>
          <a:xfrm>
            <a:off x="3120072" y="106203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898317-70CE-4AAC-A2CF-A0D2CAB8657F}"/>
              </a:ext>
            </a:extLst>
          </p:cNvPr>
          <p:cNvCxnSpPr>
            <a:cxnSpLocks/>
          </p:cNvCxnSpPr>
          <p:nvPr/>
        </p:nvCxnSpPr>
        <p:spPr>
          <a:xfrm>
            <a:off x="2860810" y="14287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4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Types of Relationships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3638550"/>
            <a:ext cx="990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Person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3638344"/>
            <a:ext cx="9906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cap="all" dirty="0">
                <a:solidFill>
                  <a:schemeClr val="tx1"/>
                </a:solidFill>
                <a:effectLst/>
              </a:rPr>
              <a:t>JOB</a:t>
            </a: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  <a:p>
            <a:pPr algn="ctr"/>
            <a:endParaRPr lang="en-US" sz="1400" cap="all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590800" y="2593569"/>
            <a:ext cx="6426282" cy="86177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What is the relationship between a person and the jobs she had in her life?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495800" y="4184436"/>
            <a:ext cx="2590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5334000" y="3985497"/>
            <a:ext cx="762000" cy="1692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worked as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504389" y="4095544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flipV="1">
            <a:off x="4504389" y="4184436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6934200" y="4188348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flipV="1">
            <a:off x="6934200" y="4108236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8C43614-86E0-4E0F-8578-CAB9F396F72A}"/>
              </a:ext>
            </a:extLst>
          </p:cNvPr>
          <p:cNvSpPr txBox="1">
            <a:spLocks/>
          </p:cNvSpPr>
          <p:nvPr/>
        </p:nvSpPr>
        <p:spPr>
          <a:xfrm>
            <a:off x="304800" y="895350"/>
            <a:ext cx="3124200" cy="1371600"/>
          </a:xfrm>
          <a:prstGeom prst="rect">
            <a:avLst/>
          </a:prstGeom>
          <a:ln w="15875" cap="flat" cmpd="sng" algn="ctr">
            <a:solidFill>
              <a:srgbClr val="FF66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One-to-One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One-to-Many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FF6600"/>
                </a:solidFill>
                <a:effectLst/>
              </a:rPr>
              <a:t>Many-to-Many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31A7ED-363C-4EED-AF1D-C8E154352C98}"/>
              </a:ext>
            </a:extLst>
          </p:cNvPr>
          <p:cNvCxnSpPr/>
          <p:nvPr/>
        </p:nvCxnSpPr>
        <p:spPr bwMode="auto">
          <a:xfrm>
            <a:off x="2819400" y="18240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53F7BE-27F6-470D-9D03-3AC32A5BF74C}"/>
              </a:ext>
            </a:extLst>
          </p:cNvPr>
          <p:cNvCxnSpPr/>
          <p:nvPr/>
        </p:nvCxnSpPr>
        <p:spPr bwMode="auto">
          <a:xfrm flipV="1">
            <a:off x="2819400" y="1902671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7E13E3-F1D6-459A-AB57-10F773102D07}"/>
              </a:ext>
            </a:extLst>
          </p:cNvPr>
          <p:cNvCxnSpPr/>
          <p:nvPr/>
        </p:nvCxnSpPr>
        <p:spPr bwMode="auto">
          <a:xfrm>
            <a:off x="2819400" y="1907484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819C09-A4BC-4169-81FC-567B1DC9BD9C}"/>
              </a:ext>
            </a:extLst>
          </p:cNvPr>
          <p:cNvCxnSpPr/>
          <p:nvPr/>
        </p:nvCxnSpPr>
        <p:spPr bwMode="auto">
          <a:xfrm>
            <a:off x="3100754" y="1900237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65F0A2-14A5-4130-A3A2-470DA1D11282}"/>
              </a:ext>
            </a:extLst>
          </p:cNvPr>
          <p:cNvCxnSpPr/>
          <p:nvPr/>
        </p:nvCxnSpPr>
        <p:spPr bwMode="auto">
          <a:xfrm flipV="1">
            <a:off x="3110132" y="183038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A4F9CD-B230-4CC3-A2EF-AC31E549503C}"/>
              </a:ext>
            </a:extLst>
          </p:cNvPr>
          <p:cNvCxnSpPr/>
          <p:nvPr/>
        </p:nvCxnSpPr>
        <p:spPr bwMode="auto">
          <a:xfrm>
            <a:off x="2810022" y="1508979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0ECE7F-5047-4EF5-A661-6AEBBA3E4D68}"/>
              </a:ext>
            </a:extLst>
          </p:cNvPr>
          <p:cNvCxnSpPr/>
          <p:nvPr/>
        </p:nvCxnSpPr>
        <p:spPr bwMode="auto">
          <a:xfrm>
            <a:off x="3091376" y="1506545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4A5332-ADB5-43F7-A15E-DC49F3F3864C}"/>
              </a:ext>
            </a:extLst>
          </p:cNvPr>
          <p:cNvCxnSpPr/>
          <p:nvPr/>
        </p:nvCxnSpPr>
        <p:spPr bwMode="auto">
          <a:xfrm flipV="1">
            <a:off x="3100754" y="1426433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9057DB-0307-4BFD-B8EB-1F0A2E06A356}"/>
              </a:ext>
            </a:extLst>
          </p:cNvPr>
          <p:cNvCxnSpPr/>
          <p:nvPr/>
        </p:nvCxnSpPr>
        <p:spPr bwMode="auto">
          <a:xfrm>
            <a:off x="2743200" y="1138237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65CD4C-367A-4C5F-82DD-4D7936EE6193}"/>
              </a:ext>
            </a:extLst>
          </p:cNvPr>
          <p:cNvCxnSpPr>
            <a:cxnSpLocks/>
          </p:cNvCxnSpPr>
          <p:nvPr/>
        </p:nvCxnSpPr>
        <p:spPr>
          <a:xfrm>
            <a:off x="2827683" y="1076178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354191-471C-4924-869E-94DCA5653503}"/>
              </a:ext>
            </a:extLst>
          </p:cNvPr>
          <p:cNvCxnSpPr>
            <a:cxnSpLocks/>
          </p:cNvCxnSpPr>
          <p:nvPr/>
        </p:nvCxnSpPr>
        <p:spPr>
          <a:xfrm>
            <a:off x="3120072" y="106203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E01E62-D122-4E90-8D68-4634C79EDA6D}"/>
              </a:ext>
            </a:extLst>
          </p:cNvPr>
          <p:cNvCxnSpPr>
            <a:cxnSpLocks/>
          </p:cNvCxnSpPr>
          <p:nvPr/>
        </p:nvCxnSpPr>
        <p:spPr>
          <a:xfrm>
            <a:off x="2860810" y="14287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0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275E-0ADA-44A9-8164-12B487FA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3 simple rules to decide the right placement for your FKs…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30C0-325D-427C-8FEC-FEA50BA25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….we will see them next Monday.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i="1" dirty="0"/>
              <a:t>(I know. This will keep you on the edge of your seats for the whole weekend)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B4C8A-CAB7-4821-A196-AAF2D78AE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C32A57-9A6A-4BDC-8C88-AF31C63E3759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57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0551AD-6FDD-46D0-9323-FF718DD122F7}"/>
              </a:ext>
            </a:extLst>
          </p:cNvPr>
          <p:cNvSpPr/>
          <p:nvPr/>
        </p:nvSpPr>
        <p:spPr>
          <a:xfrm>
            <a:off x="152400" y="4629150"/>
            <a:ext cx="2427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hlinkClick r:id="rId2"/>
              </a:rPr>
              <a:t>https://draw.io/</a:t>
            </a:r>
            <a:r>
              <a:rPr lang="en-US" sz="2000" dirty="0">
                <a:solidFill>
                  <a:schemeClr val="tx1"/>
                </a:solidFill>
                <a:effectLst/>
              </a:rPr>
              <a:t>  </a:t>
            </a:r>
          </a:p>
        </p:txBody>
      </p:sp>
      <p:pic>
        <p:nvPicPr>
          <p:cNvPr id="1026" name="Picture 2" descr="drawio-app.com/wp-content/uploads/2021/05/drawi...">
            <a:hlinkClick r:id="rId2"/>
            <a:extLst>
              <a:ext uri="{FF2B5EF4-FFF2-40B4-BE49-F238E27FC236}">
                <a16:creationId xmlns:a16="http://schemas.microsoft.com/office/drawing/2014/main" id="{51FA7359-8FCD-4326-91DE-43A6FA47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6192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Summary: There are three types of relationship between entities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91205" y="1427924"/>
            <a:ext cx="7651652" cy="3425138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FF6600"/>
                </a:solidFill>
              </a:rPr>
              <a:t>One-to-One</a:t>
            </a:r>
            <a:r>
              <a:rPr lang="en-US" sz="2400" b="1" dirty="0"/>
              <a:t>: </a:t>
            </a:r>
            <a:r>
              <a:rPr lang="en-US" altLang="en-US" sz="2400" dirty="0"/>
              <a:t>When all instances in either entity may have an association with at most one instance in the other entity. (State/Capital example)</a:t>
            </a: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FF6600"/>
                </a:solidFill>
              </a:rPr>
              <a:t>One-to-Many</a:t>
            </a:r>
            <a:r>
              <a:rPr lang="en-US" sz="2400" b="1" dirty="0"/>
              <a:t>: </a:t>
            </a:r>
            <a:r>
              <a:rPr lang="en-US" altLang="en-US" sz="2400" dirty="0"/>
              <a:t>When an instance in an entity may have an association with one </a:t>
            </a:r>
            <a:r>
              <a:rPr lang="en-US" altLang="en-US" sz="2400" dirty="0">
                <a:solidFill>
                  <a:srgbClr val="FF6600"/>
                </a:solidFill>
              </a:rPr>
              <a:t>or more </a:t>
            </a:r>
            <a:r>
              <a:rPr lang="en-US" altLang="en-US" sz="2400" dirty="0"/>
              <a:t>instances in a second entity, but instances in the second entity can be related to only one instance in the first.  (State/Person example)</a:t>
            </a: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FF6600"/>
                </a:solidFill>
              </a:rPr>
              <a:t>Many-to-Many</a:t>
            </a:r>
            <a:r>
              <a:rPr lang="en-US" sz="2400" b="1" dirty="0"/>
              <a:t>: </a:t>
            </a:r>
            <a:r>
              <a:rPr lang="en-US" sz="2400" dirty="0"/>
              <a:t>When instances in either entity can be associated to one or more instances in the other entity. (Person/Jobs example)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29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635267" y="4171950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V="1">
            <a:off x="635267" y="4260842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635267" y="4260842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916621" y="4258408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V="1">
            <a:off x="925999" y="4178296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607749" y="2806696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889103" y="2804262"/>
            <a:ext cx="152400" cy="8889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V="1">
            <a:off x="898481" y="2724150"/>
            <a:ext cx="152400" cy="76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>
            <a:off x="624840" y="1657350"/>
            <a:ext cx="457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ECDCBF2-201E-4A81-87F8-21872121691F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8C90F1-8DFE-4423-9E5C-F7908761B6B0}"/>
              </a:ext>
            </a:extLst>
          </p:cNvPr>
          <p:cNvCxnSpPr>
            <a:cxnSpLocks/>
          </p:cNvCxnSpPr>
          <p:nvPr/>
        </p:nvCxnSpPr>
        <p:spPr>
          <a:xfrm>
            <a:off x="698211" y="15811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BEED9B-C360-4C57-B455-03D2CF7B2156}"/>
              </a:ext>
            </a:extLst>
          </p:cNvPr>
          <p:cNvCxnSpPr>
            <a:cxnSpLocks/>
          </p:cNvCxnSpPr>
          <p:nvPr/>
        </p:nvCxnSpPr>
        <p:spPr>
          <a:xfrm>
            <a:off x="990600" y="15811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6B80F-9D24-4A20-B99E-38DE071375F1}"/>
              </a:ext>
            </a:extLst>
          </p:cNvPr>
          <p:cNvCxnSpPr>
            <a:cxnSpLocks/>
          </p:cNvCxnSpPr>
          <p:nvPr/>
        </p:nvCxnSpPr>
        <p:spPr>
          <a:xfrm>
            <a:off x="698211" y="27241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70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51D709-C5E2-4B34-848C-BD62C274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B06873-D40A-47C4-84C0-23BE98C85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68" y="1047750"/>
            <a:ext cx="8534400" cy="39624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Data Dictionary</a:t>
            </a:r>
          </a:p>
          <a:p>
            <a:r>
              <a:rPr lang="en-US" dirty="0">
                <a:solidFill>
                  <a:srgbClr val="FF6600"/>
                </a:solidFill>
              </a:rPr>
              <a:t>Field in a Table</a:t>
            </a:r>
          </a:p>
          <a:p>
            <a:r>
              <a:rPr lang="en-US" dirty="0">
                <a:solidFill>
                  <a:srgbClr val="FF6600"/>
                </a:solidFill>
              </a:rPr>
              <a:t>Record in a Table</a:t>
            </a:r>
          </a:p>
          <a:p>
            <a:r>
              <a:rPr lang="en-US" dirty="0">
                <a:solidFill>
                  <a:srgbClr val="FF6600"/>
                </a:solidFill>
              </a:rPr>
              <a:t>Primary key</a:t>
            </a:r>
          </a:p>
          <a:p>
            <a:r>
              <a:rPr lang="en-US" dirty="0">
                <a:solidFill>
                  <a:srgbClr val="FF6600"/>
                </a:solidFill>
              </a:rPr>
              <a:t>Select</a:t>
            </a:r>
          </a:p>
        </p:txBody>
      </p:sp>
    </p:spTree>
    <p:extLst>
      <p:ext uri="{BB962C8B-B14F-4D97-AF65-F5344CB8AC3E}">
        <p14:creationId xmlns:p14="http://schemas.microsoft.com/office/powerpoint/2010/main" val="409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590A-4561-4C20-A6E7-6AECD3E4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B4F43-5BCD-4212-B5E9-F1DBAC395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478BE5-CC1F-4FC0-8AAF-487941CD87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000" y="958850"/>
            <a:ext cx="7696200" cy="3975100"/>
          </a:xfrm>
        </p:spPr>
        <p:txBody>
          <a:bodyPr/>
          <a:lstStyle/>
          <a:p>
            <a:r>
              <a:rPr lang="en-US" dirty="0"/>
              <a:t>First, last name</a:t>
            </a:r>
          </a:p>
          <a:p>
            <a:r>
              <a:rPr lang="en-US" dirty="0"/>
              <a:t>College, major</a:t>
            </a:r>
          </a:p>
          <a:p>
            <a:r>
              <a:rPr lang="en-US" dirty="0"/>
              <a:t>Career goals</a:t>
            </a:r>
          </a:p>
          <a:p>
            <a:r>
              <a:rPr lang="en-US" dirty="0"/>
              <a:t>Confidence with IT</a:t>
            </a:r>
          </a:p>
          <a:p>
            <a:r>
              <a:rPr lang="en-US" dirty="0"/>
              <a:t>What I hope to learn from this 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FFEB24-B9A7-495E-9986-21CFED56A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28750"/>
            <a:ext cx="8153400" cy="2133600"/>
          </a:xfrm>
        </p:spPr>
        <p:txBody>
          <a:bodyPr/>
          <a:lstStyle/>
          <a:p>
            <a:r>
              <a:rPr lang="en-US" sz="6000" dirty="0"/>
              <a:t>DB Consulting at Notflix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46DF1E5-3F1F-4C0D-ACB4-037D75496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“What? Already another miniproject?”</a:t>
            </a:r>
            <a:br>
              <a:rPr lang="en-US" dirty="0"/>
            </a:br>
            <a:r>
              <a:rPr lang="en-US" dirty="0"/>
              <a:t>“No worries. This is due a week after MP1.”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838D0-4565-4F70-BF65-D1B50FB614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2E9AA-6093-4D3A-A048-0088B107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90" y="830785"/>
            <a:ext cx="3076018" cy="1740965"/>
          </a:xfrm>
          <a:prstGeom prst="rect">
            <a:avLst/>
          </a:prstGeom>
          <a:ln w="38100" cap="sq">
            <a:solidFill>
              <a:srgbClr val="1A50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9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Your next consulting job: Notflix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613410" y="872797"/>
            <a:ext cx="8229600" cy="1031421"/>
          </a:xfrm>
          <a:prstGeom prst="wedgeRoundRectCallout">
            <a:avLst>
              <a:gd name="adj1" fmla="val 51863"/>
              <a:gd name="adj2" fmla="val 8402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We have a new client. It is a startup called Notflix.  No, not that. It is spelled  ‘Notflix’.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They are developing their movie recommendation engine. They want us to help them with organizing their data.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3734" y="1991491"/>
            <a:ext cx="1901190" cy="537271"/>
          </a:xfrm>
          <a:prstGeom prst="wedgeRoundRectCallout">
            <a:avLst>
              <a:gd name="adj1" fmla="val -64919"/>
              <a:gd name="adj2" fmla="val 892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Who is on the assignment?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57A9685-1F3A-4542-980A-570EEBF4D014}"/>
              </a:ext>
            </a:extLst>
          </p:cNvPr>
          <p:cNvSpPr/>
          <p:nvPr/>
        </p:nvSpPr>
        <p:spPr>
          <a:xfrm>
            <a:off x="2362200" y="4091889"/>
            <a:ext cx="2590800" cy="762000"/>
          </a:xfrm>
          <a:prstGeom prst="cloudCallout">
            <a:avLst>
              <a:gd name="adj1" fmla="val -59709"/>
              <a:gd name="adj2" fmla="val 708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…good thing I took Comm3220...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E4DC5384-69FD-B92E-B948-86BC2F045D22}"/>
              </a:ext>
            </a:extLst>
          </p:cNvPr>
          <p:cNvSpPr/>
          <p:nvPr/>
        </p:nvSpPr>
        <p:spPr>
          <a:xfrm>
            <a:off x="603734" y="3714750"/>
            <a:ext cx="1987066" cy="537271"/>
          </a:xfrm>
          <a:prstGeom prst="wedgeRoundRectCallout">
            <a:avLst>
              <a:gd name="adj1" fmla="val -61573"/>
              <a:gd name="adj2" fmla="val 874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No problem, boss!</a:t>
            </a:r>
          </a:p>
        </p:txBody>
      </p:sp>
      <p:sp>
        <p:nvSpPr>
          <p:cNvPr id="9" name="Rounded Rectangular Callout 3">
            <a:extLst>
              <a:ext uri="{FF2B5EF4-FFF2-40B4-BE49-F238E27FC236}">
                <a16:creationId xmlns:a16="http://schemas.microsoft.com/office/drawing/2014/main" id="{F69BB092-2D32-2561-C1BD-76E5E52D6195}"/>
              </a:ext>
            </a:extLst>
          </p:cNvPr>
          <p:cNvSpPr/>
          <p:nvPr/>
        </p:nvSpPr>
        <p:spPr>
          <a:xfrm>
            <a:off x="603734" y="2724150"/>
            <a:ext cx="8229600" cy="849747"/>
          </a:xfrm>
          <a:prstGeom prst="wedgeRoundRectCallout">
            <a:avLst>
              <a:gd name="adj1" fmla="val 51863"/>
              <a:gd name="adj2" fmla="val 8402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You and, if you want, another of our analysts. You decide. Begin by interviewing Bella </a:t>
            </a:r>
            <a:r>
              <a:rPr lang="en-US" sz="16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Moovee</a:t>
            </a:r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the founder, and help her with drafting a data model for her company.</a:t>
            </a:r>
          </a:p>
        </p:txBody>
      </p:sp>
    </p:spTree>
    <p:extLst>
      <p:ext uri="{BB962C8B-B14F-4D97-AF65-F5344CB8AC3E}">
        <p14:creationId xmlns:p14="http://schemas.microsoft.com/office/powerpoint/2010/main" val="3186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D2658-9A58-478D-A2A1-36D8BE90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DB at </a:t>
            </a:r>
            <a:r>
              <a:rPr lang="en-US" i="1" dirty="0"/>
              <a:t>Notflix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36087-2E95-43EB-973C-7011C4DDF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Establish a business case (assume it is done)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Engage a business analyst (you) to organize the data needed by the business.  The blueprint for a DB is called a </a:t>
            </a:r>
            <a:r>
              <a:rPr lang="en-US" sz="3200" dirty="0">
                <a:solidFill>
                  <a:srgbClr val="FF6600"/>
                </a:solidFill>
              </a:rPr>
              <a:t>Data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Give the Data Model to a technologist so that he/she can build it.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661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Business data modeling </a:t>
            </a:r>
            <a:r>
              <a:rPr lang="en-US" dirty="0"/>
              <a:t>is the task of organizing business 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C03167-A4D0-4747-B748-4B977C670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7454" y="1685830"/>
            <a:ext cx="1828799" cy="1219199"/>
          </a:xfrm>
          <a:prstGeom prst="rect">
            <a:avLst/>
          </a:prstGeom>
          <a:ln w="38100" cap="sq">
            <a:solidFill>
              <a:srgbClr val="1A50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F6795F-2CFD-4DF1-98B6-E99B5C6B7DBF}"/>
              </a:ext>
            </a:extLst>
          </p:cNvPr>
          <p:cNvGrpSpPr/>
          <p:nvPr/>
        </p:nvGrpSpPr>
        <p:grpSpPr>
          <a:xfrm>
            <a:off x="356152" y="1597099"/>
            <a:ext cx="3149048" cy="3238550"/>
            <a:chOff x="356152" y="1597099"/>
            <a:chExt cx="3149048" cy="3238550"/>
          </a:xfrm>
        </p:grpSpPr>
        <p:sp>
          <p:nvSpPr>
            <p:cNvPr id="24580" name="AutoShape 1028"/>
            <p:cNvSpPr>
              <a:spLocks noChangeArrowheads="1"/>
            </p:cNvSpPr>
            <p:nvPr/>
          </p:nvSpPr>
          <p:spPr bwMode="auto">
            <a:xfrm>
              <a:off x="356152" y="1597099"/>
              <a:ext cx="3124200" cy="1293113"/>
            </a:xfrm>
            <a:prstGeom prst="horizontalScroll">
              <a:avLst>
                <a:gd name="adj" fmla="val 12500"/>
              </a:avLst>
            </a:prstGeom>
            <a:ln>
              <a:solidFill>
                <a:schemeClr val="bg2">
                  <a:lumMod val="65000"/>
                </a:schemeClr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anchor="ctr"/>
            <a:lstStyle/>
            <a:p>
              <a:pPr algn="ctr" eaLnBrk="0" hangingPunct="0"/>
              <a:r>
                <a:rPr lang="en-US" sz="1800" b="1" i="1" dirty="0">
                  <a:solidFill>
                    <a:schemeClr val="tx1"/>
                  </a:solidFill>
                  <a:effectLst/>
                  <a:latin typeface="Ink Free" panose="03080402000500000000" pitchFamily="66" charset="0"/>
                </a:rPr>
                <a:t>Description of a business process: interviews, narratives, documents…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3FB7D6-BE2C-44CB-80B3-9BEBBF11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82" y="3094684"/>
              <a:ext cx="3076018" cy="1740965"/>
            </a:xfrm>
            <a:prstGeom prst="rect">
              <a:avLst/>
            </a:prstGeom>
            <a:ln w="38100" cap="sq">
              <a:solidFill>
                <a:srgbClr val="1A508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4579" name="Rectangle 1027"/>
          <p:cNvSpPr>
            <a:spLocks noChangeArrowheads="1"/>
          </p:cNvSpPr>
          <p:nvPr/>
        </p:nvSpPr>
        <p:spPr bwMode="auto">
          <a:xfrm>
            <a:off x="5983356" y="1657350"/>
            <a:ext cx="2738020" cy="11384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Data model</a:t>
            </a:r>
            <a:br>
              <a:rPr lang="en-US" sz="2000" b="1" dirty="0">
                <a:solidFill>
                  <a:schemeClr val="bg1"/>
                </a:solidFill>
                <a:latin typeface="+mn-lt"/>
              </a:rPr>
            </a:br>
            <a:r>
              <a:rPr lang="en-US" sz="2000" b="1" dirty="0">
                <a:solidFill>
                  <a:schemeClr val="bg1"/>
                </a:solidFill>
                <a:latin typeface="+mn-lt"/>
              </a:rPr>
              <a:t>(aka database design)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F110C-23F6-46B8-8274-82D6CBEED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356" y="3075584"/>
            <a:ext cx="2709859" cy="1779163"/>
          </a:xfrm>
          <a:prstGeom prst="rect">
            <a:avLst/>
          </a:prstGeom>
          <a:ln w="38100" cap="sq">
            <a:solidFill>
              <a:srgbClr val="1A50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540A322D-A313-4981-9621-63E14BD5D582}"/>
              </a:ext>
            </a:extLst>
          </p:cNvPr>
          <p:cNvSpPr/>
          <p:nvPr/>
        </p:nvSpPr>
        <p:spPr>
          <a:xfrm>
            <a:off x="3639378" y="3409950"/>
            <a:ext cx="2209800" cy="1219201"/>
          </a:xfrm>
          <a:prstGeom prst="cloudCallout">
            <a:avLst>
              <a:gd name="adj1" fmla="val 52484"/>
              <a:gd name="adj2" fmla="val 834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mmm… I need to go to data modeling school!</a:t>
            </a:r>
          </a:p>
        </p:txBody>
      </p:sp>
    </p:spTree>
    <p:extLst>
      <p:ext uri="{BB962C8B-B14F-4D97-AF65-F5344CB8AC3E}">
        <p14:creationId xmlns:p14="http://schemas.microsoft.com/office/powerpoint/2010/main" val="20583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0DD03-6860-6A6C-8F7E-A857A976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1714500"/>
            <a:ext cx="3048000" cy="304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CAF662-B203-8CD3-7F8C-00DBA212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news: You are already pretty good at data modeling</a:t>
            </a:r>
          </a:p>
        </p:txBody>
      </p:sp>
      <p:pic>
        <p:nvPicPr>
          <p:cNvPr id="1026" name="Picture 2" descr="Daycare Service Operating Model - Up to 10 Year Financial Projections ...">
            <a:extLst>
              <a:ext uri="{FF2B5EF4-FFF2-40B4-BE49-F238E27FC236}">
                <a16:creationId xmlns:a16="http://schemas.microsoft.com/office/drawing/2014/main" id="{CB8C9BBC-B765-B448-ACFA-CAA29905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3124"/>
            <a:ext cx="3894668" cy="219075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4793763-8887-CC33-FF20-22DCBFA80512}"/>
              </a:ext>
            </a:extLst>
          </p:cNvPr>
          <p:cNvSpPr/>
          <p:nvPr/>
        </p:nvSpPr>
        <p:spPr>
          <a:xfrm>
            <a:off x="3962400" y="2971799"/>
            <a:ext cx="685800" cy="5334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11633400</TotalTime>
  <Pages>19</Pages>
  <Words>1367</Words>
  <Application>Microsoft Office PowerPoint</Application>
  <PresentationFormat>On-screen Show (16:9)</PresentationFormat>
  <Paragraphs>448</Paragraphs>
  <Slides>29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Comic Sans MS</vt:lpstr>
      <vt:lpstr>Ink Free</vt:lpstr>
      <vt:lpstr>Segoe UI Light</vt:lpstr>
      <vt:lpstr>Segoe UI Semilight</vt:lpstr>
      <vt:lpstr>Stencil</vt:lpstr>
      <vt:lpstr>Times New Roman</vt:lpstr>
      <vt:lpstr>Verdana</vt:lpstr>
      <vt:lpstr>Wingdings</vt:lpstr>
      <vt:lpstr>DM4DM 2024</vt:lpstr>
      <vt:lpstr>Data Modeling</vt:lpstr>
      <vt:lpstr>Critical thinking</vt:lpstr>
      <vt:lpstr>Orange Words</vt:lpstr>
      <vt:lpstr>You do the talking</vt:lpstr>
      <vt:lpstr>DB Consulting at Notflix</vt:lpstr>
      <vt:lpstr>Your next consulting job: Notflix</vt:lpstr>
      <vt:lpstr>Building a DB at Notflix</vt:lpstr>
      <vt:lpstr>Business data modeling is the task of organizing business information</vt:lpstr>
      <vt:lpstr>Good news: You are already pretty good at data modeling</vt:lpstr>
      <vt:lpstr>Entity Relationship Diagrams (ERDs) is a popular technique to do data modeling</vt:lpstr>
      <vt:lpstr>Entities are the kind of things that we need to track to run a business</vt:lpstr>
      <vt:lpstr>A few entity examples</vt:lpstr>
      <vt:lpstr>The specific things we track are called instances</vt:lpstr>
      <vt:lpstr>Instances have attributes</vt:lpstr>
      <vt:lpstr>To be concise, we use a compact format as a shorthand</vt:lpstr>
      <vt:lpstr>The special attribute(s) that serves as unique identifier for the instances is called primary key in the table</vt:lpstr>
      <vt:lpstr>WINIT</vt:lpstr>
      <vt:lpstr>Relationships</vt:lpstr>
      <vt:lpstr>The Vet needs your help</vt:lpstr>
      <vt:lpstr>Owners and Pets</vt:lpstr>
      <vt:lpstr>Pets and owners</vt:lpstr>
      <vt:lpstr>To relate two rows, we copy in one row the primary key in the other row</vt:lpstr>
      <vt:lpstr>Data modeling mistakes</vt:lpstr>
      <vt:lpstr>Three Types of Relationships</vt:lpstr>
      <vt:lpstr>Three Types of Relationships</vt:lpstr>
      <vt:lpstr>Three Types of Relationships</vt:lpstr>
      <vt:lpstr>There are 3 simple rules to decide the right placement for your FKs…</vt:lpstr>
      <vt:lpstr>PowerPoint Presentation</vt:lpstr>
      <vt:lpstr>Summary: There are three types of relationship between entities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Information</dc:title>
  <dc:creator>Stefano</dc:creator>
  <cp:lastModifiedBy>Grazioli, Stefano (sg6m)</cp:lastModifiedBy>
  <cp:revision>567</cp:revision>
  <cp:lastPrinted>1997-02-18T13:34:25Z</cp:lastPrinted>
  <dcterms:created xsi:type="dcterms:W3CDTF">1997-02-14T18:36:50Z</dcterms:created>
  <dcterms:modified xsi:type="dcterms:W3CDTF">2024-09-04T15:18:49Z</dcterms:modified>
</cp:coreProperties>
</file>