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31" r:id="rId1"/>
  </p:sldMasterIdLst>
  <p:notesMasterIdLst>
    <p:notesMasterId r:id="rId29"/>
  </p:notesMasterIdLst>
  <p:handoutMasterIdLst>
    <p:handoutMasterId r:id="rId30"/>
  </p:handoutMasterIdLst>
  <p:sldIdLst>
    <p:sldId id="339" r:id="rId2"/>
    <p:sldId id="453" r:id="rId3"/>
    <p:sldId id="446" r:id="rId4"/>
    <p:sldId id="476" r:id="rId5"/>
    <p:sldId id="451" r:id="rId6"/>
    <p:sldId id="474" r:id="rId7"/>
    <p:sldId id="470" r:id="rId8"/>
    <p:sldId id="445" r:id="rId9"/>
    <p:sldId id="456" r:id="rId10"/>
    <p:sldId id="427" r:id="rId11"/>
    <p:sldId id="458" r:id="rId12"/>
    <p:sldId id="469" r:id="rId13"/>
    <p:sldId id="459" r:id="rId14"/>
    <p:sldId id="460" r:id="rId15"/>
    <p:sldId id="461" r:id="rId16"/>
    <p:sldId id="462" r:id="rId17"/>
    <p:sldId id="468" r:id="rId18"/>
    <p:sldId id="463" r:id="rId19"/>
    <p:sldId id="467" r:id="rId20"/>
    <p:sldId id="475" r:id="rId21"/>
    <p:sldId id="471" r:id="rId22"/>
    <p:sldId id="472" r:id="rId23"/>
    <p:sldId id="473" r:id="rId24"/>
    <p:sldId id="452" r:id="rId25"/>
    <p:sldId id="431" r:id="rId26"/>
    <p:sldId id="433" r:id="rId27"/>
    <p:sldId id="457" r:id="rId28"/>
  </p:sldIdLst>
  <p:sldSz cx="9144000" cy="5143500" type="screen16x9"/>
  <p:notesSz cx="6877050" cy="916305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6">
          <p15:clr>
            <a:srgbClr val="A4A3A4"/>
          </p15:clr>
        </p15:guide>
        <p15:guide id="2" pos="216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085"/>
    <a:srgbClr val="FF6600"/>
    <a:srgbClr val="1B202C"/>
    <a:srgbClr val="3434FF"/>
    <a:srgbClr val="158E90"/>
    <a:srgbClr val="000066"/>
    <a:srgbClr val="00FF00"/>
    <a:srgbClr val="CCFFCC"/>
    <a:srgbClr val="FF99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5" autoAdjust="0"/>
    <p:restoredTop sz="96514" autoAdjust="0"/>
  </p:normalViewPr>
  <p:slideViewPr>
    <p:cSldViewPr>
      <p:cViewPr varScale="1">
        <p:scale>
          <a:sx n="150" d="100"/>
          <a:sy n="150" d="100"/>
        </p:scale>
        <p:origin x="1555" y="36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614" y="-114"/>
      </p:cViewPr>
      <p:guideLst>
        <p:guide orient="horz" pos="2886"/>
        <p:guide pos="216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D565F7-9074-418C-9058-6E2B12C1D1A7}" type="doc">
      <dgm:prSet loTypeId="urn:microsoft.com/office/officeart/2005/8/layout/cycle3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0FD01E-E901-463B-9A3B-80075C7CE009}">
      <dgm:prSet phldrT="[Text]" custT="1"/>
      <dgm:spPr>
        <a:solidFill>
          <a:srgbClr val="1A5085"/>
        </a:solidFill>
      </dgm:spPr>
      <dgm:t>
        <a:bodyPr/>
        <a:lstStyle/>
        <a:p>
          <a:pPr>
            <a:buAutoNum type="arabicParenR"/>
          </a:pPr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Identify entities</a:t>
          </a:r>
        </a:p>
      </dgm:t>
    </dgm:pt>
    <dgm:pt modelId="{2361B287-3658-463D-B06E-CF8CEB9E4199}" type="parTrans" cxnId="{DC40791E-CC10-450D-B5B0-5AE0279409EF}">
      <dgm:prSet/>
      <dgm:spPr/>
      <dgm:t>
        <a:bodyPr/>
        <a:lstStyle/>
        <a:p>
          <a:endParaRPr lang="en-US"/>
        </a:p>
      </dgm:t>
    </dgm:pt>
    <dgm:pt modelId="{EC8A3DC8-36E0-49CC-A34D-751A4C1C3403}" type="sibTrans" cxnId="{DC40791E-CC10-450D-B5B0-5AE0279409EF}">
      <dgm:prSet/>
      <dgm:spPr>
        <a:solidFill>
          <a:srgbClr val="FF6600"/>
        </a:solidFill>
      </dgm:spPr>
      <dgm:t>
        <a:bodyPr/>
        <a:lstStyle/>
        <a:p>
          <a:endParaRPr lang="en-US"/>
        </a:p>
      </dgm:t>
    </dgm:pt>
    <dgm:pt modelId="{1F60A46C-24FD-4FD6-9BF4-CF18DF5DA964}">
      <dgm:prSet custT="1"/>
      <dgm:spPr/>
      <dgm:t>
        <a:bodyPr/>
        <a:lstStyle/>
        <a:p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Assign attributes and PKs</a:t>
          </a:r>
        </a:p>
      </dgm:t>
    </dgm:pt>
    <dgm:pt modelId="{0D855369-CD76-43D6-A46D-45DA0720D092}" type="parTrans" cxnId="{A675D0A7-524F-4486-8628-EDFAD63D50B8}">
      <dgm:prSet/>
      <dgm:spPr/>
      <dgm:t>
        <a:bodyPr/>
        <a:lstStyle/>
        <a:p>
          <a:endParaRPr lang="en-US"/>
        </a:p>
      </dgm:t>
    </dgm:pt>
    <dgm:pt modelId="{8F68EB61-7C15-4C4B-B65F-D3BCCB130E87}" type="sibTrans" cxnId="{A675D0A7-524F-4486-8628-EDFAD63D50B8}">
      <dgm:prSet/>
      <dgm:spPr/>
      <dgm:t>
        <a:bodyPr/>
        <a:lstStyle/>
        <a:p>
          <a:endParaRPr lang="en-US"/>
        </a:p>
      </dgm:t>
    </dgm:pt>
    <dgm:pt modelId="{6202759C-29F1-43EB-B3ED-A2139DBD83DF}">
      <dgm:prSet custT="1"/>
      <dgm:spPr/>
      <dgm:t>
        <a:bodyPr/>
        <a:lstStyle/>
        <a:p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Draw relationships and cardinalities</a:t>
          </a:r>
        </a:p>
      </dgm:t>
    </dgm:pt>
    <dgm:pt modelId="{2E690F6D-8882-454F-AE01-CB03C0057DA7}" type="parTrans" cxnId="{5DB35233-1BA1-4418-8CB7-4829450BAF3D}">
      <dgm:prSet/>
      <dgm:spPr/>
      <dgm:t>
        <a:bodyPr/>
        <a:lstStyle/>
        <a:p>
          <a:endParaRPr lang="en-US"/>
        </a:p>
      </dgm:t>
    </dgm:pt>
    <dgm:pt modelId="{60DA0E3C-909D-46FD-88EF-21BC081CC436}" type="sibTrans" cxnId="{5DB35233-1BA1-4418-8CB7-4829450BAF3D}">
      <dgm:prSet/>
      <dgm:spPr/>
      <dgm:t>
        <a:bodyPr/>
        <a:lstStyle/>
        <a:p>
          <a:endParaRPr lang="en-US"/>
        </a:p>
      </dgm:t>
    </dgm:pt>
    <dgm:pt modelId="{EAFA311A-D763-4D7B-B875-1281AB95E91E}">
      <dgm:prSet custT="1"/>
      <dgm:spPr/>
      <dgm:t>
        <a:bodyPr/>
        <a:lstStyle/>
        <a:p>
          <a:r>
            <a:rPr lang="en-US" sz="2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Place FKs</a:t>
          </a:r>
        </a:p>
      </dgm:t>
    </dgm:pt>
    <dgm:pt modelId="{57786D74-621C-4E11-803F-666ABB61A054}" type="parTrans" cxnId="{CB7FD438-22C0-48C2-A38F-8D15E4F4B27C}">
      <dgm:prSet/>
      <dgm:spPr/>
      <dgm:t>
        <a:bodyPr/>
        <a:lstStyle/>
        <a:p>
          <a:endParaRPr lang="en-US"/>
        </a:p>
      </dgm:t>
    </dgm:pt>
    <dgm:pt modelId="{6BE54512-F826-4F47-A70D-23AFE078207B}" type="sibTrans" cxnId="{CB7FD438-22C0-48C2-A38F-8D15E4F4B27C}">
      <dgm:prSet/>
      <dgm:spPr/>
      <dgm:t>
        <a:bodyPr/>
        <a:lstStyle/>
        <a:p>
          <a:endParaRPr lang="en-US"/>
        </a:p>
      </dgm:t>
    </dgm:pt>
    <dgm:pt modelId="{FC633CFB-17A4-4B80-843D-A28A72A1A4D2}" type="pres">
      <dgm:prSet presAssocID="{2CD565F7-9074-418C-9058-6E2B12C1D1A7}" presName="Name0" presStyleCnt="0">
        <dgm:presLayoutVars>
          <dgm:dir/>
          <dgm:resizeHandles val="exact"/>
        </dgm:presLayoutVars>
      </dgm:prSet>
      <dgm:spPr/>
    </dgm:pt>
    <dgm:pt modelId="{C9B05F82-95F5-4582-870B-192AEC3CBD9C}" type="pres">
      <dgm:prSet presAssocID="{2CD565F7-9074-418C-9058-6E2B12C1D1A7}" presName="cycle" presStyleCnt="0"/>
      <dgm:spPr/>
    </dgm:pt>
    <dgm:pt modelId="{F00FA268-F7F1-4097-92CA-A75C502FE8EE}" type="pres">
      <dgm:prSet presAssocID="{5B0FD01E-E901-463B-9A3B-80075C7CE009}" presName="nodeFirstNode" presStyleLbl="node1" presStyleIdx="0" presStyleCnt="4" custScaleY="56211">
        <dgm:presLayoutVars>
          <dgm:bulletEnabled val="1"/>
        </dgm:presLayoutVars>
      </dgm:prSet>
      <dgm:spPr/>
    </dgm:pt>
    <dgm:pt modelId="{C6A0A783-6E64-4A01-BC75-24AFB096685E}" type="pres">
      <dgm:prSet presAssocID="{EC8A3DC8-36E0-49CC-A34D-751A4C1C3403}" presName="sibTransFirstNode" presStyleLbl="bgShp" presStyleIdx="0" presStyleCnt="1"/>
      <dgm:spPr/>
    </dgm:pt>
    <dgm:pt modelId="{70939F9B-134B-4EA5-B1E8-EA1D540A3E24}" type="pres">
      <dgm:prSet presAssocID="{1F60A46C-24FD-4FD6-9BF4-CF18DF5DA964}" presName="nodeFollowingNodes" presStyleLbl="node1" presStyleIdx="1" presStyleCnt="4" custScaleY="56211">
        <dgm:presLayoutVars>
          <dgm:bulletEnabled val="1"/>
        </dgm:presLayoutVars>
      </dgm:prSet>
      <dgm:spPr/>
    </dgm:pt>
    <dgm:pt modelId="{499B7D8C-2125-4B97-9604-440423D030D3}" type="pres">
      <dgm:prSet presAssocID="{6202759C-29F1-43EB-B3ED-A2139DBD83DF}" presName="nodeFollowingNodes" presStyleLbl="node1" presStyleIdx="2" presStyleCnt="4" custScaleX="114670" custScaleY="56211">
        <dgm:presLayoutVars>
          <dgm:bulletEnabled val="1"/>
        </dgm:presLayoutVars>
      </dgm:prSet>
      <dgm:spPr/>
    </dgm:pt>
    <dgm:pt modelId="{B038DDB3-EFA4-43F0-A158-713A79821F24}" type="pres">
      <dgm:prSet presAssocID="{EAFA311A-D763-4D7B-B875-1281AB95E91E}" presName="nodeFollowingNodes" presStyleLbl="node1" presStyleIdx="3" presStyleCnt="4" custScaleY="56211">
        <dgm:presLayoutVars>
          <dgm:bulletEnabled val="1"/>
        </dgm:presLayoutVars>
      </dgm:prSet>
      <dgm:spPr/>
    </dgm:pt>
  </dgm:ptLst>
  <dgm:cxnLst>
    <dgm:cxn modelId="{40F9B002-8579-4486-882E-B7A2C04D7155}" type="presOf" srcId="{2CD565F7-9074-418C-9058-6E2B12C1D1A7}" destId="{FC633CFB-17A4-4B80-843D-A28A72A1A4D2}" srcOrd="0" destOrd="0" presId="urn:microsoft.com/office/officeart/2005/8/layout/cycle3"/>
    <dgm:cxn modelId="{96D6AD03-7B58-4A38-9D93-264B9EC623F0}" type="presOf" srcId="{1F60A46C-24FD-4FD6-9BF4-CF18DF5DA964}" destId="{70939F9B-134B-4EA5-B1E8-EA1D540A3E24}" srcOrd="0" destOrd="0" presId="urn:microsoft.com/office/officeart/2005/8/layout/cycle3"/>
    <dgm:cxn modelId="{D071520E-4861-4BFE-B046-3A31A5319C1A}" type="presOf" srcId="{EC8A3DC8-36E0-49CC-A34D-751A4C1C3403}" destId="{C6A0A783-6E64-4A01-BC75-24AFB096685E}" srcOrd="0" destOrd="0" presId="urn:microsoft.com/office/officeart/2005/8/layout/cycle3"/>
    <dgm:cxn modelId="{DC40791E-CC10-450D-B5B0-5AE0279409EF}" srcId="{2CD565F7-9074-418C-9058-6E2B12C1D1A7}" destId="{5B0FD01E-E901-463B-9A3B-80075C7CE009}" srcOrd="0" destOrd="0" parTransId="{2361B287-3658-463D-B06E-CF8CEB9E4199}" sibTransId="{EC8A3DC8-36E0-49CC-A34D-751A4C1C3403}"/>
    <dgm:cxn modelId="{5DB35233-1BA1-4418-8CB7-4829450BAF3D}" srcId="{2CD565F7-9074-418C-9058-6E2B12C1D1A7}" destId="{6202759C-29F1-43EB-B3ED-A2139DBD83DF}" srcOrd="2" destOrd="0" parTransId="{2E690F6D-8882-454F-AE01-CB03C0057DA7}" sibTransId="{60DA0E3C-909D-46FD-88EF-21BC081CC436}"/>
    <dgm:cxn modelId="{CB7FD438-22C0-48C2-A38F-8D15E4F4B27C}" srcId="{2CD565F7-9074-418C-9058-6E2B12C1D1A7}" destId="{EAFA311A-D763-4D7B-B875-1281AB95E91E}" srcOrd="3" destOrd="0" parTransId="{57786D74-621C-4E11-803F-666ABB61A054}" sibTransId="{6BE54512-F826-4F47-A70D-23AFE078207B}"/>
    <dgm:cxn modelId="{E7AC0291-ECFF-4792-9D1A-8DCB7B92EFF0}" type="presOf" srcId="{5B0FD01E-E901-463B-9A3B-80075C7CE009}" destId="{F00FA268-F7F1-4097-92CA-A75C502FE8EE}" srcOrd="0" destOrd="0" presId="urn:microsoft.com/office/officeart/2005/8/layout/cycle3"/>
    <dgm:cxn modelId="{B6453EA1-267E-4093-BAAF-22225B4681FA}" type="presOf" srcId="{6202759C-29F1-43EB-B3ED-A2139DBD83DF}" destId="{499B7D8C-2125-4B97-9604-440423D030D3}" srcOrd="0" destOrd="0" presId="urn:microsoft.com/office/officeart/2005/8/layout/cycle3"/>
    <dgm:cxn modelId="{A675D0A7-524F-4486-8628-EDFAD63D50B8}" srcId="{2CD565F7-9074-418C-9058-6E2B12C1D1A7}" destId="{1F60A46C-24FD-4FD6-9BF4-CF18DF5DA964}" srcOrd="1" destOrd="0" parTransId="{0D855369-CD76-43D6-A46D-45DA0720D092}" sibTransId="{8F68EB61-7C15-4C4B-B65F-D3BCCB130E87}"/>
    <dgm:cxn modelId="{CF0FD5B7-AD90-4E2F-BB89-B891F85036B1}" type="presOf" srcId="{EAFA311A-D763-4D7B-B875-1281AB95E91E}" destId="{B038DDB3-EFA4-43F0-A158-713A79821F24}" srcOrd="0" destOrd="0" presId="urn:microsoft.com/office/officeart/2005/8/layout/cycle3"/>
    <dgm:cxn modelId="{A4E394F4-8670-4AED-A2FA-07893AF4A8F4}" type="presParOf" srcId="{FC633CFB-17A4-4B80-843D-A28A72A1A4D2}" destId="{C9B05F82-95F5-4582-870B-192AEC3CBD9C}" srcOrd="0" destOrd="0" presId="urn:microsoft.com/office/officeart/2005/8/layout/cycle3"/>
    <dgm:cxn modelId="{776AA248-F22A-40C4-9C79-E3328F8DADE2}" type="presParOf" srcId="{C9B05F82-95F5-4582-870B-192AEC3CBD9C}" destId="{F00FA268-F7F1-4097-92CA-A75C502FE8EE}" srcOrd="0" destOrd="0" presId="urn:microsoft.com/office/officeart/2005/8/layout/cycle3"/>
    <dgm:cxn modelId="{BD34D50C-457F-4067-AD22-7BBA96D8D992}" type="presParOf" srcId="{C9B05F82-95F5-4582-870B-192AEC3CBD9C}" destId="{C6A0A783-6E64-4A01-BC75-24AFB096685E}" srcOrd="1" destOrd="0" presId="urn:microsoft.com/office/officeart/2005/8/layout/cycle3"/>
    <dgm:cxn modelId="{A19117AF-30B5-4A65-9FB7-D6822025A11C}" type="presParOf" srcId="{C9B05F82-95F5-4582-870B-192AEC3CBD9C}" destId="{70939F9B-134B-4EA5-B1E8-EA1D540A3E24}" srcOrd="2" destOrd="0" presId="urn:microsoft.com/office/officeart/2005/8/layout/cycle3"/>
    <dgm:cxn modelId="{6914DF4A-EC6A-4C1D-9A43-F0ACE0715E55}" type="presParOf" srcId="{C9B05F82-95F5-4582-870B-192AEC3CBD9C}" destId="{499B7D8C-2125-4B97-9604-440423D030D3}" srcOrd="3" destOrd="0" presId="urn:microsoft.com/office/officeart/2005/8/layout/cycle3"/>
    <dgm:cxn modelId="{5E36D702-E827-4F82-BBDF-32B83B2292C7}" type="presParOf" srcId="{C9B05F82-95F5-4582-870B-192AEC3CBD9C}" destId="{B038DDB3-EFA4-43F0-A158-713A79821F24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0A783-6E64-4A01-BC75-24AFB096685E}">
      <dsp:nvSpPr>
        <dsp:cNvPr id="0" name=""/>
        <dsp:cNvSpPr/>
      </dsp:nvSpPr>
      <dsp:spPr>
        <a:xfrm>
          <a:off x="1840318" y="-77243"/>
          <a:ext cx="3482163" cy="3482163"/>
        </a:xfrm>
        <a:prstGeom prst="circularArrow">
          <a:avLst>
            <a:gd name="adj1" fmla="val 4668"/>
            <a:gd name="adj2" fmla="val 272909"/>
            <a:gd name="adj3" fmla="val 12931800"/>
            <a:gd name="adj4" fmla="val 17962740"/>
            <a:gd name="adj5" fmla="val 4847"/>
          </a:avLst>
        </a:prstGeom>
        <a:solidFill>
          <a:srgbClr val="FF66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FA268-F7F1-4097-92CA-A75C502FE8EE}">
      <dsp:nvSpPr>
        <dsp:cNvPr id="0" name=""/>
        <dsp:cNvSpPr/>
      </dsp:nvSpPr>
      <dsp:spPr>
        <a:xfrm>
          <a:off x="2451720" y="248269"/>
          <a:ext cx="2259359" cy="635004"/>
        </a:xfrm>
        <a:prstGeom prst="roundRect">
          <a:avLst/>
        </a:prstGeom>
        <a:solidFill>
          <a:srgbClr val="1A508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Identify entities</a:t>
          </a:r>
        </a:p>
      </dsp:txBody>
      <dsp:txXfrm>
        <a:off x="2482718" y="279267"/>
        <a:ext cx="2197363" cy="573008"/>
      </dsp:txXfrm>
    </dsp:sp>
    <dsp:sp modelId="{70939F9B-134B-4EA5-B1E8-EA1D540A3E24}">
      <dsp:nvSpPr>
        <dsp:cNvPr id="0" name=""/>
        <dsp:cNvSpPr/>
      </dsp:nvSpPr>
      <dsp:spPr>
        <a:xfrm>
          <a:off x="3702048" y="1498597"/>
          <a:ext cx="2259359" cy="6350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Assign attributes and PKs</a:t>
          </a:r>
        </a:p>
      </dsp:txBody>
      <dsp:txXfrm>
        <a:off x="3733046" y="1529595"/>
        <a:ext cx="2197363" cy="573008"/>
      </dsp:txXfrm>
    </dsp:sp>
    <dsp:sp modelId="{499B7D8C-2125-4B97-9604-440423D030D3}">
      <dsp:nvSpPr>
        <dsp:cNvPr id="0" name=""/>
        <dsp:cNvSpPr/>
      </dsp:nvSpPr>
      <dsp:spPr>
        <a:xfrm>
          <a:off x="2285996" y="2748925"/>
          <a:ext cx="2590807" cy="6350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Draw relationships and cardinalities</a:t>
          </a:r>
        </a:p>
      </dsp:txBody>
      <dsp:txXfrm>
        <a:off x="2316994" y="2779923"/>
        <a:ext cx="2528811" cy="573008"/>
      </dsp:txXfrm>
    </dsp:sp>
    <dsp:sp modelId="{B038DDB3-EFA4-43F0-A158-713A79821F24}">
      <dsp:nvSpPr>
        <dsp:cNvPr id="0" name=""/>
        <dsp:cNvSpPr/>
      </dsp:nvSpPr>
      <dsp:spPr>
        <a:xfrm>
          <a:off x="1201392" y="1498597"/>
          <a:ext cx="2259359" cy="6350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Place FKs</a:t>
          </a:r>
        </a:p>
      </dsp:txBody>
      <dsp:txXfrm>
        <a:off x="1232390" y="1529595"/>
        <a:ext cx="2197363" cy="573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908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696" tIns="44552" rIns="90696" bIns="44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8463" y="693738"/>
            <a:ext cx="6081712" cy="3422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749456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3738"/>
            <a:ext cx="6081712" cy="342265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1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72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8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15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28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17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56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3738"/>
            <a:ext cx="6081712" cy="34226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32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88392" y="2312341"/>
            <a:ext cx="5086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8B27-95F9-3412-981A-3052F0A6D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523" y="160371"/>
            <a:ext cx="608529" cy="5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313109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1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0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F27BB-9130-4BD7-B7A9-6790E95179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5350"/>
            <a:ext cx="57912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4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14399B-D46C-4969-ABEA-B12C900E8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958850"/>
            <a:ext cx="70866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17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9400" y="1466850"/>
            <a:ext cx="23622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1" y="704851"/>
            <a:ext cx="5733189" cy="28955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1A582E-7BD0-4A21-8EA2-A0F86F30A927}"/>
              </a:ext>
            </a:extLst>
          </p:cNvPr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3261-791F-9BFD-F1CC-C5017BD0B1FD}"/>
              </a:ext>
            </a:extLst>
          </p:cNvPr>
          <p:cNvSpPr txBox="1"/>
          <p:nvPr/>
        </p:nvSpPr>
        <p:spPr>
          <a:xfrm rot="16200000">
            <a:off x="-2188392" y="2312341"/>
            <a:ext cx="5086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22031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8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1243"/>
            <a:ext cx="1108901" cy="92755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400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E65866-1D19-E385-920A-CD22EB1D455E}"/>
              </a:ext>
            </a:extLst>
          </p:cNvPr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0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469B8-DA16-FCF7-4162-757345901728}"/>
              </a:ext>
            </a:extLst>
          </p:cNvPr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3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338F-B6CD-4125-A509-C60F4FFAD79A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1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scienceshow.com/2010/06/bring-us-your-burning-science-questions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scienceshow.com/2010/06/bring-us-your-burning-science-questions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Rectangle 1031"/>
          <p:cNvSpPr>
            <a:spLocks noGrp="1" noChangeArrowheads="1"/>
          </p:cNvSpPr>
          <p:nvPr>
            <p:ph type="ctrTitle"/>
          </p:nvPr>
        </p:nvSpPr>
        <p:spPr>
          <a:xfrm>
            <a:off x="5791200" y="1428750"/>
            <a:ext cx="3200400" cy="2133600"/>
          </a:xfrm>
        </p:spPr>
        <p:txBody>
          <a:bodyPr/>
          <a:lstStyle/>
          <a:p>
            <a:r>
              <a:rPr lang="en-US" dirty="0"/>
              <a:t>Foreign keys</a:t>
            </a:r>
          </a:p>
        </p:txBody>
      </p:sp>
      <p:sp>
        <p:nvSpPr>
          <p:cNvPr id="74760" name="Rectangle 1032"/>
          <p:cNvSpPr>
            <a:spLocks noGrp="1" noChangeArrowheads="1"/>
          </p:cNvSpPr>
          <p:nvPr>
            <p:ph type="subTitle" idx="1"/>
          </p:nvPr>
        </p:nvSpPr>
        <p:spPr>
          <a:xfrm>
            <a:off x="5867400" y="3867150"/>
            <a:ext cx="3124200" cy="838200"/>
          </a:xfrm>
        </p:spPr>
        <p:txBody>
          <a:bodyPr/>
          <a:lstStyle/>
          <a:p>
            <a:r>
              <a:rPr lang="en-US" dirty="0"/>
              <a:t>They are PKs in another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799EC-3F85-18DF-18C3-9C3B35B8B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57150"/>
            <a:ext cx="50101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7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Key placement 2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14800" y="1383520"/>
            <a:ext cx="1905000" cy="9596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Capital Name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Population</a:t>
            </a: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800" y="1002519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cap="all" dirty="0">
                <a:solidFill>
                  <a:schemeClr val="tx1"/>
                </a:solidFill>
                <a:effectLst/>
                <a:latin typeface="+mn-lt"/>
              </a:rPr>
              <a:t>State Capital</a:t>
            </a:r>
          </a:p>
        </p:txBody>
      </p:sp>
      <p:sp>
        <p:nvSpPr>
          <p:cNvPr id="9" name="Rectangle 8"/>
          <p:cNvSpPr/>
          <p:nvPr/>
        </p:nvSpPr>
        <p:spPr>
          <a:xfrm>
            <a:off x="7067349" y="1383519"/>
            <a:ext cx="1905000" cy="1188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State Code</a:t>
            </a:r>
            <a:br>
              <a:rPr lang="en-US" sz="1400" dirty="0">
                <a:solidFill>
                  <a:schemeClr val="tx1"/>
                </a:solidFill>
                <a:effectLst/>
              </a:rPr>
            </a:br>
            <a:r>
              <a:rPr lang="en-US" sz="1400" dirty="0">
                <a:solidFill>
                  <a:schemeClr val="tx1"/>
                </a:solidFill>
                <a:effectLst/>
              </a:rPr>
              <a:t>State Name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Area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Nickname</a:t>
            </a:r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67349" y="1002519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State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E93B6C-38E5-428B-930D-FD84A71D1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81EEE3-A527-4DDE-8D4E-F18CDB4826C7}"/>
              </a:ext>
            </a:extLst>
          </p:cNvPr>
          <p:cNvSpPr txBox="1"/>
          <p:nvPr/>
        </p:nvSpPr>
        <p:spPr>
          <a:xfrm>
            <a:off x="275725" y="886675"/>
            <a:ext cx="3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This is a one-to-one relationship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9671A3-F6FD-4B3D-AE52-39C394BFF139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92016AE-7A30-476F-B4DF-C0B0FDD889A3}"/>
              </a:ext>
            </a:extLst>
          </p:cNvPr>
          <p:cNvSpPr/>
          <p:nvPr/>
        </p:nvSpPr>
        <p:spPr>
          <a:xfrm>
            <a:off x="4365015" y="1807950"/>
            <a:ext cx="13901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rgbClr val="00B050"/>
                </a:solidFill>
                <a:effectLst/>
              </a:rPr>
              <a:t>(FK) State Code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E07D4C-BC1C-43EB-B50E-1C0925CEEE0F}"/>
              </a:ext>
            </a:extLst>
          </p:cNvPr>
          <p:cNvSpPr/>
          <p:nvPr/>
        </p:nvSpPr>
        <p:spPr>
          <a:xfrm>
            <a:off x="6114848" y="3208891"/>
            <a:ext cx="2114751" cy="1515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State Code</a:t>
            </a:r>
            <a:br>
              <a:rPr lang="en-US" sz="1400" dirty="0">
                <a:solidFill>
                  <a:schemeClr val="tx1"/>
                </a:solidFill>
                <a:effectLst/>
              </a:rPr>
            </a:br>
            <a:r>
              <a:rPr lang="en-US" sz="1400" dirty="0">
                <a:solidFill>
                  <a:schemeClr val="tx1"/>
                </a:solidFill>
                <a:effectLst/>
              </a:rPr>
              <a:t>State Name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Area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Nickname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effectLst/>
              </a:rPr>
              <a:t>Capital</a:t>
            </a:r>
            <a:r>
              <a:rPr lang="en-US" sz="1400" b="1" dirty="0">
                <a:solidFill>
                  <a:srgbClr val="00B050"/>
                </a:solidFill>
                <a:effectLst/>
                <a:latin typeface="+mn-lt"/>
              </a:rPr>
              <a:t> Name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effectLst/>
              </a:rPr>
              <a:t>Population</a:t>
            </a: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5EAD6A-B6C5-4BF1-B6E9-A6DA4BFEFC10}"/>
              </a:ext>
            </a:extLst>
          </p:cNvPr>
          <p:cNvSpPr/>
          <p:nvPr/>
        </p:nvSpPr>
        <p:spPr>
          <a:xfrm>
            <a:off x="6114849" y="2827891"/>
            <a:ext cx="211475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State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8FF325-352C-4B92-96B9-B2468832991D}"/>
              </a:ext>
            </a:extLst>
          </p:cNvPr>
          <p:cNvGrpSpPr/>
          <p:nvPr/>
        </p:nvGrpSpPr>
        <p:grpSpPr>
          <a:xfrm>
            <a:off x="6019800" y="1638673"/>
            <a:ext cx="1047549" cy="303941"/>
            <a:chOff x="6019800" y="1638673"/>
            <a:chExt cx="1047549" cy="30394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D51BBF-9176-4052-9C9F-1481E0999154}"/>
                </a:ext>
              </a:extLst>
            </p:cNvPr>
            <p:cNvGrpSpPr/>
            <p:nvPr/>
          </p:nvGrpSpPr>
          <p:grpSpPr>
            <a:xfrm>
              <a:off x="6019800" y="1638673"/>
              <a:ext cx="1047549" cy="224662"/>
              <a:chOff x="6019800" y="1638673"/>
              <a:chExt cx="1047549" cy="224662"/>
            </a:xfrm>
          </p:grpSpPr>
          <p:cxnSp>
            <p:nvCxnSpPr>
              <p:cNvPr id="5" name="Straight Connector 4"/>
              <p:cNvCxnSpPr>
                <a:cxnSpLocks/>
                <a:stCxn id="7" idx="3"/>
              </p:cNvCxnSpPr>
              <p:nvPr/>
            </p:nvCxnSpPr>
            <p:spPr bwMode="auto">
              <a:xfrm>
                <a:off x="6019800" y="1863335"/>
                <a:ext cx="104754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 bwMode="auto">
              <a:xfrm>
                <a:off x="6162574" y="1638673"/>
                <a:ext cx="762000" cy="16927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effectLst/>
                  </a:rPr>
                  <a:t>is located in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2E41F88-A9B2-4B3F-894D-91287DB02B6C}"/>
                </a:ext>
              </a:extLst>
            </p:cNvPr>
            <p:cNvCxnSpPr/>
            <p:nvPr/>
          </p:nvCxnSpPr>
          <p:spPr>
            <a:xfrm>
              <a:off x="7010400" y="1783566"/>
              <a:ext cx="0" cy="15420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B1C8E35-17CF-4F92-B201-51796CC625FB}"/>
                </a:ext>
              </a:extLst>
            </p:cNvPr>
            <p:cNvCxnSpPr/>
            <p:nvPr/>
          </p:nvCxnSpPr>
          <p:spPr>
            <a:xfrm>
              <a:off x="6096000" y="1788414"/>
              <a:ext cx="0" cy="15420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081EA7-998C-4B69-BD05-606E8685CC69}"/>
              </a:ext>
            </a:extLst>
          </p:cNvPr>
          <p:cNvGrpSpPr/>
          <p:nvPr/>
        </p:nvGrpSpPr>
        <p:grpSpPr>
          <a:xfrm>
            <a:off x="685800" y="3154861"/>
            <a:ext cx="4857549" cy="1569231"/>
            <a:chOff x="685800" y="3154861"/>
            <a:chExt cx="4857549" cy="156923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C17D780-C52A-4A27-BFD8-9D3061FA4D96}"/>
                </a:ext>
              </a:extLst>
            </p:cNvPr>
            <p:cNvGrpSpPr/>
            <p:nvPr/>
          </p:nvGrpSpPr>
          <p:grpSpPr>
            <a:xfrm>
              <a:off x="685800" y="3154861"/>
              <a:ext cx="4857549" cy="1569231"/>
              <a:chOff x="685800" y="3154861"/>
              <a:chExt cx="4857549" cy="1569231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B08FA73-6F7C-4932-A576-D4C2221E2921}"/>
                  </a:ext>
                </a:extLst>
              </p:cNvPr>
              <p:cNvCxnSpPr>
                <a:cxnSpLocks/>
                <a:stCxn id="25" idx="3"/>
              </p:cNvCxnSpPr>
              <p:nvPr/>
            </p:nvCxnSpPr>
            <p:spPr bwMode="auto">
              <a:xfrm>
                <a:off x="2590800" y="4015677"/>
                <a:ext cx="104754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D47DF42-EF38-4A48-AC74-6CF671661DE1}"/>
                  </a:ext>
                </a:extLst>
              </p:cNvPr>
              <p:cNvSpPr txBox="1"/>
              <p:nvPr/>
            </p:nvSpPr>
            <p:spPr bwMode="auto">
              <a:xfrm>
                <a:off x="2733574" y="3791015"/>
                <a:ext cx="762000" cy="16927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effectLst/>
                  </a:rPr>
                  <a:t>is located in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AF19220-C85E-4359-9973-9CDBE3BB91D9}"/>
                  </a:ext>
                </a:extLst>
              </p:cNvPr>
              <p:cNvSpPr/>
              <p:nvPr/>
            </p:nvSpPr>
            <p:spPr>
              <a:xfrm>
                <a:off x="685800" y="3535862"/>
                <a:ext cx="1905000" cy="95963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effectLst/>
                  </a:rPr>
                  <a:t>(PK) Capital Name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  <a:effectLst/>
                    <a:latin typeface="+mn-lt"/>
                  </a:rPr>
                  <a:t>Population</a:t>
                </a:r>
              </a:p>
              <a:p>
                <a:pPr algn="ctr"/>
                <a:endParaRPr lang="en-US" sz="1400" dirty="0"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28A41D-E1F4-4789-8B92-4FA7ABC06D51}"/>
                  </a:ext>
                </a:extLst>
              </p:cNvPr>
              <p:cNvSpPr/>
              <p:nvPr/>
            </p:nvSpPr>
            <p:spPr>
              <a:xfrm>
                <a:off x="685800" y="3154861"/>
                <a:ext cx="1905000" cy="381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2000" cap="all" dirty="0">
                    <a:solidFill>
                      <a:schemeClr val="tx1"/>
                    </a:solidFill>
                    <a:effectLst/>
                    <a:latin typeface="+mn-lt"/>
                  </a:rPr>
                  <a:t>State Capital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E686E45-10C5-4933-95CF-E09F9629620C}"/>
                  </a:ext>
                </a:extLst>
              </p:cNvPr>
              <p:cNvSpPr/>
              <p:nvPr/>
            </p:nvSpPr>
            <p:spPr>
              <a:xfrm>
                <a:off x="3638349" y="3535861"/>
                <a:ext cx="1905000" cy="118823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effectLst/>
                  </a:rPr>
                  <a:t>(PK) State Code</a:t>
                </a:r>
                <a:br>
                  <a:rPr lang="en-US" sz="1400" dirty="0">
                    <a:solidFill>
                      <a:schemeClr val="tx1"/>
                    </a:solidFill>
                    <a:effectLst/>
                  </a:rPr>
                </a:br>
                <a:r>
                  <a:rPr lang="en-US" sz="1400" dirty="0">
                    <a:solidFill>
                      <a:schemeClr val="tx1"/>
                    </a:solidFill>
                    <a:effectLst/>
                  </a:rPr>
                  <a:t>State Name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  <a:effectLst/>
                    <a:latin typeface="+mn-lt"/>
                  </a:rPr>
                  <a:t>Area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  <a:effectLst/>
                  </a:rPr>
                  <a:t>Nickname</a:t>
                </a:r>
                <a:endParaRPr lang="en-US" sz="1400" dirty="0">
                  <a:solidFill>
                    <a:schemeClr val="tx1"/>
                  </a:solidFill>
                  <a:effectLst/>
                  <a:latin typeface="+mn-lt"/>
                </a:endParaRPr>
              </a:p>
              <a:p>
                <a:pPr algn="ctr"/>
                <a:endParaRPr lang="en-US" sz="1400" dirty="0">
                  <a:solidFill>
                    <a:schemeClr val="tx1"/>
                  </a:solidFill>
                  <a:effectLst/>
                  <a:latin typeface="+mn-lt"/>
                </a:endParaRPr>
              </a:p>
              <a:p>
                <a:pPr algn="ctr"/>
                <a:endParaRPr lang="en-US" sz="1400" dirty="0"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34764C1-F337-415E-B053-782F84F7310B}"/>
                  </a:ext>
                </a:extLst>
              </p:cNvPr>
              <p:cNvSpPr/>
              <p:nvPr/>
            </p:nvSpPr>
            <p:spPr>
              <a:xfrm>
                <a:off x="3638349" y="3154861"/>
                <a:ext cx="1905000" cy="381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2400" cap="all" dirty="0">
                    <a:solidFill>
                      <a:schemeClr val="tx1"/>
                    </a:solidFill>
                    <a:effectLst/>
                    <a:latin typeface="+mn-lt"/>
                  </a:rPr>
                  <a:t>State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42D40D8-7FC2-43D0-9330-FFCCF2466216}"/>
                  </a:ext>
                </a:extLst>
              </p:cNvPr>
              <p:cNvSpPr/>
              <p:nvPr/>
            </p:nvSpPr>
            <p:spPr>
              <a:xfrm>
                <a:off x="3693395" y="4400550"/>
                <a:ext cx="1579278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b="1" dirty="0">
                    <a:solidFill>
                      <a:srgbClr val="00B050"/>
                    </a:solidFill>
                    <a:effectLst/>
                  </a:rPr>
                  <a:t>(FK) Capital Name</a:t>
                </a: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8CB16FE-66C3-41CF-948D-FD2B9831341F}"/>
                </a:ext>
              </a:extLst>
            </p:cNvPr>
            <p:cNvCxnSpPr/>
            <p:nvPr/>
          </p:nvCxnSpPr>
          <p:spPr>
            <a:xfrm>
              <a:off x="3581400" y="3936702"/>
              <a:ext cx="0" cy="15420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A8468BA-9B73-47B6-81F0-6758D902DE98}"/>
                </a:ext>
              </a:extLst>
            </p:cNvPr>
            <p:cNvCxnSpPr/>
            <p:nvPr/>
          </p:nvCxnSpPr>
          <p:spPr>
            <a:xfrm>
              <a:off x="2667000" y="3941550"/>
              <a:ext cx="0" cy="15420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DCD87F-AFDE-D835-CAB2-E510EF58A082}"/>
              </a:ext>
            </a:extLst>
          </p:cNvPr>
          <p:cNvSpPr txBox="1"/>
          <p:nvPr/>
        </p:nvSpPr>
        <p:spPr>
          <a:xfrm>
            <a:off x="275725" y="1564937"/>
            <a:ext cx="353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Three </a:t>
            </a:r>
            <a:r>
              <a:rPr lang="en-US" sz="1800" dirty="0">
                <a:solidFill>
                  <a:srgbClr val="1A5085"/>
                </a:solidFill>
                <a:effectLst/>
              </a:rPr>
              <a:t>alternative</a:t>
            </a:r>
            <a:r>
              <a:rPr lang="en-US" sz="1800" dirty="0">
                <a:solidFill>
                  <a:schemeClr val="tx1"/>
                </a:solidFill>
                <a:effectLst/>
              </a:rPr>
              <a:t> solutions</a:t>
            </a:r>
          </a:p>
        </p:txBody>
      </p:sp>
    </p:spTree>
    <p:extLst>
      <p:ext uri="{BB962C8B-B14F-4D97-AF65-F5344CB8AC3E}">
        <p14:creationId xmlns:p14="http://schemas.microsoft.com/office/powerpoint/2010/main" val="16173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30" grpId="0" animBg="1"/>
      <p:bldP spid="31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85" y="400050"/>
            <a:ext cx="8763000" cy="1219200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6600"/>
                </a:solidFill>
              </a:rPr>
              <a:t>Rule for one to one relationships:</a:t>
            </a:r>
            <a:br>
              <a:rPr lang="en-US" dirty="0"/>
            </a:br>
            <a:r>
              <a:rPr lang="en-US" dirty="0">
                <a:solidFill>
                  <a:srgbClr val="FF6600"/>
                </a:solidFill>
              </a:rPr>
              <a:t>place the FK in either (not both)</a:t>
            </a:r>
            <a:r>
              <a:rPr lang="en-US" dirty="0"/>
              <a:t> </a:t>
            </a:r>
            <a:r>
              <a:rPr lang="en-US" dirty="0">
                <a:solidFill>
                  <a:srgbClr val="FF6600"/>
                </a:solidFill>
              </a:rPr>
              <a:t>table </a:t>
            </a:r>
            <a:r>
              <a:rPr lang="en-US" dirty="0"/>
              <a:t>or </a:t>
            </a:r>
            <a:r>
              <a:rPr lang="en-US" dirty="0">
                <a:solidFill>
                  <a:srgbClr val="FF6600"/>
                </a:solidFill>
              </a:rPr>
              <a:t>combine the tables.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A7398-0D9F-4DD6-8F62-1DF9B9870B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4781550"/>
            <a:ext cx="4500215" cy="3392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" dirty="0"/>
              <a:t>Different methods and tools will recommend different solutions. They will all work. *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11</a:t>
            </a:fld>
            <a:endParaRPr lang="en-US" dirty="0"/>
          </a:p>
        </p:txBody>
      </p:sp>
      <p:cxnSp>
        <p:nvCxnSpPr>
          <p:cNvPr id="5" name="Straight Connector 4"/>
          <p:cNvCxnSpPr>
            <a:cxnSpLocks/>
            <a:stCxn id="7" idx="3"/>
          </p:cNvCxnSpPr>
          <p:nvPr/>
        </p:nvCxnSpPr>
        <p:spPr bwMode="auto">
          <a:xfrm>
            <a:off x="2136634" y="2922343"/>
            <a:ext cx="990600" cy="88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 bwMode="auto">
          <a:xfrm>
            <a:off x="2174733" y="2700228"/>
            <a:ext cx="762000" cy="1692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is located in</a:t>
            </a:r>
          </a:p>
        </p:txBody>
      </p:sp>
      <p:sp>
        <p:nvSpPr>
          <p:cNvPr id="7" name="Rectangle 6"/>
          <p:cNvSpPr/>
          <p:nvPr/>
        </p:nvSpPr>
        <p:spPr>
          <a:xfrm>
            <a:off x="384034" y="2609851"/>
            <a:ext cx="1752600" cy="624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(PK) Capital Name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Population</a:t>
            </a:r>
          </a:p>
          <a:p>
            <a:pPr algn="ctr"/>
            <a:endParaRPr lang="en-US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034" y="2228850"/>
            <a:ext cx="17526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cap="all" dirty="0">
                <a:solidFill>
                  <a:schemeClr val="tx1"/>
                </a:solidFill>
                <a:effectLst/>
                <a:latin typeface="+mn-lt"/>
              </a:rPr>
              <a:t>State Capital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4833" y="2609850"/>
            <a:ext cx="1352349" cy="9839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(PK) State Code</a:t>
            </a:r>
            <a:br>
              <a:rPr lang="en-US" sz="1200" dirty="0">
                <a:solidFill>
                  <a:schemeClr val="tx1"/>
                </a:solidFill>
                <a:effectLst/>
              </a:rPr>
            </a:br>
            <a:r>
              <a:rPr lang="en-US" sz="1200" dirty="0">
                <a:solidFill>
                  <a:schemeClr val="tx1"/>
                </a:solidFill>
                <a:effectLst/>
              </a:rPr>
              <a:t>State Name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Area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Nickname</a:t>
            </a:r>
          </a:p>
          <a:p>
            <a:pPr algn="ctr"/>
            <a:endParaRPr lang="en-US" sz="1200" dirty="0">
              <a:solidFill>
                <a:schemeClr val="tx1"/>
              </a:solidFill>
              <a:effectLst/>
            </a:endParaRPr>
          </a:p>
          <a:p>
            <a:pPr algn="ctr"/>
            <a:endParaRPr lang="en-US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4833" y="2228850"/>
            <a:ext cx="135235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cap="all" dirty="0">
                <a:solidFill>
                  <a:schemeClr val="tx1"/>
                </a:solidFill>
                <a:effectLst/>
              </a:rPr>
              <a:t>State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E07D4C-BC1C-43EB-B50E-1C0925CEEE0F}"/>
              </a:ext>
            </a:extLst>
          </p:cNvPr>
          <p:cNvSpPr/>
          <p:nvPr/>
        </p:nvSpPr>
        <p:spPr>
          <a:xfrm>
            <a:off x="4800600" y="3900998"/>
            <a:ext cx="1352349" cy="1185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(PK) State Code</a:t>
            </a:r>
            <a:br>
              <a:rPr lang="en-US" sz="1200" dirty="0">
                <a:solidFill>
                  <a:schemeClr val="tx1"/>
                </a:solidFill>
                <a:effectLst/>
              </a:rPr>
            </a:br>
            <a:r>
              <a:rPr lang="en-US" sz="1200" dirty="0">
                <a:solidFill>
                  <a:schemeClr val="tx1"/>
                </a:solidFill>
                <a:effectLst/>
              </a:rPr>
              <a:t>State Name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Area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Nickname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  <a:effectLst/>
              </a:rPr>
              <a:t>Capital Name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  <a:effectLst/>
              </a:rPr>
              <a:t>Population</a:t>
            </a:r>
            <a:endParaRPr lang="en-US" sz="1200" dirty="0">
              <a:solidFill>
                <a:schemeClr val="tx1"/>
              </a:solidFill>
              <a:effectLst/>
            </a:endParaRPr>
          </a:p>
          <a:p>
            <a:pPr algn="ctr"/>
            <a:endParaRPr lang="en-US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5EAD6A-B6C5-4BF1-B6E9-A6DA4BFEFC10}"/>
              </a:ext>
            </a:extLst>
          </p:cNvPr>
          <p:cNvSpPr/>
          <p:nvPr/>
        </p:nvSpPr>
        <p:spPr>
          <a:xfrm>
            <a:off x="4800600" y="3604934"/>
            <a:ext cx="1352348" cy="29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cap="all" dirty="0">
                <a:solidFill>
                  <a:schemeClr val="tx1"/>
                </a:solidFill>
                <a:effectLst/>
                <a:latin typeface="+mn-lt"/>
              </a:rPr>
              <a:t>State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B03AE5-D7A6-4C8A-AA59-4D375AC5AC80}"/>
              </a:ext>
            </a:extLst>
          </p:cNvPr>
          <p:cNvSpPr/>
          <p:nvPr/>
        </p:nvSpPr>
        <p:spPr>
          <a:xfrm>
            <a:off x="2895195" y="3357824"/>
            <a:ext cx="14863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effectLst/>
              </a:rPr>
              <a:t>(FK) Capital name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5F13C1-78C6-45EE-9779-CF7BE8950DC8}"/>
              </a:ext>
            </a:extLst>
          </p:cNvPr>
          <p:cNvCxnSpPr>
            <a:cxnSpLocks/>
            <a:stCxn id="36" idx="3"/>
          </p:cNvCxnSpPr>
          <p:nvPr/>
        </p:nvCxnSpPr>
        <p:spPr bwMode="auto">
          <a:xfrm>
            <a:off x="6931166" y="2884243"/>
            <a:ext cx="990600" cy="88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026226E-491D-460A-A6E7-8BAE7075A4FE}"/>
              </a:ext>
            </a:extLst>
          </p:cNvPr>
          <p:cNvSpPr txBox="1"/>
          <p:nvPr/>
        </p:nvSpPr>
        <p:spPr bwMode="auto">
          <a:xfrm>
            <a:off x="6969265" y="2662128"/>
            <a:ext cx="762000" cy="1692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is located in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FD3ED7-61E2-4A37-833E-A469FD718170}"/>
              </a:ext>
            </a:extLst>
          </p:cNvPr>
          <p:cNvSpPr/>
          <p:nvPr/>
        </p:nvSpPr>
        <p:spPr>
          <a:xfrm>
            <a:off x="5178566" y="2571751"/>
            <a:ext cx="1752600" cy="624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(PK) Capital Name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Population</a:t>
            </a:r>
          </a:p>
          <a:p>
            <a:pPr algn="ctr"/>
            <a:endParaRPr lang="en-US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0595835-7360-4798-92A7-8B027E9BC064}"/>
              </a:ext>
            </a:extLst>
          </p:cNvPr>
          <p:cNvSpPr/>
          <p:nvPr/>
        </p:nvSpPr>
        <p:spPr>
          <a:xfrm>
            <a:off x="5178566" y="2190750"/>
            <a:ext cx="17526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cap="all" dirty="0">
                <a:solidFill>
                  <a:schemeClr val="tx1"/>
                </a:solidFill>
                <a:effectLst/>
                <a:latin typeface="+mn-lt"/>
              </a:rPr>
              <a:t>State Capital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EFF617-D552-4557-BBBF-27BF8640A855}"/>
              </a:ext>
            </a:extLst>
          </p:cNvPr>
          <p:cNvSpPr/>
          <p:nvPr/>
        </p:nvSpPr>
        <p:spPr>
          <a:xfrm>
            <a:off x="7769365" y="2571751"/>
            <a:ext cx="1352349" cy="838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(PK) State Code</a:t>
            </a:r>
            <a:br>
              <a:rPr lang="en-US" sz="1200" dirty="0">
                <a:solidFill>
                  <a:schemeClr val="tx1"/>
                </a:solidFill>
                <a:effectLst/>
              </a:rPr>
            </a:br>
            <a:r>
              <a:rPr lang="en-US" sz="1200" dirty="0">
                <a:solidFill>
                  <a:schemeClr val="tx1"/>
                </a:solidFill>
                <a:effectLst/>
              </a:rPr>
              <a:t>State Name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Area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Nickname</a:t>
            </a:r>
          </a:p>
          <a:p>
            <a:pPr algn="ctr"/>
            <a:endParaRPr lang="en-US" sz="1200" dirty="0">
              <a:solidFill>
                <a:schemeClr val="tx1"/>
              </a:solidFill>
              <a:effectLst/>
            </a:endParaRPr>
          </a:p>
          <a:p>
            <a:pPr algn="ctr"/>
            <a:endParaRPr lang="en-US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D3A3A8-352E-4253-AC49-E2BBA7F41736}"/>
              </a:ext>
            </a:extLst>
          </p:cNvPr>
          <p:cNvSpPr/>
          <p:nvPr/>
        </p:nvSpPr>
        <p:spPr>
          <a:xfrm>
            <a:off x="7769365" y="2190750"/>
            <a:ext cx="135235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cap="all" dirty="0">
                <a:solidFill>
                  <a:schemeClr val="tx1"/>
                </a:solidFill>
                <a:effectLst/>
                <a:latin typeface="+mn-lt"/>
              </a:rPr>
              <a:t>State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C995AF-A907-42E4-BADF-74D8C0C12D69}"/>
              </a:ext>
            </a:extLst>
          </p:cNvPr>
          <p:cNvSpPr/>
          <p:nvPr/>
        </p:nvSpPr>
        <p:spPr>
          <a:xfrm>
            <a:off x="5352895" y="2950514"/>
            <a:ext cx="13244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effectLst/>
              </a:rPr>
              <a:t>(FK) State Code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02908B-27BF-43E4-AA57-FE106CD7CE4A}"/>
              </a:ext>
            </a:extLst>
          </p:cNvPr>
          <p:cNvCxnSpPr>
            <a:cxnSpLocks/>
          </p:cNvCxnSpPr>
          <p:nvPr/>
        </p:nvCxnSpPr>
        <p:spPr>
          <a:xfrm>
            <a:off x="2919656" y="2879773"/>
            <a:ext cx="1" cy="10490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ADF068-7160-4837-B7AA-2C90DD46ED2D}"/>
              </a:ext>
            </a:extLst>
          </p:cNvPr>
          <p:cNvCxnSpPr>
            <a:cxnSpLocks/>
          </p:cNvCxnSpPr>
          <p:nvPr/>
        </p:nvCxnSpPr>
        <p:spPr>
          <a:xfrm>
            <a:off x="2212834" y="2883681"/>
            <a:ext cx="1" cy="10490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6D7F9A-FC7E-4C3D-9F05-EBF62AC95F3A}"/>
              </a:ext>
            </a:extLst>
          </p:cNvPr>
          <p:cNvCxnSpPr>
            <a:cxnSpLocks/>
          </p:cNvCxnSpPr>
          <p:nvPr/>
        </p:nvCxnSpPr>
        <p:spPr>
          <a:xfrm>
            <a:off x="7710242" y="2843939"/>
            <a:ext cx="1" cy="10490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75B329-2C47-4146-86CD-E86FEF87E23E}"/>
              </a:ext>
            </a:extLst>
          </p:cNvPr>
          <p:cNvCxnSpPr>
            <a:cxnSpLocks/>
          </p:cNvCxnSpPr>
          <p:nvPr/>
        </p:nvCxnSpPr>
        <p:spPr>
          <a:xfrm>
            <a:off x="7003420" y="2847847"/>
            <a:ext cx="1" cy="10490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D6E9D3-BFBE-45F4-BE09-084AF103C403}"/>
              </a:ext>
            </a:extLst>
          </p:cNvPr>
          <p:cNvCxnSpPr/>
          <p:nvPr/>
        </p:nvCxnSpPr>
        <p:spPr>
          <a:xfrm>
            <a:off x="304800" y="2038350"/>
            <a:ext cx="8785443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14B360F4-6243-7157-39D8-47A5F89CEE0D}"/>
              </a:ext>
            </a:extLst>
          </p:cNvPr>
          <p:cNvSpPr/>
          <p:nvPr/>
        </p:nvSpPr>
        <p:spPr>
          <a:xfrm>
            <a:off x="8991600" y="4853889"/>
            <a:ext cx="98643" cy="80061"/>
          </a:xfrm>
          <a:prstGeom prst="ellipse">
            <a:avLst/>
          </a:prstGeom>
          <a:solidFill>
            <a:srgbClr val="1A5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90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6383F7-A650-4FF1-9241-DDF10DA7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EA50B7-6588-4EA0-8A4C-038D5DCFCE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D667F-CA12-4CA0-A1E4-3D0011754F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4800" y="958850"/>
            <a:ext cx="6781800" cy="3975100"/>
          </a:xfrm>
        </p:spPr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Concentration, Track</a:t>
            </a:r>
          </a:p>
          <a:p>
            <a:r>
              <a:rPr lang="en-US" dirty="0"/>
              <a:t>What I hope to learn from this course</a:t>
            </a:r>
          </a:p>
          <a:p>
            <a:r>
              <a:rPr lang="en-US" dirty="0"/>
              <a:t>How hard was miniproject 1?</a:t>
            </a:r>
          </a:p>
        </p:txBody>
      </p:sp>
    </p:spTree>
    <p:extLst>
      <p:ext uri="{BB962C8B-B14F-4D97-AF65-F5344CB8AC3E}">
        <p14:creationId xmlns:p14="http://schemas.microsoft.com/office/powerpoint/2010/main" val="3306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Key placement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883" y="850549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76846" y="835350"/>
            <a:ext cx="838200" cy="838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4A7059-5F9A-4B33-B2AE-1A8BD0415778}"/>
              </a:ext>
            </a:extLst>
          </p:cNvPr>
          <p:cNvSpPr txBox="1"/>
          <p:nvPr/>
        </p:nvSpPr>
        <p:spPr bwMode="auto">
          <a:xfrm>
            <a:off x="6775657" y="2500514"/>
            <a:ext cx="762000" cy="1692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watched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16D748-EA95-4C5D-A4DA-B4DE68E16C75}"/>
              </a:ext>
            </a:extLst>
          </p:cNvPr>
          <p:cNvSpPr/>
          <p:nvPr/>
        </p:nvSpPr>
        <p:spPr>
          <a:xfrm>
            <a:off x="5214815" y="2299387"/>
            <a:ext cx="1418068" cy="8107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CID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First name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…</a:t>
            </a:r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C4F13C-2367-4EDD-AD58-F5AA029EC6CF}"/>
              </a:ext>
            </a:extLst>
          </p:cNvPr>
          <p:cNvSpPr/>
          <p:nvPr/>
        </p:nvSpPr>
        <p:spPr>
          <a:xfrm>
            <a:off x="5214815" y="1918386"/>
            <a:ext cx="1418068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cap="all" dirty="0">
                <a:solidFill>
                  <a:schemeClr val="tx1"/>
                </a:solidFill>
                <a:effectLst/>
                <a:latin typeface="+mn-lt"/>
              </a:rPr>
              <a:t>CUSTOMER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51FD3-5618-4BE2-8121-1039F673EFDA}"/>
              </a:ext>
            </a:extLst>
          </p:cNvPr>
          <p:cNvSpPr/>
          <p:nvPr/>
        </p:nvSpPr>
        <p:spPr>
          <a:xfrm>
            <a:off x="7696064" y="2299387"/>
            <a:ext cx="1344383" cy="8107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ShowID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Title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…</a:t>
            </a:r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7411E2-E232-4573-A3C3-E3C1C6558D09}"/>
              </a:ext>
            </a:extLst>
          </p:cNvPr>
          <p:cNvSpPr/>
          <p:nvPr/>
        </p:nvSpPr>
        <p:spPr>
          <a:xfrm>
            <a:off x="7696064" y="1918386"/>
            <a:ext cx="1344383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MOVIE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5C8348-1BAC-4C0F-920C-6104AB5D5195}"/>
              </a:ext>
            </a:extLst>
          </p:cNvPr>
          <p:cNvGrpSpPr/>
          <p:nvPr/>
        </p:nvGrpSpPr>
        <p:grpSpPr>
          <a:xfrm>
            <a:off x="6643813" y="2389589"/>
            <a:ext cx="1060169" cy="239197"/>
            <a:chOff x="6671616" y="1633303"/>
            <a:chExt cx="1060169" cy="23919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CC5185-F148-47BE-A2C9-9AE220F2BC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71616" y="1755052"/>
              <a:ext cx="1047549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2B19C5-C8BF-4C69-883B-478C351E2AC2}"/>
                </a:ext>
              </a:extLst>
            </p:cNvPr>
            <p:cNvCxnSpPr/>
            <p:nvPr/>
          </p:nvCxnSpPr>
          <p:spPr>
            <a:xfrm>
              <a:off x="6675868" y="1633303"/>
              <a:ext cx="105932" cy="1195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A03B4D7-B9A5-4822-9E71-8724FD3BEFF1}"/>
                </a:ext>
              </a:extLst>
            </p:cNvPr>
            <p:cNvCxnSpPr/>
            <p:nvPr/>
          </p:nvCxnSpPr>
          <p:spPr>
            <a:xfrm>
              <a:off x="7617485" y="1752901"/>
              <a:ext cx="105932" cy="1195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9F0C94-F210-4FB3-A2BD-B3B9EA6D56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3766" y="1633303"/>
              <a:ext cx="108019" cy="119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9B766D4-8662-4062-8C79-28AAF31F4C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1616" y="1752886"/>
              <a:ext cx="108019" cy="119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08542BA2-4ACA-4608-9200-0A391653B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675055"/>
              </p:ext>
            </p:extLst>
          </p:nvPr>
        </p:nvGraphicFramePr>
        <p:xfrm>
          <a:off x="838200" y="3105150"/>
          <a:ext cx="25908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293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39827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08153AF-26C1-40B0-A8FB-F9F0D7F3D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67300"/>
              </p:ext>
            </p:extLst>
          </p:nvPr>
        </p:nvGraphicFramePr>
        <p:xfrm>
          <a:off x="4232910" y="3491666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14778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92174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Rubber: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8255906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1C1EA17-5F66-4665-8109-042D8ADFA636}"/>
              </a:ext>
            </a:extLst>
          </p:cNvPr>
          <p:cNvSpPr txBox="1"/>
          <p:nvPr/>
        </p:nvSpPr>
        <p:spPr>
          <a:xfrm>
            <a:off x="762000" y="2858929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363FE9-B3C2-49FB-B35B-01FA0CF5D113}"/>
              </a:ext>
            </a:extLst>
          </p:cNvPr>
          <p:cNvSpPr txBox="1"/>
          <p:nvPr/>
        </p:nvSpPr>
        <p:spPr>
          <a:xfrm>
            <a:off x="4203962" y="3222487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F973F-E449-4C93-99E9-FB1D8E52C3F3}"/>
              </a:ext>
            </a:extLst>
          </p:cNvPr>
          <p:cNvSpPr txBox="1"/>
          <p:nvPr/>
        </p:nvSpPr>
        <p:spPr>
          <a:xfrm>
            <a:off x="275725" y="886675"/>
            <a:ext cx="353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This is a many-to-many</a:t>
            </a:r>
          </a:p>
        </p:txBody>
      </p:sp>
    </p:spTree>
    <p:extLst>
      <p:ext uri="{BB962C8B-B14F-4D97-AF65-F5344CB8AC3E}">
        <p14:creationId xmlns:p14="http://schemas.microsoft.com/office/powerpoint/2010/main" val="14139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Many-to-many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325" y="72975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1B1AF-78A4-487B-8307-E717563758C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4CE68E2-8445-49F3-84D7-41727C550561}"/>
              </a:ext>
            </a:extLst>
          </p:cNvPr>
          <p:cNvSpPr txBox="1"/>
          <p:nvPr/>
        </p:nvSpPr>
        <p:spPr>
          <a:xfrm>
            <a:off x="346710" y="933450"/>
            <a:ext cx="475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Why?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08542BA2-4ACA-4608-9200-0A391653B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512485"/>
              </p:ext>
            </p:extLst>
          </p:nvPr>
        </p:nvGraphicFramePr>
        <p:xfrm>
          <a:off x="685800" y="2343150"/>
          <a:ext cx="3048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ShowID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5985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08153AF-26C1-40B0-A8FB-F9F0D7F3D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129958"/>
              </p:ext>
            </p:extLst>
          </p:nvPr>
        </p:nvGraphicFramePr>
        <p:xfrm>
          <a:off x="4232910" y="3491666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14778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92174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Rubber: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52464417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85B05F0-CBA5-4681-8602-526763BDCA76}"/>
              </a:ext>
            </a:extLst>
          </p:cNvPr>
          <p:cNvSpPr txBox="1"/>
          <p:nvPr/>
        </p:nvSpPr>
        <p:spPr>
          <a:xfrm rot="1889693">
            <a:off x="6018062" y="945568"/>
            <a:ext cx="2757150" cy="95410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Stencil" panose="040409050D0802020404" pitchFamily="82" charset="0"/>
              </a:rPr>
              <a:t>This will not work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6E84C-FB38-4A8E-9BB0-8993A6D92AEB}"/>
              </a:ext>
            </a:extLst>
          </p:cNvPr>
          <p:cNvSpPr txBox="1"/>
          <p:nvPr/>
        </p:nvSpPr>
        <p:spPr>
          <a:xfrm>
            <a:off x="609600" y="2096929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2AE163-1653-4602-BD06-CB98D28EEC34}"/>
              </a:ext>
            </a:extLst>
          </p:cNvPr>
          <p:cNvSpPr txBox="1"/>
          <p:nvPr/>
        </p:nvSpPr>
        <p:spPr>
          <a:xfrm>
            <a:off x="4131572" y="3245445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80222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Many-to-many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325" y="72975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1B1AF-78A4-487B-8307-E717563758C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4CE68E2-8445-49F3-84D7-41727C550561}"/>
              </a:ext>
            </a:extLst>
          </p:cNvPr>
          <p:cNvSpPr txBox="1"/>
          <p:nvPr/>
        </p:nvSpPr>
        <p:spPr>
          <a:xfrm>
            <a:off x="346710" y="933450"/>
            <a:ext cx="475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Why?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08542BA2-4ACA-4608-9200-0A391653B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948587"/>
              </p:ext>
            </p:extLst>
          </p:nvPr>
        </p:nvGraphicFramePr>
        <p:xfrm>
          <a:off x="685800" y="2114550"/>
          <a:ext cx="3048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5985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08153AF-26C1-40B0-A8FB-F9F0D7F3D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25684"/>
              </p:ext>
            </p:extLst>
          </p:nvPr>
        </p:nvGraphicFramePr>
        <p:xfrm>
          <a:off x="4232910" y="3498547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97352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6959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CID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Rubber: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C700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64417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85B05F0-CBA5-4681-8602-526763BDCA76}"/>
              </a:ext>
            </a:extLst>
          </p:cNvPr>
          <p:cNvSpPr txBox="1"/>
          <p:nvPr/>
        </p:nvSpPr>
        <p:spPr>
          <a:xfrm rot="1889693">
            <a:off x="6018062" y="945568"/>
            <a:ext cx="2757150" cy="95410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Stencil" panose="040409050D0802020404" pitchFamily="82" charset="0"/>
              </a:rPr>
              <a:t>This will not work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6FA4E8-1313-45D5-82D9-09C0087056B7}"/>
              </a:ext>
            </a:extLst>
          </p:cNvPr>
          <p:cNvSpPr txBox="1"/>
          <p:nvPr/>
        </p:nvSpPr>
        <p:spPr>
          <a:xfrm>
            <a:off x="609600" y="1872899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73CDB-A4D9-4E1F-AE0D-38E20763C024}"/>
              </a:ext>
            </a:extLst>
          </p:cNvPr>
          <p:cNvSpPr txBox="1"/>
          <p:nvPr/>
        </p:nvSpPr>
        <p:spPr>
          <a:xfrm>
            <a:off x="4131572" y="3252326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1049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Many-to-many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325" y="72975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1B1AF-78A4-487B-8307-E717563758C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4CE68E2-8445-49F3-84D7-41727C550561}"/>
              </a:ext>
            </a:extLst>
          </p:cNvPr>
          <p:cNvSpPr txBox="1"/>
          <p:nvPr/>
        </p:nvSpPr>
        <p:spPr>
          <a:xfrm>
            <a:off x="346710" y="933450"/>
            <a:ext cx="475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Why?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08542BA2-4ACA-4608-9200-0A391653B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88685"/>
              </p:ext>
            </p:extLst>
          </p:nvPr>
        </p:nvGraphicFramePr>
        <p:xfrm>
          <a:off x="685800" y="2343150"/>
          <a:ext cx="3108291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28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452211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ShowID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5985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08153AF-26C1-40B0-A8FB-F9F0D7F3D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551743"/>
              </p:ext>
            </p:extLst>
          </p:nvPr>
        </p:nvGraphicFramePr>
        <p:xfrm>
          <a:off x="4232910" y="3491666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97352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CID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Robert: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C700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64417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85B05F0-CBA5-4681-8602-526763BDCA76}"/>
              </a:ext>
            </a:extLst>
          </p:cNvPr>
          <p:cNvSpPr txBox="1"/>
          <p:nvPr/>
        </p:nvSpPr>
        <p:spPr>
          <a:xfrm rot="1889693">
            <a:off x="6018062" y="945568"/>
            <a:ext cx="2757150" cy="95410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Stencil" panose="040409050D0802020404" pitchFamily="82" charset="0"/>
              </a:rPr>
              <a:t>This will not work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F03FD-9998-44FA-B2C0-256D19BE37C6}"/>
              </a:ext>
            </a:extLst>
          </p:cNvPr>
          <p:cNvSpPr txBox="1"/>
          <p:nvPr/>
        </p:nvSpPr>
        <p:spPr>
          <a:xfrm>
            <a:off x="609600" y="2096929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411005-9F17-4475-9920-A4043F3A91FF}"/>
              </a:ext>
            </a:extLst>
          </p:cNvPr>
          <p:cNvSpPr txBox="1"/>
          <p:nvPr/>
        </p:nvSpPr>
        <p:spPr>
          <a:xfrm>
            <a:off x="4131572" y="3245445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40141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FE999F-D735-40DC-83F8-096AE3FA43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 descr="https://m.media-amazon.com/images/I/913pPQTeUrL._SL1500_.jpg">
            <a:extLst>
              <a:ext uri="{FF2B5EF4-FFF2-40B4-BE49-F238E27FC236}">
                <a16:creationId xmlns:a16="http://schemas.microsoft.com/office/drawing/2014/main" id="{EC38C3C6-F641-402C-9A83-1C153D2D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36385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487AF-AAE8-4E7F-B7E2-F348EF501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3"/>
          <a:stretch/>
        </p:blipFill>
        <p:spPr>
          <a:xfrm>
            <a:off x="4260244" y="1352550"/>
            <a:ext cx="2895600" cy="3356723"/>
          </a:xfrm>
          <a:prstGeom prst="rect">
            <a:avLst/>
          </a:prstGeom>
        </p:spPr>
      </p:pic>
      <p:pic>
        <p:nvPicPr>
          <p:cNvPr id="1028" name="Picture 4" descr="Attack of the Crab Monsters VHS – Wax Moon">
            <a:extLst>
              <a:ext uri="{FF2B5EF4-FFF2-40B4-BE49-F238E27FC236}">
                <a16:creationId xmlns:a16="http://schemas.microsoft.com/office/drawing/2014/main" id="{A49C78A8-3749-4FE9-99C2-162D00F6C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3665" r="15061" b="1520"/>
          <a:stretch/>
        </p:blipFill>
        <p:spPr bwMode="auto">
          <a:xfrm>
            <a:off x="7332370" y="21056"/>
            <a:ext cx="1811629" cy="33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883" y="899717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1B1AF-78A4-487B-8307-E717563758C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5981E0-21DA-45F7-AE07-96839EB73A44}"/>
              </a:ext>
            </a:extLst>
          </p:cNvPr>
          <p:cNvSpPr txBox="1"/>
          <p:nvPr/>
        </p:nvSpPr>
        <p:spPr>
          <a:xfrm rot="1889693">
            <a:off x="5837341" y="1088072"/>
            <a:ext cx="2757150" cy="95410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effectLst/>
                <a:latin typeface="Stencil" panose="040409050D0802020404" pitchFamily="82" charset="0"/>
              </a:rPr>
              <a:t>This will work well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78D85D-EC13-4618-A923-B5690F5C6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767218"/>
              </p:ext>
            </p:extLst>
          </p:nvPr>
        </p:nvGraphicFramePr>
        <p:xfrm>
          <a:off x="372377" y="3487856"/>
          <a:ext cx="3048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8223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210577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0B0431-7653-4826-879D-132525363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044645"/>
              </p:ext>
            </p:extLst>
          </p:nvPr>
        </p:nvGraphicFramePr>
        <p:xfrm>
          <a:off x="4232910" y="3491666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14778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92174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Robert: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8255906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6F67004-E604-441C-932E-E08345662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093917"/>
              </p:ext>
            </p:extLst>
          </p:nvPr>
        </p:nvGraphicFramePr>
        <p:xfrm>
          <a:off x="3276600" y="1200150"/>
          <a:ext cx="1600199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S71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116167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S10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87342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38531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3EF59E31-CAB7-4377-9CDA-563F5C3D2A2E}"/>
              </a:ext>
            </a:extLst>
          </p:cNvPr>
          <p:cNvGrpSpPr/>
          <p:nvPr/>
        </p:nvGrpSpPr>
        <p:grpSpPr>
          <a:xfrm>
            <a:off x="266700" y="1392520"/>
            <a:ext cx="2952750" cy="1772552"/>
            <a:chOff x="266700" y="1392520"/>
            <a:chExt cx="2952750" cy="177255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734DCF-43FC-4271-8DF7-3B784541C773}"/>
                </a:ext>
              </a:extLst>
            </p:cNvPr>
            <p:cNvSpPr txBox="1"/>
            <p:nvPr/>
          </p:nvSpPr>
          <p:spPr>
            <a:xfrm>
              <a:off x="266700" y="1995521"/>
              <a:ext cx="27432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FF6600"/>
                  </a:solidFill>
                  <a:effectLst/>
                </a:rPr>
                <a:t>Composite PK</a:t>
              </a:r>
              <a:r>
                <a:rPr lang="en-US" sz="1400" dirty="0">
                  <a:solidFill>
                    <a:schemeClr val="tx1"/>
                  </a:solidFill>
                  <a:effectLst/>
                </a:rPr>
                <a:t>: two or more columns that, when considered together, are unique and can act as the primary key.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2C641F6-F406-42D3-AA94-5AE58DAC9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8425" y="1392520"/>
              <a:ext cx="581025" cy="681375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C6B971-A54F-4EFB-94A4-CDFF3F53CB76}"/>
              </a:ext>
            </a:extLst>
          </p:cNvPr>
          <p:cNvSpPr/>
          <p:nvPr/>
        </p:nvSpPr>
        <p:spPr>
          <a:xfrm>
            <a:off x="239552" y="827781"/>
            <a:ext cx="2457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FF6600"/>
                </a:solidFill>
                <a:effectLst/>
              </a:rPr>
              <a:t>RDBMS cannot directly handle many-to-many relationships</a:t>
            </a:r>
            <a:r>
              <a:rPr lang="en-US" sz="1200" dirty="0">
                <a:solidFill>
                  <a:schemeClr val="tx1"/>
                </a:solidFill>
                <a:effectLst/>
              </a:rPr>
              <a:t>: only one-to-many.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3994D4-9591-4C04-A9AE-2291A8680211}"/>
              </a:ext>
            </a:extLst>
          </p:cNvPr>
          <p:cNvSpPr txBox="1"/>
          <p:nvPr/>
        </p:nvSpPr>
        <p:spPr>
          <a:xfrm>
            <a:off x="249115" y="3255837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425BBA-E59E-47BC-8712-E20BF2484602}"/>
              </a:ext>
            </a:extLst>
          </p:cNvPr>
          <p:cNvSpPr txBox="1"/>
          <p:nvPr/>
        </p:nvSpPr>
        <p:spPr>
          <a:xfrm>
            <a:off x="4131572" y="3271956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31F9D0-2D7C-44DB-94BB-8331EF674000}"/>
              </a:ext>
            </a:extLst>
          </p:cNvPr>
          <p:cNvSpPr txBox="1"/>
          <p:nvPr/>
        </p:nvSpPr>
        <p:spPr>
          <a:xfrm>
            <a:off x="3219450" y="936475"/>
            <a:ext cx="1447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MOVIES_WATCHED</a:t>
            </a:r>
          </a:p>
        </p:txBody>
      </p:sp>
    </p:spTree>
    <p:extLst>
      <p:ext uri="{BB962C8B-B14F-4D97-AF65-F5344CB8AC3E}">
        <p14:creationId xmlns:p14="http://schemas.microsoft.com/office/powerpoint/2010/main" val="5105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table (2</a:t>
            </a:r>
            <a:r>
              <a:rPr lang="en-US" baseline="30000" dirty="0"/>
              <a:t>nd</a:t>
            </a:r>
            <a:r>
              <a:rPr lang="en-US" dirty="0"/>
              <a:t> take)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883" y="899717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1B1AF-78A4-487B-8307-E717563758C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5981E0-21DA-45F7-AE07-96839EB73A44}"/>
              </a:ext>
            </a:extLst>
          </p:cNvPr>
          <p:cNvSpPr txBox="1"/>
          <p:nvPr/>
        </p:nvSpPr>
        <p:spPr>
          <a:xfrm rot="1889693">
            <a:off x="6339105" y="1349510"/>
            <a:ext cx="2757150" cy="95410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effectLst/>
                <a:latin typeface="Stencil" panose="040409050D0802020404" pitchFamily="82" charset="0"/>
              </a:rPr>
              <a:t>This will work well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78D85D-EC13-4618-A923-B5690F5C6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42520"/>
              </p:ext>
            </p:extLst>
          </p:nvPr>
        </p:nvGraphicFramePr>
        <p:xfrm>
          <a:off x="372377" y="3487856"/>
          <a:ext cx="3048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8223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210577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0B0431-7653-4826-879D-132525363418}"/>
              </a:ext>
            </a:extLst>
          </p:cNvPr>
          <p:cNvGraphicFramePr>
            <a:graphicFrameLocks noGrp="1"/>
          </p:cNvGraphicFramePr>
          <p:nvPr/>
        </p:nvGraphicFramePr>
        <p:xfrm>
          <a:off x="4232910" y="3491666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14778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92174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Robert: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8255906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6F67004-E604-441C-932E-E08345662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417921"/>
              </p:ext>
            </p:extLst>
          </p:nvPr>
        </p:nvGraphicFramePr>
        <p:xfrm>
          <a:off x="2667000" y="1200150"/>
          <a:ext cx="2590800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61388225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ViewingID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/>
                        <a:t>CID 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/>
                        <a:t>ShowID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S71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116167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S10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87342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3853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D734DCF-43FC-4271-8DF7-3B784541C773}"/>
              </a:ext>
            </a:extLst>
          </p:cNvPr>
          <p:cNvSpPr txBox="1"/>
          <p:nvPr/>
        </p:nvSpPr>
        <p:spPr>
          <a:xfrm>
            <a:off x="217571" y="1426246"/>
            <a:ext cx="1916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An </a:t>
            </a:r>
            <a:r>
              <a:rPr lang="en-US" sz="1800" i="1" dirty="0">
                <a:solidFill>
                  <a:srgbClr val="0070C0"/>
                </a:solidFill>
                <a:effectLst/>
              </a:rPr>
              <a:t>alternative</a:t>
            </a:r>
            <a:r>
              <a:rPr lang="en-US" sz="1800" dirty="0">
                <a:solidFill>
                  <a:srgbClr val="0070C0"/>
                </a:solidFill>
                <a:effectLst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</a:rPr>
              <a:t>technique without a composite PK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C641F6-F406-42D3-AA94-5AE58DAC9A32}"/>
              </a:ext>
            </a:extLst>
          </p:cNvPr>
          <p:cNvCxnSpPr>
            <a:cxnSpLocks/>
          </p:cNvCxnSpPr>
          <p:nvPr/>
        </p:nvCxnSpPr>
        <p:spPr>
          <a:xfrm flipV="1">
            <a:off x="2209800" y="1426246"/>
            <a:ext cx="409427" cy="53590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87070F-F607-4617-B4E6-9A617E77EE6F}"/>
              </a:ext>
            </a:extLst>
          </p:cNvPr>
          <p:cNvSpPr txBox="1"/>
          <p:nvPr/>
        </p:nvSpPr>
        <p:spPr>
          <a:xfrm>
            <a:off x="5181600" y="830818"/>
            <a:ext cx="117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Two FKs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B3DEC3-9D6F-4273-93D0-1EC15E7C30FB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305573" y="1200150"/>
            <a:ext cx="464596" cy="1524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602F583-9356-4126-B149-94E444717CA5}"/>
              </a:ext>
            </a:extLst>
          </p:cNvPr>
          <p:cNvSpPr txBox="1"/>
          <p:nvPr/>
        </p:nvSpPr>
        <p:spPr>
          <a:xfrm>
            <a:off x="321505" y="3255837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755083-E58A-4160-A25A-24D96EF5137C}"/>
              </a:ext>
            </a:extLst>
          </p:cNvPr>
          <p:cNvSpPr txBox="1"/>
          <p:nvPr/>
        </p:nvSpPr>
        <p:spPr>
          <a:xfrm>
            <a:off x="4203962" y="3271956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0FB772-E8D9-4209-A1C3-D03E9868FAE5}"/>
              </a:ext>
            </a:extLst>
          </p:cNvPr>
          <p:cNvSpPr/>
          <p:nvPr/>
        </p:nvSpPr>
        <p:spPr>
          <a:xfrm>
            <a:off x="9067801" y="5086350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FBD09-AC5C-04CD-0CC1-4FA9B8B7DE41}"/>
              </a:ext>
            </a:extLst>
          </p:cNvPr>
          <p:cNvSpPr txBox="1"/>
          <p:nvPr/>
        </p:nvSpPr>
        <p:spPr>
          <a:xfrm>
            <a:off x="2590800" y="940905"/>
            <a:ext cx="1447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MOVIES_WATCHED</a:t>
            </a:r>
          </a:p>
        </p:txBody>
      </p:sp>
    </p:spTree>
    <p:extLst>
      <p:ext uri="{BB962C8B-B14F-4D97-AF65-F5344CB8AC3E}">
        <p14:creationId xmlns:p14="http://schemas.microsoft.com/office/powerpoint/2010/main" val="207811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212D79-5DCD-434C-8EC1-FA4C38C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DDDFA-8C4A-44AE-8960-A82AB02A7B6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4800" y="971550"/>
            <a:ext cx="5943600" cy="3962400"/>
          </a:xfrm>
        </p:spPr>
        <p:txBody>
          <a:bodyPr>
            <a:normAutofit/>
          </a:bodyPr>
          <a:lstStyle/>
          <a:p>
            <a:r>
              <a:rPr lang="en-US" dirty="0"/>
              <a:t>Congratulations on completing MP 1</a:t>
            </a:r>
          </a:p>
          <a:p>
            <a:r>
              <a:rPr lang="en-US" dirty="0"/>
              <a:t>Looking for an optional partner for project 2?</a:t>
            </a:r>
          </a:p>
          <a:p>
            <a:r>
              <a:rPr lang="en-US" dirty="0"/>
              <a:t>Questions?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335518"/>
            <a:ext cx="8763000" cy="121920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FF6600"/>
                </a:solidFill>
              </a:rPr>
              <a:t>Rule for Many-to-many: create an association table that contains the PKs of the contributing tables as FKs (two versions)</a:t>
            </a:r>
            <a:br>
              <a:rPr lang="en-US" sz="3200" dirty="0">
                <a:solidFill>
                  <a:srgbClr val="FF6600"/>
                </a:solidFill>
              </a:rPr>
            </a:b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20</a:t>
            </a:fld>
            <a:endParaRPr lang="en-US" dirty="0"/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8A6EE577-60E7-4FCE-BB73-469C61E59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838713"/>
              </p:ext>
            </p:extLst>
          </p:nvPr>
        </p:nvGraphicFramePr>
        <p:xfrm>
          <a:off x="372377" y="3487856"/>
          <a:ext cx="1608823" cy="11412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5823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28259">
                <a:tc>
                  <a:txBody>
                    <a:bodyPr/>
                    <a:lstStyle/>
                    <a:p>
                      <a:r>
                        <a:rPr lang="en-US" sz="1000" u="sng" dirty="0"/>
                        <a:t>CID</a:t>
                      </a:r>
                      <a:r>
                        <a:rPr lang="en-US" sz="10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28259">
                <a:tc>
                  <a:txBody>
                    <a:bodyPr/>
                    <a:lstStyle/>
                    <a:p>
                      <a:r>
                        <a:rPr lang="en-US" sz="10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28259">
                <a:tc>
                  <a:txBody>
                    <a:bodyPr/>
                    <a:lstStyle/>
                    <a:p>
                      <a:r>
                        <a:rPr lang="en-US" sz="10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28259">
                <a:tc>
                  <a:txBody>
                    <a:bodyPr/>
                    <a:lstStyle/>
                    <a:p>
                      <a:r>
                        <a:rPr lang="en-US" sz="10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28259"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A88A8612-E970-4E55-ACE8-FC87DE251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409184"/>
              </p:ext>
            </p:extLst>
          </p:nvPr>
        </p:nvGraphicFramePr>
        <p:xfrm>
          <a:off x="5867400" y="3602549"/>
          <a:ext cx="3158490" cy="13886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389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2055182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459418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000" u="sng" dirty="0"/>
                        <a:t>ShowID</a:t>
                      </a:r>
                      <a:endParaRPr lang="en-US" sz="10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0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0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0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0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Robert: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8255906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96F2608-CC8F-4FD7-A31F-E575B8910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810940"/>
              </p:ext>
            </p:extLst>
          </p:nvPr>
        </p:nvGraphicFramePr>
        <p:xfrm>
          <a:off x="3198145" y="2907030"/>
          <a:ext cx="1600199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S71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116167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S10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87342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3853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DAD1F926-6927-43EE-9C68-68E02913485A}"/>
              </a:ext>
            </a:extLst>
          </p:cNvPr>
          <p:cNvSpPr txBox="1"/>
          <p:nvPr/>
        </p:nvSpPr>
        <p:spPr>
          <a:xfrm>
            <a:off x="295031" y="3290243"/>
            <a:ext cx="6944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5B475A-1714-4994-A3E2-BF86F921B5AB}"/>
              </a:ext>
            </a:extLst>
          </p:cNvPr>
          <p:cNvSpPr txBox="1"/>
          <p:nvPr/>
        </p:nvSpPr>
        <p:spPr>
          <a:xfrm>
            <a:off x="5715000" y="3402494"/>
            <a:ext cx="4716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solidFill>
                  <a:schemeClr val="tx1"/>
                </a:solidFill>
                <a:effectLst/>
              </a:rPr>
              <a:t>SHOW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59BF1-E053-F744-F996-D746B1D64736}"/>
              </a:ext>
            </a:extLst>
          </p:cNvPr>
          <p:cNvSpPr txBox="1"/>
          <p:nvPr/>
        </p:nvSpPr>
        <p:spPr>
          <a:xfrm>
            <a:off x="3124168" y="2654379"/>
            <a:ext cx="1447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MOVIES_WATCHED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D9C7F-8D66-72EA-3CCC-88714B093E7F}"/>
              </a:ext>
            </a:extLst>
          </p:cNvPr>
          <p:cNvSpPr txBox="1"/>
          <p:nvPr/>
        </p:nvSpPr>
        <p:spPr>
          <a:xfrm>
            <a:off x="5257800" y="1609208"/>
            <a:ext cx="3886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1A5085"/>
                </a:solidFill>
                <a:effectLst/>
              </a:rPr>
              <a:t>Difference between the two solutions:</a:t>
            </a:r>
            <a:br>
              <a:rPr lang="en-US" sz="1400" dirty="0">
                <a:solidFill>
                  <a:srgbClr val="1A5085"/>
                </a:solidFill>
                <a:effectLst/>
              </a:rPr>
            </a:br>
            <a:r>
              <a:rPr lang="en-US" sz="1400" dirty="0">
                <a:solidFill>
                  <a:srgbClr val="1A5085"/>
                </a:solidFill>
                <a:effectLst/>
              </a:rPr>
              <a:t>‘Two composite keys’ solution does not allow for repetition (can be good or bad)</a:t>
            </a:r>
            <a:br>
              <a:rPr lang="en-US" sz="1400" dirty="0">
                <a:solidFill>
                  <a:srgbClr val="1A5085"/>
                </a:solidFill>
                <a:effectLst/>
              </a:rPr>
            </a:br>
            <a:r>
              <a:rPr lang="en-US" sz="1400" dirty="0">
                <a:solidFill>
                  <a:srgbClr val="1A5085"/>
                </a:solidFill>
                <a:effectLst/>
              </a:rPr>
              <a:t>‘Single primary key’ solution allows for repetitions.</a:t>
            </a:r>
          </a:p>
        </p:txBody>
      </p:sp>
    </p:spTree>
    <p:extLst>
      <p:ext uri="{BB962C8B-B14F-4D97-AF65-F5344CB8AC3E}">
        <p14:creationId xmlns:p14="http://schemas.microsoft.com/office/powerpoint/2010/main" val="36890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A32F-58E0-4824-8162-592F93EBC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table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E368D5-7A3B-439F-AAE8-E308492F9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16656-20E4-448B-9A8C-9F82BF073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64721"/>
            <a:ext cx="6607512" cy="4151779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A9011232-94A4-48E9-98C4-A5703B169A50}"/>
              </a:ext>
            </a:extLst>
          </p:cNvPr>
          <p:cNvSpPr/>
          <p:nvPr/>
        </p:nvSpPr>
        <p:spPr>
          <a:xfrm>
            <a:off x="3048000" y="2419350"/>
            <a:ext cx="2362200" cy="609600"/>
          </a:xfrm>
          <a:prstGeom prst="downArrow">
            <a:avLst>
              <a:gd name="adj1" fmla="val 50000"/>
              <a:gd name="adj2" fmla="val 6851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>
                <a:effectLst/>
              </a:rPr>
              <a:t>Many to many becomes…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F4CD3A73-7BAE-4DEF-AB69-96016A11CF82}"/>
              </a:ext>
            </a:extLst>
          </p:cNvPr>
          <p:cNvSpPr/>
          <p:nvPr/>
        </p:nvSpPr>
        <p:spPr>
          <a:xfrm>
            <a:off x="5943600" y="3181350"/>
            <a:ext cx="990600" cy="228599"/>
          </a:xfrm>
          <a:prstGeom prst="borderCallout1">
            <a:avLst>
              <a:gd name="adj1" fmla="val 64585"/>
              <a:gd name="adj2" fmla="val -6135"/>
              <a:gd name="adj3" fmla="val 390793"/>
              <a:gd name="adj4" fmla="val -77104"/>
            </a:avLst>
          </a:prstGeom>
          <a:solidFill>
            <a:schemeClr val="bg1"/>
          </a:solidFill>
          <a:ln w="63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Composite key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9B50769F-9839-411D-A435-F5B986F5C12F}"/>
              </a:ext>
            </a:extLst>
          </p:cNvPr>
          <p:cNvSpPr/>
          <p:nvPr/>
        </p:nvSpPr>
        <p:spPr>
          <a:xfrm>
            <a:off x="2590800" y="4788389"/>
            <a:ext cx="1219200" cy="274637"/>
          </a:xfrm>
          <a:prstGeom prst="borderCallout1">
            <a:avLst>
              <a:gd name="adj1" fmla="val 49201"/>
              <a:gd name="adj2" fmla="val 104713"/>
              <a:gd name="adj3" fmla="val -45668"/>
              <a:gd name="adj4" fmla="val 169247"/>
            </a:avLst>
          </a:prstGeom>
          <a:solidFill>
            <a:schemeClr val="bg1"/>
          </a:solidFill>
          <a:ln w="63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May/may not have attributes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3A6347-C230-4567-94D4-BA9B40197ECF}"/>
              </a:ext>
            </a:extLst>
          </p:cNvPr>
          <p:cNvSpPr/>
          <p:nvPr/>
        </p:nvSpPr>
        <p:spPr>
          <a:xfrm rot="1860679">
            <a:off x="7627783" y="1070189"/>
            <a:ext cx="1524000" cy="914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/>
              </a:rPr>
              <a:t>Same concepts, just different format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8F208D-FB9E-4F41-A439-791DF3D5CA5B}"/>
              </a:ext>
            </a:extLst>
          </p:cNvPr>
          <p:cNvSpPr/>
          <p:nvPr/>
        </p:nvSpPr>
        <p:spPr>
          <a:xfrm>
            <a:off x="838200" y="3105150"/>
            <a:ext cx="7696200" cy="202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16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4AB06E-F121-4E37-9846-7B3DF51E7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0"/>
          <a:stretch/>
        </p:blipFill>
        <p:spPr>
          <a:xfrm>
            <a:off x="1142999" y="874480"/>
            <a:ext cx="7005883" cy="4269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47A32F-58E0-4824-8162-592F93EBC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table (2</a:t>
            </a:r>
            <a:r>
              <a:rPr lang="en-US" baseline="30000" dirty="0"/>
              <a:t>nd</a:t>
            </a:r>
            <a:r>
              <a:rPr lang="en-US" dirty="0"/>
              <a:t> take)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E368D5-7A3B-439F-AAE8-E308492F9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F4CD3A73-7BAE-4DEF-AB69-96016A11CF82}"/>
              </a:ext>
            </a:extLst>
          </p:cNvPr>
          <p:cNvSpPr/>
          <p:nvPr/>
        </p:nvSpPr>
        <p:spPr>
          <a:xfrm>
            <a:off x="6019800" y="3175977"/>
            <a:ext cx="990600" cy="457200"/>
          </a:xfrm>
          <a:prstGeom prst="borderCallout1">
            <a:avLst>
              <a:gd name="adj1" fmla="val 64585"/>
              <a:gd name="adj2" fmla="val -6135"/>
              <a:gd name="adj3" fmla="val 240366"/>
              <a:gd name="adj4" fmla="val -79077"/>
            </a:avLst>
          </a:prstGeom>
          <a:solidFill>
            <a:schemeClr val="bg1"/>
          </a:solidFill>
          <a:ln w="63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No Composite key: One PK and Two FKs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9B50769F-9839-411D-A435-F5B986F5C12F}"/>
              </a:ext>
            </a:extLst>
          </p:cNvPr>
          <p:cNvSpPr/>
          <p:nvPr/>
        </p:nvSpPr>
        <p:spPr>
          <a:xfrm>
            <a:off x="2055447" y="3175977"/>
            <a:ext cx="1219200" cy="274637"/>
          </a:xfrm>
          <a:prstGeom prst="borderCallout1">
            <a:avLst>
              <a:gd name="adj1" fmla="val 49201"/>
              <a:gd name="adj2" fmla="val 104713"/>
              <a:gd name="adj3" fmla="val 617384"/>
              <a:gd name="adj4" fmla="val 179503"/>
            </a:avLst>
          </a:prstGeom>
          <a:solidFill>
            <a:schemeClr val="bg1"/>
          </a:solidFill>
          <a:ln w="63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May/may not have attributes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8AD7EF1-8EB0-4AE2-A806-04413C39CB9C}"/>
              </a:ext>
            </a:extLst>
          </p:cNvPr>
          <p:cNvSpPr/>
          <p:nvPr/>
        </p:nvSpPr>
        <p:spPr>
          <a:xfrm>
            <a:off x="2895600" y="2437601"/>
            <a:ext cx="2362200" cy="609600"/>
          </a:xfrm>
          <a:prstGeom prst="downArrow">
            <a:avLst>
              <a:gd name="adj1" fmla="val 50000"/>
              <a:gd name="adj2" fmla="val 6851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>
                <a:effectLst/>
              </a:rPr>
              <a:t>Many to many becomes…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710A8D-4E72-47EC-BE52-2A4F1ED995C3}"/>
              </a:ext>
            </a:extLst>
          </p:cNvPr>
          <p:cNvSpPr/>
          <p:nvPr/>
        </p:nvSpPr>
        <p:spPr>
          <a:xfrm rot="1860679">
            <a:off x="7627783" y="1070189"/>
            <a:ext cx="1524000" cy="914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/>
              </a:rPr>
              <a:t>Same concepts, just different format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F14897-5362-4EF2-8A62-EACE7F8F216E}"/>
              </a:ext>
            </a:extLst>
          </p:cNvPr>
          <p:cNvSpPr/>
          <p:nvPr/>
        </p:nvSpPr>
        <p:spPr>
          <a:xfrm>
            <a:off x="797840" y="3120124"/>
            <a:ext cx="7696200" cy="202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294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230F-D4B5-4FDD-9D34-4B6DAAFB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6600"/>
                </a:solidFill>
              </a:rPr>
              <a:t>Summary: ERD rules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F3915-EC28-4192-A23B-151C58CBA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907608"/>
            <a:ext cx="8534400" cy="3962400"/>
          </a:xfrm>
        </p:spPr>
        <p:txBody>
          <a:bodyPr>
            <a:normAutofit/>
          </a:bodyPr>
          <a:lstStyle/>
          <a:p>
            <a:r>
              <a:rPr lang="en-US" sz="2400" dirty="0"/>
              <a:t>PK: All entities (tables) have a </a:t>
            </a:r>
            <a:r>
              <a:rPr lang="en-US" sz="2400" dirty="0">
                <a:solidFill>
                  <a:srgbClr val="0070C0"/>
                </a:solidFill>
              </a:rPr>
              <a:t>unique identifier </a:t>
            </a:r>
            <a:r>
              <a:rPr lang="en-US" sz="2400" dirty="0"/>
              <a:t>(PK)</a:t>
            </a:r>
          </a:p>
          <a:p>
            <a:r>
              <a:rPr lang="en-US" sz="2400" dirty="0"/>
              <a:t>An entity </a:t>
            </a:r>
            <a:r>
              <a:rPr lang="en-US" sz="2400" dirty="0">
                <a:solidFill>
                  <a:srgbClr val="0070C0"/>
                </a:solidFill>
              </a:rPr>
              <a:t>must</a:t>
            </a:r>
            <a:r>
              <a:rPr lang="en-US" sz="2400" dirty="0"/>
              <a:t> have more than one instance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If an attribute has attributes</a:t>
            </a:r>
            <a:r>
              <a:rPr lang="en-US" sz="2400" dirty="0"/>
              <a:t>, it becomes an entity</a:t>
            </a:r>
          </a:p>
          <a:p>
            <a:r>
              <a:rPr lang="en-US" sz="2400" dirty="0">
                <a:solidFill>
                  <a:srgbClr val="0070C0"/>
                </a:solidFill>
              </a:rPr>
              <a:t>One-to-many</a:t>
            </a:r>
            <a:r>
              <a:rPr lang="en-US" sz="2400" dirty="0"/>
              <a:t>: place the PK of the ‘one’ side as a FK on the ‘many’ side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One-to-one</a:t>
            </a:r>
            <a:r>
              <a:rPr lang="en-US" sz="2400" dirty="0"/>
              <a:t>: place one FK in either table, or combine the tables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Many-to-many</a:t>
            </a:r>
            <a:r>
              <a:rPr lang="en-US" sz="2400" dirty="0"/>
              <a:t>: create an association table that contains the PKs of the contributing tables as FKs (two versions)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4C52F7-507F-41AB-9FBC-1CC5CAD1F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14EA08-E434-4030-A44D-2A91476179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WINIT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805C744-FDF9-46BC-93C4-D697498D98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new in 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02F3A-3217-4D68-BF66-88BDCB8ABF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8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Cardinality: the full story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9100" y="901651"/>
            <a:ext cx="8534400" cy="68580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2000" dirty="0">
                <a:solidFill>
                  <a:srgbClr val="FF6600"/>
                </a:solidFill>
              </a:rPr>
              <a:t>Cardinality</a:t>
            </a:r>
            <a:r>
              <a:rPr lang="en-US" sz="2000" dirty="0"/>
              <a:t> is the minimum </a:t>
            </a:r>
            <a:r>
              <a:rPr lang="en-US" sz="2000" dirty="0">
                <a:solidFill>
                  <a:srgbClr val="0070C0"/>
                </a:solidFill>
              </a:rPr>
              <a:t>and</a:t>
            </a:r>
            <a:r>
              <a:rPr lang="en-US" sz="2000" dirty="0"/>
              <a:t> maximum number of instances in one entity that relate to the second entity.</a:t>
            </a:r>
          </a:p>
          <a:p>
            <a:pPr marL="0" lvl="0" indent="0">
              <a:buNone/>
            </a:pPr>
            <a:endParaRPr lang="en-US" sz="2000" dirty="0"/>
          </a:p>
          <a:p>
            <a:pPr marL="0" lvl="0" indent="0">
              <a:buNone/>
            </a:pPr>
            <a:endParaRPr lang="en-US" sz="2000" dirty="0"/>
          </a:p>
          <a:p>
            <a:pPr marL="0" lv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165697" y="2235429"/>
            <a:ext cx="2362200" cy="645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</a:ln>
          <a:effec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-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Zero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3733800" y="3936446"/>
            <a:ext cx="0" cy="158458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2530256" y="2647951"/>
            <a:ext cx="181877" cy="16477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018314" y="1642705"/>
            <a:ext cx="3706586" cy="492443"/>
          </a:xfrm>
          <a:prstGeom prst="rect">
            <a:avLst/>
          </a:prstGeom>
          <a:noFill/>
          <a:ln w="1905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Maximum</a:t>
            </a:r>
            <a:br>
              <a:rPr lang="en-US" sz="1600" kern="0" dirty="0">
                <a:solidFill>
                  <a:srgbClr val="151515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1600" kern="0" dirty="0">
                <a:solidFill>
                  <a:srgbClr val="151515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called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the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upper bound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5537352" y="2235429"/>
            <a:ext cx="2668510" cy="645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solidFill>
              <a:srgbClr val="FF6600"/>
            </a:solidFill>
            <a:prstDash val="solid"/>
          </a:ln>
          <a:effec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-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Many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38C6CB-3C6C-4AC1-BC8E-4155A8394761}"/>
              </a:ext>
            </a:extLst>
          </p:cNvPr>
          <p:cNvGrpSpPr/>
          <p:nvPr/>
        </p:nvGrpSpPr>
        <p:grpSpPr>
          <a:xfrm>
            <a:off x="7239000" y="2654301"/>
            <a:ext cx="457200" cy="169004"/>
            <a:chOff x="2853566" y="4151850"/>
            <a:chExt cx="457200" cy="169004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2853566" y="4234396"/>
              <a:ext cx="457200" cy="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34920" y="4231962"/>
              <a:ext cx="152400" cy="88892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3144298" y="4151850"/>
              <a:ext cx="152400" cy="7620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2" name="Straight Connector 31"/>
          <p:cNvCxnSpPr/>
          <p:nvPr/>
        </p:nvCxnSpPr>
        <p:spPr bwMode="auto">
          <a:xfrm>
            <a:off x="7239000" y="2472135"/>
            <a:ext cx="457200" cy="0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 bwMode="auto">
          <a:xfrm>
            <a:off x="533400" y="1679254"/>
            <a:ext cx="3706586" cy="430887"/>
          </a:xfrm>
          <a:prstGeom prst="rect">
            <a:avLst/>
          </a:prstGeom>
          <a:noFill/>
          <a:ln w="1905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Minimum:</a:t>
            </a:r>
            <a:br>
              <a:rPr lang="en-US" sz="1400" kern="0" dirty="0">
                <a:solidFill>
                  <a:srgbClr val="151515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called the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lower bound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5A8E36-6C6C-4CF0-9E66-DCFF355254D8}"/>
              </a:ext>
            </a:extLst>
          </p:cNvPr>
          <p:cNvCxnSpPr>
            <a:cxnSpLocks/>
          </p:cNvCxnSpPr>
          <p:nvPr/>
        </p:nvCxnSpPr>
        <p:spPr bwMode="auto">
          <a:xfrm>
            <a:off x="7529732" y="2398166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79717424-06E8-4FB4-9773-EA391C62A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124104"/>
              </p:ext>
            </p:extLst>
          </p:nvPr>
        </p:nvGraphicFramePr>
        <p:xfrm>
          <a:off x="2819400" y="3790950"/>
          <a:ext cx="36576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86045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89013820"/>
                    </a:ext>
                  </a:extLst>
                </a:gridCol>
              </a:tblGrid>
              <a:tr h="453457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“one and only one”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“at least one and possibly many”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485278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“zero or one”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“either zero or many”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628350"/>
                  </a:ext>
                </a:extLst>
              </a:tr>
            </a:tbl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66B6AD-02EF-4E28-8E99-C6EDDEB6B801}"/>
              </a:ext>
            </a:extLst>
          </p:cNvPr>
          <p:cNvCxnSpPr>
            <a:cxnSpLocks/>
          </p:cNvCxnSpPr>
          <p:nvPr/>
        </p:nvCxnSpPr>
        <p:spPr bwMode="auto">
          <a:xfrm>
            <a:off x="5636846" y="3861092"/>
            <a:ext cx="0" cy="158458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D9AC15-0F14-4416-B77D-97B331850D22}"/>
              </a:ext>
            </a:extLst>
          </p:cNvPr>
          <p:cNvCxnSpPr/>
          <p:nvPr/>
        </p:nvCxnSpPr>
        <p:spPr bwMode="auto">
          <a:xfrm>
            <a:off x="3505200" y="4015675"/>
            <a:ext cx="457200" cy="0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34F8A5-6BD1-43D5-B2BF-FDDA69BB9C90}"/>
              </a:ext>
            </a:extLst>
          </p:cNvPr>
          <p:cNvCxnSpPr>
            <a:cxnSpLocks/>
          </p:cNvCxnSpPr>
          <p:nvPr/>
        </p:nvCxnSpPr>
        <p:spPr bwMode="auto">
          <a:xfrm>
            <a:off x="3795932" y="3941706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CFAF00-B4A0-4B9A-A81E-FAF88149E6E7}"/>
              </a:ext>
            </a:extLst>
          </p:cNvPr>
          <p:cNvGrpSpPr/>
          <p:nvPr/>
        </p:nvGrpSpPr>
        <p:grpSpPr>
          <a:xfrm>
            <a:off x="5406292" y="3844581"/>
            <a:ext cx="457200" cy="169004"/>
            <a:chOff x="2853566" y="4151850"/>
            <a:chExt cx="457200" cy="16900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CD7D27-7094-4FAB-BD94-B506A7DB3022}"/>
                </a:ext>
              </a:extLst>
            </p:cNvPr>
            <p:cNvCxnSpPr/>
            <p:nvPr/>
          </p:nvCxnSpPr>
          <p:spPr bwMode="auto">
            <a:xfrm>
              <a:off x="2853566" y="4234396"/>
              <a:ext cx="457200" cy="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D306FAC-8A92-44A0-B134-9D6ABFFAAF06}"/>
                </a:ext>
              </a:extLst>
            </p:cNvPr>
            <p:cNvCxnSpPr/>
            <p:nvPr/>
          </p:nvCxnSpPr>
          <p:spPr bwMode="auto">
            <a:xfrm>
              <a:off x="3134920" y="4231962"/>
              <a:ext cx="152400" cy="88892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26DB7B1-7411-425C-AECD-0B3016559AD1}"/>
                </a:ext>
              </a:extLst>
            </p:cNvPr>
            <p:cNvCxnSpPr/>
            <p:nvPr/>
          </p:nvCxnSpPr>
          <p:spPr bwMode="auto">
            <a:xfrm flipV="1">
              <a:off x="3144298" y="4151850"/>
              <a:ext cx="152400" cy="7620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62550A-616F-4BBF-ABFF-ACF1513D30B5}"/>
              </a:ext>
            </a:extLst>
          </p:cNvPr>
          <p:cNvGrpSpPr/>
          <p:nvPr/>
        </p:nvGrpSpPr>
        <p:grpSpPr>
          <a:xfrm>
            <a:off x="5410200" y="4552950"/>
            <a:ext cx="457200" cy="169004"/>
            <a:chOff x="2853566" y="4151850"/>
            <a:chExt cx="457200" cy="16900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3B57DA9-4583-41A5-916A-DEA8B8630F68}"/>
                </a:ext>
              </a:extLst>
            </p:cNvPr>
            <p:cNvCxnSpPr/>
            <p:nvPr/>
          </p:nvCxnSpPr>
          <p:spPr bwMode="auto">
            <a:xfrm>
              <a:off x="2853566" y="4234396"/>
              <a:ext cx="457200" cy="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04C6D50-63F3-4A2F-824C-76FF0BD2E7F2}"/>
                </a:ext>
              </a:extLst>
            </p:cNvPr>
            <p:cNvCxnSpPr/>
            <p:nvPr/>
          </p:nvCxnSpPr>
          <p:spPr bwMode="auto">
            <a:xfrm>
              <a:off x="3134920" y="4231962"/>
              <a:ext cx="152400" cy="88892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130C93-325C-4E4C-8F26-15EA18092671}"/>
                </a:ext>
              </a:extLst>
            </p:cNvPr>
            <p:cNvCxnSpPr/>
            <p:nvPr/>
          </p:nvCxnSpPr>
          <p:spPr bwMode="auto">
            <a:xfrm flipV="1">
              <a:off x="3144298" y="4151850"/>
              <a:ext cx="152400" cy="7620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977C3A7-0B12-43AE-9980-E0CAFDADFDFE}"/>
              </a:ext>
            </a:extLst>
          </p:cNvPr>
          <p:cNvCxnSpPr>
            <a:cxnSpLocks/>
          </p:cNvCxnSpPr>
          <p:nvPr/>
        </p:nvCxnSpPr>
        <p:spPr bwMode="auto">
          <a:xfrm>
            <a:off x="2621194" y="2390628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5B5C98B-E5A4-4D1A-8F9F-FFF83E74AD90}"/>
              </a:ext>
            </a:extLst>
          </p:cNvPr>
          <p:cNvSpPr/>
          <p:nvPr/>
        </p:nvSpPr>
        <p:spPr bwMode="auto">
          <a:xfrm>
            <a:off x="5492094" y="4553325"/>
            <a:ext cx="181877" cy="16477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9D8B4C2-739D-4659-B39F-EFA5FE7276FB}"/>
              </a:ext>
            </a:extLst>
          </p:cNvPr>
          <p:cNvCxnSpPr/>
          <p:nvPr/>
        </p:nvCxnSpPr>
        <p:spPr bwMode="auto">
          <a:xfrm>
            <a:off x="3589216" y="4637487"/>
            <a:ext cx="457200" cy="0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FE3814D-2EFB-492A-B1E8-406E2D9F6469}"/>
              </a:ext>
            </a:extLst>
          </p:cNvPr>
          <p:cNvCxnSpPr>
            <a:cxnSpLocks/>
          </p:cNvCxnSpPr>
          <p:nvPr/>
        </p:nvCxnSpPr>
        <p:spPr bwMode="auto">
          <a:xfrm>
            <a:off x="3879948" y="4563518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76F3026C-82B4-4BD2-B209-8DE010014D91}"/>
              </a:ext>
            </a:extLst>
          </p:cNvPr>
          <p:cNvSpPr/>
          <p:nvPr/>
        </p:nvSpPr>
        <p:spPr bwMode="auto">
          <a:xfrm>
            <a:off x="3663462" y="4560118"/>
            <a:ext cx="181877" cy="16477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0" y="5151719"/>
            <a:ext cx="228601" cy="274637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304801" y="1650384"/>
            <a:ext cx="8610598" cy="533396"/>
            <a:chOff x="304800" y="3257550"/>
            <a:chExt cx="8610598" cy="685800"/>
          </a:xfrm>
        </p:grpSpPr>
        <p:sp>
          <p:nvSpPr>
            <p:cNvPr id="36" name="Rectangle 4"/>
            <p:cNvSpPr>
              <a:spLocks noChangeArrowheads="1"/>
            </p:cNvSpPr>
            <p:nvPr/>
          </p:nvSpPr>
          <p:spPr bwMode="auto">
            <a:xfrm>
              <a:off x="304800" y="3257550"/>
              <a:ext cx="2285999" cy="685800"/>
            </a:xfrm>
            <a:prstGeom prst="rec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itchFamily="34" charset="0"/>
                </a:rPr>
                <a:t>Customer</a:t>
              </a:r>
            </a:p>
          </p:txBody>
        </p:sp>
        <p:sp>
          <p:nvSpPr>
            <p:cNvPr id="37" name="Rectangle 6"/>
            <p:cNvSpPr>
              <a:spLocks noChangeArrowheads="1"/>
            </p:cNvSpPr>
            <p:nvPr/>
          </p:nvSpPr>
          <p:spPr bwMode="auto">
            <a:xfrm>
              <a:off x="6432547" y="3257550"/>
              <a:ext cx="2482851" cy="685800"/>
            </a:xfrm>
            <a:prstGeom prst="rec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kern="0" cap="all" dirty="0">
                  <a:solidFill>
                    <a:schemeClr val="bg1"/>
                  </a:solidFill>
                  <a:effectLst/>
                  <a:latin typeface="Tahoma" pitchFamily="34" charset="0"/>
                </a:rPr>
                <a:t>Loan Officer</a:t>
              </a:r>
            </a:p>
          </p:txBody>
        </p:sp>
        <p:sp>
          <p:nvSpPr>
            <p:cNvPr id="38" name="TextBox 37"/>
            <p:cNvSpPr txBox="1"/>
            <p:nvPr/>
          </p:nvSpPr>
          <p:spPr bwMode="auto">
            <a:xfrm>
              <a:off x="4275547" y="3434903"/>
              <a:ext cx="695703" cy="19785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ern="0">
                  <a:solidFill>
                    <a:schemeClr val="tx1"/>
                  </a:solidFill>
                  <a:effectLst/>
                </a:defRPr>
              </a:lvl1pPr>
            </a:lstStyle>
            <a:p>
              <a:r>
                <a:rPr lang="en-US" dirty="0"/>
                <a:t>is assigned to</a:t>
              </a:r>
            </a:p>
          </p:txBody>
        </p:sp>
      </p:grpSp>
      <p:cxnSp>
        <p:nvCxnSpPr>
          <p:cNvPr id="39" name="AutoShape 8"/>
          <p:cNvCxnSpPr>
            <a:cxnSpLocks noChangeShapeType="1"/>
          </p:cNvCxnSpPr>
          <p:nvPr/>
        </p:nvCxnSpPr>
        <p:spPr bwMode="auto">
          <a:xfrm>
            <a:off x="2590800" y="2000302"/>
            <a:ext cx="3841749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40" name="Line 26"/>
          <p:cNvSpPr>
            <a:spLocks noChangeShapeType="1"/>
          </p:cNvSpPr>
          <p:nvPr/>
        </p:nvSpPr>
        <p:spPr bwMode="auto">
          <a:xfrm flipV="1">
            <a:off x="2590800" y="2004720"/>
            <a:ext cx="2286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Line 27"/>
          <p:cNvSpPr>
            <a:spLocks noChangeShapeType="1"/>
          </p:cNvSpPr>
          <p:nvPr/>
        </p:nvSpPr>
        <p:spPr bwMode="auto">
          <a:xfrm>
            <a:off x="2590800" y="1890419"/>
            <a:ext cx="2286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>
            <a:off x="6264275" y="1878984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Oval 23"/>
          <p:cNvSpPr>
            <a:spLocks noChangeArrowheads="1"/>
          </p:cNvSpPr>
          <p:nvPr/>
        </p:nvSpPr>
        <p:spPr bwMode="auto">
          <a:xfrm>
            <a:off x="2873374" y="1928459"/>
            <a:ext cx="228600" cy="1714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5963410" y="1928314"/>
            <a:ext cx="228600" cy="1714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0F786D-D0B4-40A6-8424-F761CCEA978A}"/>
              </a:ext>
            </a:extLst>
          </p:cNvPr>
          <p:cNvGrpSpPr/>
          <p:nvPr/>
        </p:nvGrpSpPr>
        <p:grpSpPr>
          <a:xfrm>
            <a:off x="304800" y="2717180"/>
            <a:ext cx="8610598" cy="685800"/>
            <a:chOff x="304800" y="2571750"/>
            <a:chExt cx="8610598" cy="685800"/>
          </a:xfrm>
        </p:grpSpPr>
        <p:grpSp>
          <p:nvGrpSpPr>
            <p:cNvPr id="45" name="Group 44"/>
            <p:cNvGrpSpPr/>
            <p:nvPr/>
          </p:nvGrpSpPr>
          <p:grpSpPr>
            <a:xfrm>
              <a:off x="304800" y="2571750"/>
              <a:ext cx="8610598" cy="685800"/>
              <a:chOff x="304800" y="3257550"/>
              <a:chExt cx="8610598" cy="685800"/>
            </a:xfrm>
          </p:grpSpPr>
          <p:sp>
            <p:nvSpPr>
              <p:cNvPr id="46" name="Rectangle 4"/>
              <p:cNvSpPr>
                <a:spLocks noChangeArrowheads="1"/>
              </p:cNvSpPr>
              <p:nvPr/>
            </p:nvSpPr>
            <p:spPr bwMode="auto">
              <a:xfrm>
                <a:off x="304800" y="3257550"/>
                <a:ext cx="2285999" cy="685800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cap="all" dirty="0">
                    <a:solidFill>
                      <a:schemeClr val="bg1"/>
                    </a:solidFill>
                    <a:effectLst/>
                    <a:latin typeface="Tahoma" pitchFamily="34" charset="0"/>
                  </a:rPr>
                  <a:t>Customer</a:t>
                </a:r>
              </a:p>
            </p:txBody>
          </p:sp>
          <p:sp>
            <p:nvSpPr>
              <p:cNvPr id="47" name="Rectangle 6"/>
              <p:cNvSpPr>
                <a:spLocks noChangeArrowheads="1"/>
              </p:cNvSpPr>
              <p:nvPr/>
            </p:nvSpPr>
            <p:spPr bwMode="auto">
              <a:xfrm>
                <a:off x="6432547" y="3257550"/>
                <a:ext cx="2482851" cy="685800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cap="all" dirty="0">
                    <a:solidFill>
                      <a:schemeClr val="bg1"/>
                    </a:solidFill>
                    <a:effectLst/>
                    <a:latin typeface="Tahoma" pitchFamily="34" charset="0"/>
                  </a:rPr>
                  <a:t>Loan Officer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 bwMode="auto">
              <a:xfrm>
                <a:off x="4354326" y="3402487"/>
                <a:ext cx="695703" cy="153888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kern="0" dirty="0">
                    <a:solidFill>
                      <a:schemeClr val="tx1"/>
                    </a:solidFill>
                    <a:effectLst/>
                  </a:rPr>
                  <a:t>is assigned to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49" name="AutoShape 8"/>
            <p:cNvCxnSpPr>
              <a:cxnSpLocks noChangeShapeType="1"/>
            </p:cNvCxnSpPr>
            <p:nvPr/>
          </p:nvCxnSpPr>
          <p:spPr bwMode="auto">
            <a:xfrm>
              <a:off x="2590799" y="2921668"/>
              <a:ext cx="3841749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50" name="Line 26"/>
            <p:cNvSpPr>
              <a:spLocks noChangeShapeType="1"/>
            </p:cNvSpPr>
            <p:nvPr/>
          </p:nvSpPr>
          <p:spPr bwMode="auto">
            <a:xfrm flipV="1">
              <a:off x="2590799" y="2926086"/>
              <a:ext cx="2286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Line 27"/>
            <p:cNvSpPr>
              <a:spLocks noChangeShapeType="1"/>
            </p:cNvSpPr>
            <p:nvPr/>
          </p:nvSpPr>
          <p:spPr bwMode="auto">
            <a:xfrm>
              <a:off x="2590799" y="2811785"/>
              <a:ext cx="2286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Line 39"/>
            <p:cNvSpPr>
              <a:spLocks noChangeShapeType="1"/>
            </p:cNvSpPr>
            <p:nvPr/>
          </p:nvSpPr>
          <p:spPr bwMode="auto">
            <a:xfrm>
              <a:off x="6264274" y="2800350"/>
              <a:ext cx="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39"/>
            <p:cNvSpPr>
              <a:spLocks noChangeShapeType="1"/>
            </p:cNvSpPr>
            <p:nvPr/>
          </p:nvSpPr>
          <p:spPr bwMode="auto">
            <a:xfrm>
              <a:off x="6183416" y="2807368"/>
              <a:ext cx="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Oval 23"/>
            <p:cNvSpPr>
              <a:spLocks noChangeArrowheads="1"/>
            </p:cNvSpPr>
            <p:nvPr/>
          </p:nvSpPr>
          <p:spPr bwMode="auto">
            <a:xfrm>
              <a:off x="2895600" y="2823570"/>
              <a:ext cx="228600" cy="17145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C67074-4A72-418D-AAB7-3B229D5F4EB3}"/>
              </a:ext>
            </a:extLst>
          </p:cNvPr>
          <p:cNvGrpSpPr/>
          <p:nvPr/>
        </p:nvGrpSpPr>
        <p:grpSpPr>
          <a:xfrm>
            <a:off x="304800" y="3707780"/>
            <a:ext cx="8610598" cy="685800"/>
            <a:chOff x="304800" y="3714750"/>
            <a:chExt cx="8610598" cy="685800"/>
          </a:xfrm>
        </p:grpSpPr>
        <p:sp>
          <p:nvSpPr>
            <p:cNvPr id="55" name="Line 39"/>
            <p:cNvSpPr>
              <a:spLocks noChangeShapeType="1"/>
            </p:cNvSpPr>
            <p:nvPr/>
          </p:nvSpPr>
          <p:spPr bwMode="auto">
            <a:xfrm>
              <a:off x="2881395" y="3940300"/>
              <a:ext cx="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04800" y="3714750"/>
              <a:ext cx="8610598" cy="685800"/>
              <a:chOff x="304800" y="3257550"/>
              <a:chExt cx="8610598" cy="685800"/>
            </a:xfrm>
          </p:grpSpPr>
          <p:sp>
            <p:nvSpPr>
              <p:cNvPr id="57" name="Rectangle 4"/>
              <p:cNvSpPr>
                <a:spLocks noChangeArrowheads="1"/>
              </p:cNvSpPr>
              <p:nvPr/>
            </p:nvSpPr>
            <p:spPr bwMode="auto">
              <a:xfrm>
                <a:off x="304800" y="3257550"/>
                <a:ext cx="2285999" cy="685800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cap="all" dirty="0">
                    <a:solidFill>
                      <a:schemeClr val="bg1"/>
                    </a:solidFill>
                    <a:effectLst/>
                    <a:latin typeface="Tahoma" pitchFamily="34" charset="0"/>
                  </a:rPr>
                  <a:t>CUSTOMER</a:t>
                </a:r>
              </a:p>
            </p:txBody>
          </p:sp>
          <p:sp>
            <p:nvSpPr>
              <p:cNvPr id="58" name="Rectangle 6"/>
              <p:cNvSpPr>
                <a:spLocks noChangeArrowheads="1"/>
              </p:cNvSpPr>
              <p:nvPr/>
            </p:nvSpPr>
            <p:spPr bwMode="auto">
              <a:xfrm>
                <a:off x="6432547" y="3257550"/>
                <a:ext cx="2482851" cy="685800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cap="all" dirty="0">
                    <a:solidFill>
                      <a:schemeClr val="bg1"/>
                    </a:solidFill>
                    <a:effectLst/>
                    <a:latin typeface="Tahoma" pitchFamily="34" charset="0"/>
                  </a:rPr>
                  <a:t>LOAN OFFICER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 bwMode="auto">
              <a:xfrm>
                <a:off x="4420528" y="3402234"/>
                <a:ext cx="472885" cy="153888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 anchorCtr="0">
                <a:spAutoFit/>
              </a:bodyPr>
              <a:lstStyle>
                <a:defPPr>
                  <a:defRPr lang="en-US"/>
                </a:defPPr>
                <a:lvl1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ern="0">
                    <a:solidFill>
                      <a:schemeClr val="tx1"/>
                    </a:solidFill>
                    <a:effectLst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en-US" dirty="0"/>
                  <a:t>plays for </a:t>
                </a:r>
              </a:p>
            </p:txBody>
          </p:sp>
        </p:grpSp>
        <p:cxnSp>
          <p:nvCxnSpPr>
            <p:cNvPr id="60" name="AutoShape 8"/>
            <p:cNvCxnSpPr>
              <a:cxnSpLocks noChangeShapeType="1"/>
            </p:cNvCxnSpPr>
            <p:nvPr/>
          </p:nvCxnSpPr>
          <p:spPr bwMode="auto">
            <a:xfrm>
              <a:off x="2590799" y="4054600"/>
              <a:ext cx="3841749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61" name="Line 26"/>
            <p:cNvSpPr>
              <a:spLocks noChangeShapeType="1"/>
            </p:cNvSpPr>
            <p:nvPr/>
          </p:nvSpPr>
          <p:spPr bwMode="auto">
            <a:xfrm flipV="1">
              <a:off x="2590799" y="4059018"/>
              <a:ext cx="2286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Line 27"/>
            <p:cNvSpPr>
              <a:spLocks noChangeShapeType="1"/>
            </p:cNvSpPr>
            <p:nvPr/>
          </p:nvSpPr>
          <p:spPr bwMode="auto">
            <a:xfrm>
              <a:off x="2590799" y="3944717"/>
              <a:ext cx="2286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Oval 23"/>
            <p:cNvSpPr>
              <a:spLocks noChangeArrowheads="1"/>
            </p:cNvSpPr>
            <p:nvPr/>
          </p:nvSpPr>
          <p:spPr bwMode="auto">
            <a:xfrm>
              <a:off x="5954816" y="3940300"/>
              <a:ext cx="228600" cy="1933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Line 26">
              <a:extLst>
                <a:ext uri="{FF2B5EF4-FFF2-40B4-BE49-F238E27FC236}">
                  <a16:creationId xmlns:a16="http://schemas.microsoft.com/office/drawing/2014/main" id="{30A1453B-2816-436C-91AD-CB5FCFF81F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83416" y="3927102"/>
              <a:ext cx="2286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Line 27">
              <a:extLst>
                <a:ext uri="{FF2B5EF4-FFF2-40B4-BE49-F238E27FC236}">
                  <a16:creationId xmlns:a16="http://schemas.microsoft.com/office/drawing/2014/main" id="{981DD08F-5BFE-425D-937F-7BA5718352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177449" y="4058811"/>
              <a:ext cx="240533" cy="1276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C23BEE-6C2D-40D4-B25D-2BF2DD553BA6}"/>
              </a:ext>
            </a:extLst>
          </p:cNvPr>
          <p:cNvGrpSpPr/>
          <p:nvPr/>
        </p:nvGrpSpPr>
        <p:grpSpPr>
          <a:xfrm>
            <a:off x="1219200" y="1328248"/>
            <a:ext cx="6324602" cy="744372"/>
            <a:chOff x="1219200" y="995076"/>
            <a:chExt cx="6324602" cy="7443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849DE-5550-48FF-A795-C08B5D8B1688}"/>
                </a:ext>
              </a:extLst>
            </p:cNvPr>
            <p:cNvSpPr txBox="1"/>
            <p:nvPr/>
          </p:nvSpPr>
          <p:spPr>
            <a:xfrm>
              <a:off x="1219200" y="995076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  <a:latin typeface="Stencil" panose="040409050D0802020404" pitchFamily="82" charset="0"/>
                </a:rPr>
                <a:t>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B98E851-A9C0-442F-97F9-81435EE21081}"/>
                </a:ext>
              </a:extLst>
            </p:cNvPr>
            <p:cNvSpPr txBox="1"/>
            <p:nvPr/>
          </p:nvSpPr>
          <p:spPr>
            <a:xfrm>
              <a:off x="4381501" y="1219142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  <a:latin typeface="Stencil" panose="040409050D0802020404" pitchFamily="82" charset="0"/>
                </a:rPr>
                <a:t>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1D57B9-AD69-4BDC-8CC3-585D965FD0C0}"/>
                </a:ext>
              </a:extLst>
            </p:cNvPr>
            <p:cNvSpPr txBox="1"/>
            <p:nvPr/>
          </p:nvSpPr>
          <p:spPr>
            <a:xfrm>
              <a:off x="5758940" y="1339338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  <a:latin typeface="Stencil" panose="040409050D0802020404" pitchFamily="82" charset="0"/>
                </a:rPr>
                <a:t>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4E61B5B-ECF4-4A39-A8F0-0F713A976DF8}"/>
                </a:ext>
              </a:extLst>
            </p:cNvPr>
            <p:cNvSpPr txBox="1"/>
            <p:nvPr/>
          </p:nvSpPr>
          <p:spPr>
            <a:xfrm>
              <a:off x="6091082" y="1248924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  <a:latin typeface="Stencil" panose="040409050D0802020404" pitchFamily="82" charset="0"/>
                </a:rPr>
                <a:t>4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0458D56-79F9-4F1C-95F6-83B6ED742B06}"/>
                </a:ext>
              </a:extLst>
            </p:cNvPr>
            <p:cNvSpPr txBox="1"/>
            <p:nvPr/>
          </p:nvSpPr>
          <p:spPr>
            <a:xfrm>
              <a:off x="7211660" y="995076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  <a:latin typeface="Stencil" panose="040409050D0802020404" pitchFamily="82" charset="0"/>
                </a:rPr>
                <a:t>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980D4D-BF32-4943-9612-4240300FA88A}"/>
              </a:ext>
            </a:extLst>
          </p:cNvPr>
          <p:cNvGrpSpPr/>
          <p:nvPr/>
        </p:nvGrpSpPr>
        <p:grpSpPr>
          <a:xfrm>
            <a:off x="1219200" y="1990471"/>
            <a:ext cx="6312568" cy="560662"/>
            <a:chOff x="1219200" y="1692641"/>
            <a:chExt cx="6312568" cy="560662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4EFA705-69BA-4110-8B0C-D044F240E4CF}"/>
                </a:ext>
              </a:extLst>
            </p:cNvPr>
            <p:cNvSpPr txBox="1"/>
            <p:nvPr/>
          </p:nvSpPr>
          <p:spPr>
            <a:xfrm>
              <a:off x="4381501" y="1692641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90000"/>
                      <a:lumOff val="10000"/>
                    </a:schemeClr>
                  </a:solidFill>
                  <a:effectLst/>
                  <a:latin typeface="Stencil" panose="040409050D0802020404" pitchFamily="82" charset="0"/>
                </a:rPr>
                <a:t>7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B5BA2D2-810E-41CD-B934-182CBD3B3EC8}"/>
                </a:ext>
              </a:extLst>
            </p:cNvPr>
            <p:cNvSpPr txBox="1"/>
            <p:nvPr/>
          </p:nvSpPr>
          <p:spPr>
            <a:xfrm>
              <a:off x="2843829" y="1815308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90000"/>
                      <a:lumOff val="10000"/>
                    </a:schemeClr>
                  </a:solidFill>
                  <a:effectLst/>
                  <a:latin typeface="Stencil" panose="040409050D0802020404" pitchFamily="82" charset="0"/>
                </a:rPr>
                <a:t>8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31DD68-1637-4842-9AAD-DBBDE621A1D8}"/>
                </a:ext>
              </a:extLst>
            </p:cNvPr>
            <p:cNvSpPr txBox="1"/>
            <p:nvPr/>
          </p:nvSpPr>
          <p:spPr>
            <a:xfrm>
              <a:off x="2517301" y="1833511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90000"/>
                      <a:lumOff val="10000"/>
                    </a:schemeClr>
                  </a:solidFill>
                  <a:effectLst/>
                  <a:latin typeface="Stencil" panose="040409050D0802020404" pitchFamily="82" charset="0"/>
                </a:rPr>
                <a:t>9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45B1A4F-F7B7-457B-A840-262FF0750A84}"/>
                </a:ext>
              </a:extLst>
            </p:cNvPr>
            <p:cNvSpPr txBox="1"/>
            <p:nvPr/>
          </p:nvSpPr>
          <p:spPr>
            <a:xfrm>
              <a:off x="1219200" y="1853193"/>
              <a:ext cx="479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90000"/>
                      <a:lumOff val="10000"/>
                    </a:schemeClr>
                  </a:solidFill>
                  <a:effectLst/>
                  <a:latin typeface="Stencil" panose="040409050D0802020404" pitchFamily="82" charset="0"/>
                </a:rPr>
                <a:t>10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F5387A9-AE46-4149-873D-FA1F76AF07DB}"/>
                </a:ext>
              </a:extLst>
            </p:cNvPr>
            <p:cNvSpPr txBox="1"/>
            <p:nvPr/>
          </p:nvSpPr>
          <p:spPr>
            <a:xfrm>
              <a:off x="7199626" y="1843318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90000"/>
                      <a:lumOff val="10000"/>
                    </a:schemeClr>
                  </a:solidFill>
                  <a:effectLst/>
                  <a:latin typeface="Stencil" panose="040409050D0802020404" pitchFamily="82" charset="0"/>
                </a:rPr>
                <a:t>6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5F7B3B48-508B-46C0-A5F5-B5C67B4A24CA}"/>
              </a:ext>
            </a:extLst>
          </p:cNvPr>
          <p:cNvSpPr txBox="1"/>
          <p:nvPr/>
        </p:nvSpPr>
        <p:spPr>
          <a:xfrm>
            <a:off x="300954" y="4755556"/>
            <a:ext cx="864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A lower bound of 1 means that the instance is </a:t>
            </a:r>
            <a:r>
              <a:rPr lang="en-US" sz="1400" dirty="0">
                <a:solidFill>
                  <a:srgbClr val="FF6600"/>
                </a:solidFill>
                <a:effectLst/>
              </a:rPr>
              <a:t>mandatory</a:t>
            </a:r>
            <a:r>
              <a:rPr lang="en-US" sz="1400" dirty="0">
                <a:solidFill>
                  <a:schemeClr val="tx1"/>
                </a:solidFill>
                <a:effectLst/>
              </a:rPr>
              <a:t>, 0 means that it is </a:t>
            </a:r>
            <a:r>
              <a:rPr lang="en-US" sz="1400" dirty="0">
                <a:solidFill>
                  <a:srgbClr val="FF6600"/>
                </a:solidFill>
                <a:effectLst/>
              </a:rPr>
              <a:t>optional</a:t>
            </a:r>
            <a:r>
              <a:rPr lang="en-US" sz="1400" dirty="0">
                <a:solidFill>
                  <a:schemeClr val="tx1"/>
                </a:solidFill>
                <a:effectLst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2E733E-1018-FBAB-0E06-F22998D16B91}"/>
              </a:ext>
            </a:extLst>
          </p:cNvPr>
          <p:cNvCxnSpPr>
            <a:cxnSpLocks/>
          </p:cNvCxnSpPr>
          <p:nvPr/>
        </p:nvCxnSpPr>
        <p:spPr bwMode="auto">
          <a:xfrm>
            <a:off x="6297260" y="370853"/>
            <a:ext cx="0" cy="158458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A0E94D0A-5342-C7A1-FF42-2A1BBC23F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376670"/>
              </p:ext>
            </p:extLst>
          </p:nvPr>
        </p:nvGraphicFramePr>
        <p:xfrm>
          <a:off x="5382860" y="225357"/>
          <a:ext cx="36576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86045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89013820"/>
                    </a:ext>
                  </a:extLst>
                </a:gridCol>
              </a:tblGrid>
              <a:tr h="453457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“one and only one”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“at least one and possibly many”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485278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“zero or one”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“either zero or many”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628350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D0EBF1-6DAA-57EE-E65C-5A868810A230}"/>
              </a:ext>
            </a:extLst>
          </p:cNvPr>
          <p:cNvCxnSpPr>
            <a:cxnSpLocks/>
          </p:cNvCxnSpPr>
          <p:nvPr/>
        </p:nvCxnSpPr>
        <p:spPr bwMode="auto">
          <a:xfrm>
            <a:off x="8200306" y="295499"/>
            <a:ext cx="0" cy="158458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A71643-17A1-301D-0CDF-6B5EB41B55A2}"/>
              </a:ext>
            </a:extLst>
          </p:cNvPr>
          <p:cNvCxnSpPr/>
          <p:nvPr/>
        </p:nvCxnSpPr>
        <p:spPr bwMode="auto">
          <a:xfrm>
            <a:off x="6068660" y="450082"/>
            <a:ext cx="457200" cy="0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1BCC1A-41EF-387E-72F0-FF08D4E9AE04}"/>
              </a:ext>
            </a:extLst>
          </p:cNvPr>
          <p:cNvCxnSpPr>
            <a:cxnSpLocks/>
          </p:cNvCxnSpPr>
          <p:nvPr/>
        </p:nvCxnSpPr>
        <p:spPr bwMode="auto">
          <a:xfrm>
            <a:off x="6359392" y="376113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5063E1-3F1B-E0ED-64BA-F8D0E63D9696}"/>
              </a:ext>
            </a:extLst>
          </p:cNvPr>
          <p:cNvGrpSpPr/>
          <p:nvPr/>
        </p:nvGrpSpPr>
        <p:grpSpPr>
          <a:xfrm>
            <a:off x="7969752" y="278988"/>
            <a:ext cx="457200" cy="169004"/>
            <a:chOff x="2853566" y="4151850"/>
            <a:chExt cx="457200" cy="16900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CC7C6F-13AD-9BCA-F51E-752F0BC017DE}"/>
                </a:ext>
              </a:extLst>
            </p:cNvPr>
            <p:cNvCxnSpPr/>
            <p:nvPr/>
          </p:nvCxnSpPr>
          <p:spPr bwMode="auto">
            <a:xfrm>
              <a:off x="2853566" y="4234396"/>
              <a:ext cx="457200" cy="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809F2A-CCA8-4F64-C0EA-B33FA1AD8F70}"/>
                </a:ext>
              </a:extLst>
            </p:cNvPr>
            <p:cNvCxnSpPr/>
            <p:nvPr/>
          </p:nvCxnSpPr>
          <p:spPr bwMode="auto">
            <a:xfrm>
              <a:off x="3134920" y="4231962"/>
              <a:ext cx="152400" cy="88892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36289F0-BD8C-1D03-2813-79D189CC60D6}"/>
                </a:ext>
              </a:extLst>
            </p:cNvPr>
            <p:cNvCxnSpPr/>
            <p:nvPr/>
          </p:nvCxnSpPr>
          <p:spPr bwMode="auto">
            <a:xfrm flipV="1">
              <a:off x="3144298" y="4151850"/>
              <a:ext cx="152400" cy="7620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9F262D-888E-3746-7BC6-E955DC22D342}"/>
              </a:ext>
            </a:extLst>
          </p:cNvPr>
          <p:cNvGrpSpPr/>
          <p:nvPr/>
        </p:nvGrpSpPr>
        <p:grpSpPr>
          <a:xfrm>
            <a:off x="7973660" y="987357"/>
            <a:ext cx="457200" cy="169004"/>
            <a:chOff x="2853566" y="4151850"/>
            <a:chExt cx="457200" cy="16900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189DFE-0DA7-35F6-437F-02EC9C083A6E}"/>
                </a:ext>
              </a:extLst>
            </p:cNvPr>
            <p:cNvCxnSpPr/>
            <p:nvPr/>
          </p:nvCxnSpPr>
          <p:spPr bwMode="auto">
            <a:xfrm>
              <a:off x="2853566" y="4234396"/>
              <a:ext cx="457200" cy="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93CE6E8-2710-7259-0EF0-67A5EB5C39EC}"/>
                </a:ext>
              </a:extLst>
            </p:cNvPr>
            <p:cNvCxnSpPr/>
            <p:nvPr/>
          </p:nvCxnSpPr>
          <p:spPr bwMode="auto">
            <a:xfrm>
              <a:off x="3134920" y="4231962"/>
              <a:ext cx="152400" cy="88892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AFFD248-C917-3E7F-745F-C65FA34EE2C5}"/>
                </a:ext>
              </a:extLst>
            </p:cNvPr>
            <p:cNvCxnSpPr/>
            <p:nvPr/>
          </p:nvCxnSpPr>
          <p:spPr bwMode="auto">
            <a:xfrm flipV="1">
              <a:off x="3144298" y="4151850"/>
              <a:ext cx="152400" cy="7620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0D89F12-AC27-E211-840A-1FC6EC34408B}"/>
              </a:ext>
            </a:extLst>
          </p:cNvPr>
          <p:cNvSpPr/>
          <p:nvPr/>
        </p:nvSpPr>
        <p:spPr bwMode="auto">
          <a:xfrm>
            <a:off x="8055554" y="987732"/>
            <a:ext cx="181877" cy="16477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F6E642-6884-FAD1-DFB9-EA3391714BA8}"/>
              </a:ext>
            </a:extLst>
          </p:cNvPr>
          <p:cNvCxnSpPr/>
          <p:nvPr/>
        </p:nvCxnSpPr>
        <p:spPr bwMode="auto">
          <a:xfrm>
            <a:off x="6152676" y="1071894"/>
            <a:ext cx="457200" cy="0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7394D6-0711-6D66-9575-B44B3EE45C43}"/>
              </a:ext>
            </a:extLst>
          </p:cNvPr>
          <p:cNvCxnSpPr>
            <a:cxnSpLocks/>
          </p:cNvCxnSpPr>
          <p:nvPr/>
        </p:nvCxnSpPr>
        <p:spPr bwMode="auto">
          <a:xfrm>
            <a:off x="6443408" y="997925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0C502E5-016E-04E2-184A-99B620957971}"/>
              </a:ext>
            </a:extLst>
          </p:cNvPr>
          <p:cNvSpPr/>
          <p:nvPr/>
        </p:nvSpPr>
        <p:spPr bwMode="auto">
          <a:xfrm>
            <a:off x="6226922" y="994525"/>
            <a:ext cx="181877" cy="16477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1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69582-03FC-4CD4-B70A-FFE3070BA8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51D709-C5E2-4B34-848C-BD62C274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Words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B06873-D40A-47C4-84C0-23BE98C85E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850" y="971550"/>
            <a:ext cx="8534400" cy="39624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Business data modeling</a:t>
            </a:r>
          </a:p>
          <a:p>
            <a:r>
              <a:rPr lang="en-US" dirty="0">
                <a:solidFill>
                  <a:srgbClr val="FF6600"/>
                </a:solidFill>
              </a:rPr>
              <a:t>Entity</a:t>
            </a:r>
          </a:p>
          <a:p>
            <a:r>
              <a:rPr lang="en-US" dirty="0">
                <a:solidFill>
                  <a:srgbClr val="FF6600"/>
                </a:solidFill>
              </a:rPr>
              <a:t>Instance</a:t>
            </a:r>
          </a:p>
          <a:p>
            <a:r>
              <a:rPr lang="en-US" dirty="0">
                <a:solidFill>
                  <a:srgbClr val="FF6600"/>
                </a:solidFill>
              </a:rPr>
              <a:t>Composite key</a:t>
            </a:r>
          </a:p>
          <a:p>
            <a:r>
              <a:rPr lang="en-US" dirty="0">
                <a:solidFill>
                  <a:srgbClr val="FF6600"/>
                </a:solidFill>
              </a:rPr>
              <a:t>Foreign key</a:t>
            </a:r>
          </a:p>
          <a:p>
            <a:r>
              <a:rPr lang="en-US" dirty="0">
                <a:solidFill>
                  <a:srgbClr val="FF6600"/>
                </a:solidFill>
              </a:rPr>
              <a:t>Many-to-many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9BB23-A6F8-74CB-5B2B-D45F114F9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370" y="972820"/>
            <a:ext cx="1885950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9CE21B-EABA-2A8F-DEDF-8A442F31CA9C}"/>
              </a:ext>
            </a:extLst>
          </p:cNvPr>
          <p:cNvSpPr/>
          <p:nvPr/>
        </p:nvSpPr>
        <p:spPr>
          <a:xfrm>
            <a:off x="7987665" y="1047750"/>
            <a:ext cx="960120" cy="152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effectLst/>
                <a:latin typeface="Comic Sans MS" panose="030F0702030302020204" pitchFamily="66" charset="0"/>
              </a:rPr>
              <a:t>job interview…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BC7304-9A38-0A98-1B11-F84864450F25}"/>
              </a:ext>
            </a:extLst>
          </p:cNvPr>
          <p:cNvGrpSpPr/>
          <p:nvPr/>
        </p:nvGrpSpPr>
        <p:grpSpPr>
          <a:xfrm>
            <a:off x="7151370" y="3028950"/>
            <a:ext cx="1885950" cy="1885950"/>
            <a:chOff x="7151370" y="3028950"/>
            <a:chExt cx="1885950" cy="18859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B851E9-4602-E826-8392-82F5B108E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151370" y="3028950"/>
              <a:ext cx="1885950" cy="18859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E8A980-C328-83DB-4EDC-F5C7716ADDF7}"/>
                </a:ext>
              </a:extLst>
            </p:cNvPr>
            <p:cNvSpPr/>
            <p:nvPr/>
          </p:nvSpPr>
          <p:spPr>
            <a:xfrm>
              <a:off x="7987665" y="3087370"/>
              <a:ext cx="960120" cy="152400"/>
            </a:xfrm>
            <a:prstGeom prst="rect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effectLst/>
                  <a:latin typeface="Comic Sans MS" panose="030F0702030302020204" pitchFamily="66" charset="0"/>
                </a:rPr>
                <a:t>job interview…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DFA55C4-04ED-FAC4-D504-BB23CFE49DCA}"/>
                </a:ext>
              </a:extLst>
            </p:cNvPr>
            <p:cNvSpPr/>
            <p:nvPr/>
          </p:nvSpPr>
          <p:spPr>
            <a:xfrm>
              <a:off x="7608570" y="3912870"/>
              <a:ext cx="188595" cy="161925"/>
            </a:xfrm>
            <a:custGeom>
              <a:avLst/>
              <a:gdLst>
                <a:gd name="connsiteX0" fmla="*/ 0 w 188595"/>
                <a:gd name="connsiteY0" fmla="*/ 5715 h 161925"/>
                <a:gd name="connsiteX1" fmla="*/ 165735 w 188595"/>
                <a:gd name="connsiteY1" fmla="*/ 0 h 161925"/>
                <a:gd name="connsiteX2" fmla="*/ 129540 w 188595"/>
                <a:gd name="connsiteY2" fmla="*/ 89535 h 161925"/>
                <a:gd name="connsiteX3" fmla="*/ 188595 w 188595"/>
                <a:gd name="connsiteY3" fmla="*/ 70485 h 161925"/>
                <a:gd name="connsiteX4" fmla="*/ 171450 w 188595"/>
                <a:gd name="connsiteY4" fmla="*/ 150495 h 161925"/>
                <a:gd name="connsiteX5" fmla="*/ 34290 w 188595"/>
                <a:gd name="connsiteY5" fmla="*/ 161925 h 161925"/>
                <a:gd name="connsiteX6" fmla="*/ 17145 w 188595"/>
                <a:gd name="connsiteY6" fmla="*/ 120015 h 161925"/>
                <a:gd name="connsiteX7" fmla="*/ 0 w 188595"/>
                <a:gd name="connsiteY7" fmla="*/ 76200 h 161925"/>
                <a:gd name="connsiteX8" fmla="*/ 0 w 188595"/>
                <a:gd name="connsiteY8" fmla="*/ 571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95" h="161925">
                  <a:moveTo>
                    <a:pt x="0" y="5715"/>
                  </a:moveTo>
                  <a:lnTo>
                    <a:pt x="165735" y="0"/>
                  </a:lnTo>
                  <a:lnTo>
                    <a:pt x="129540" y="89535"/>
                  </a:lnTo>
                  <a:lnTo>
                    <a:pt x="188595" y="70485"/>
                  </a:lnTo>
                  <a:lnTo>
                    <a:pt x="171450" y="150495"/>
                  </a:lnTo>
                  <a:lnTo>
                    <a:pt x="34290" y="161925"/>
                  </a:lnTo>
                  <a:lnTo>
                    <a:pt x="17145" y="120015"/>
                  </a:lnTo>
                  <a:lnTo>
                    <a:pt x="0" y="76200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rgbClr val="1B2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21BFB7-0649-8035-371B-2610A772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140062">
              <a:off x="7654527" y="3916096"/>
              <a:ext cx="96680" cy="81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F311A5-4B80-8145-86EE-41C080A3B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MP2 – Notflix ERD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1B222-3CC0-2F63-6752-310128063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4CEDDAA-2B76-D9D7-076D-C5215CAA52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420305"/>
              </p:ext>
            </p:extLst>
          </p:nvPr>
        </p:nvGraphicFramePr>
        <p:xfrm>
          <a:off x="1295400" y="971550"/>
          <a:ext cx="7162800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73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8F3635-C2CD-485F-8697-D939E552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Foreign Keys (FK)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341C1-6E49-4D7C-AED7-76FCA95B9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C405B4-91B0-4028-869D-0C5185841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165104"/>
              </p:ext>
            </p:extLst>
          </p:nvPr>
        </p:nvGraphicFramePr>
        <p:xfrm>
          <a:off x="304800" y="971550"/>
          <a:ext cx="411480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70668745"/>
                    </a:ext>
                  </a:extLst>
                </a:gridCol>
              </a:tblGrid>
              <a:tr h="330015">
                <a:tc>
                  <a:txBody>
                    <a:bodyPr/>
                    <a:lstStyle/>
                    <a:p>
                      <a:r>
                        <a:rPr lang="en-US" sz="1400" dirty="0"/>
                        <a:t>CustomerID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First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Last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Mobile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Dorothy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Martin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434-563744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235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Haynes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434-752422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Aguillar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434-950032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Xiong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434-237825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320225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11740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491F9E-DFC9-4374-B75F-7EB5DFAAB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583444"/>
              </p:ext>
            </p:extLst>
          </p:nvPr>
        </p:nvGraphicFramePr>
        <p:xfrm>
          <a:off x="5042032" y="2851150"/>
          <a:ext cx="3873368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1302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890186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955512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  <a:gridCol w="1206368">
                  <a:extLst>
                    <a:ext uri="{9D8B030D-6E8A-4147-A177-3AD203B41FA5}">
                      <a16:colId xmlns:a16="http://schemas.microsoft.com/office/drawing/2014/main" val="212387871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400" dirty="0"/>
                        <a:t>PetID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Species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CustomerID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P64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Fluffy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Olaf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Alligator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5670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F169933-4EB3-43A2-8C02-AA0B5FEA44F5}"/>
              </a:ext>
            </a:extLst>
          </p:cNvPr>
          <p:cNvSpPr txBox="1"/>
          <p:nvPr/>
        </p:nvSpPr>
        <p:spPr>
          <a:xfrm>
            <a:off x="5298858" y="2080607"/>
            <a:ext cx="3547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This attribute (column) is called a </a:t>
            </a:r>
            <a:r>
              <a:rPr lang="en-US" sz="2000" dirty="0">
                <a:solidFill>
                  <a:srgbClr val="FF6600"/>
                </a:solidFill>
                <a:effectLst/>
              </a:rPr>
              <a:t>foreign key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9A6B1A0-C1DF-47DC-89D1-B7B423115FEE}"/>
              </a:ext>
            </a:extLst>
          </p:cNvPr>
          <p:cNvSpPr/>
          <p:nvPr/>
        </p:nvSpPr>
        <p:spPr>
          <a:xfrm>
            <a:off x="7937632" y="2541723"/>
            <a:ext cx="266700" cy="29315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B87AB-73B1-48BE-AD65-3801DB41E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832743"/>
            <a:ext cx="1816857" cy="1121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3890DF-95FC-46A0-A5A7-17AE6A56D558}"/>
              </a:ext>
            </a:extLst>
          </p:cNvPr>
          <p:cNvSpPr txBox="1"/>
          <p:nvPr/>
        </p:nvSpPr>
        <p:spPr>
          <a:xfrm>
            <a:off x="346710" y="3932222"/>
            <a:ext cx="3895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A </a:t>
            </a:r>
            <a:r>
              <a:rPr lang="en-US" sz="2000" dirty="0">
                <a:solidFill>
                  <a:srgbClr val="FF6600"/>
                </a:solidFill>
                <a:effectLst/>
              </a:rPr>
              <a:t>foreign key </a:t>
            </a:r>
            <a:r>
              <a:rPr lang="en-US" sz="2000" dirty="0">
                <a:solidFill>
                  <a:schemeClr val="tx1"/>
                </a:solidFill>
                <a:effectLst/>
              </a:rPr>
              <a:t>is a column in a table that is also a primary key in another table  </a:t>
            </a:r>
            <a:endParaRPr lang="en-US" sz="2000" dirty="0">
              <a:solidFill>
                <a:srgbClr val="FF66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37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49E2E-5781-4F78-B534-C05516B9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Relational Databases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94AFD-5434-4420-8310-0FD5E81FBE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895350"/>
            <a:ext cx="8534400" cy="396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Foreign Keys are the mechanism that relates information in different tables</a:t>
            </a: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r>
              <a:rPr lang="en-US" sz="1600" dirty="0"/>
              <a:t>Academically speaking, a “relation” is a table in a database, hence the term “</a:t>
            </a:r>
            <a:r>
              <a:rPr lang="en-US" sz="1600" dirty="0">
                <a:solidFill>
                  <a:srgbClr val="FF6600"/>
                </a:solidFill>
              </a:rPr>
              <a:t>relational databases</a:t>
            </a:r>
            <a:r>
              <a:rPr lang="en-US" sz="1600" dirty="0"/>
              <a:t>”. It means databases which contain tables.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DD5BB1-A79A-4E17-B1F1-45B3BB03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FBE99-2CE2-4548-BD36-7915D1D39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8" t="7095" r="2411" b="7761"/>
          <a:stretch/>
        </p:blipFill>
        <p:spPr>
          <a:xfrm>
            <a:off x="2728912" y="1962150"/>
            <a:ext cx="368617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701427-7D32-44C5-B36A-8C22E566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Recap: Foreign Key Placement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6DD9E-7147-4245-9DC5-624ADB25D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 know the </a:t>
            </a:r>
            <a:r>
              <a:rPr lang="en-US" dirty="0">
                <a:solidFill>
                  <a:srgbClr val="0070C0"/>
                </a:solidFill>
              </a:rPr>
              <a:t>type</a:t>
            </a:r>
            <a:r>
              <a:rPr lang="en-US" dirty="0"/>
              <a:t> of relationship, you can determine where to place the FK.</a:t>
            </a:r>
          </a:p>
          <a:p>
            <a:r>
              <a:rPr lang="en-US" dirty="0"/>
              <a:t>Three cases = three rules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One to many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One to 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Many to many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D1D74-B569-4860-AB63-63D8662CE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68A68B-FAEF-41A0-892B-D2AC70F16B88}"/>
              </a:ext>
            </a:extLst>
          </p:cNvPr>
          <p:cNvSpPr/>
          <p:nvPr/>
        </p:nvSpPr>
        <p:spPr>
          <a:xfrm rot="19337980">
            <a:off x="7499498" y="3932883"/>
            <a:ext cx="1524000" cy="914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/>
              </a:rPr>
              <a:t>Essential knowledge for Project 2</a:t>
            </a:r>
          </a:p>
        </p:txBody>
      </p:sp>
    </p:spTree>
    <p:extLst>
      <p:ext uri="{BB962C8B-B14F-4D97-AF65-F5344CB8AC3E}">
        <p14:creationId xmlns:p14="http://schemas.microsoft.com/office/powerpoint/2010/main" val="152911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4D5758-E369-4B58-9B0E-179D797B8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Key Placement 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67200" y="1276350"/>
            <a:ext cx="1905000" cy="975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CID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First Name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Last Name</a:t>
            </a: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0" y="897107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CUSTOMER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2800" y="1428751"/>
            <a:ext cx="1905000" cy="1143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OrderNo</a:t>
            </a:r>
            <a:br>
              <a:rPr lang="en-US" sz="1400" dirty="0">
                <a:solidFill>
                  <a:schemeClr val="tx1"/>
                </a:solidFill>
                <a:effectLst/>
              </a:rPr>
            </a:br>
            <a:r>
              <a:rPr lang="en-US" sz="1400" dirty="0">
                <a:solidFill>
                  <a:schemeClr val="tx1"/>
                </a:solidFill>
                <a:effectLst/>
              </a:rPr>
              <a:t>Date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ShipTo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Type</a:t>
            </a:r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1054295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ORDER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7505700" y="2332355"/>
            <a:ext cx="1219200" cy="21544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effectLst/>
              </a:rPr>
              <a:t>(FK) CID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62980"/>
              </p:ext>
            </p:extLst>
          </p:nvPr>
        </p:nvGraphicFramePr>
        <p:xfrm>
          <a:off x="584184" y="2620545"/>
          <a:ext cx="3225816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3587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075272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146957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Last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6810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Jennifer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Claggett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7220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Mahi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Dillon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869009"/>
              </p:ext>
            </p:extLst>
          </p:nvPr>
        </p:nvGraphicFramePr>
        <p:xfrm>
          <a:off x="2513075" y="3815017"/>
          <a:ext cx="6096001" cy="12287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8183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292519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730639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2384268014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3371977882"/>
                    </a:ext>
                  </a:extLst>
                </a:gridCol>
              </a:tblGrid>
              <a:tr h="183695">
                <a:tc>
                  <a:txBody>
                    <a:bodyPr/>
                    <a:lstStyle/>
                    <a:p>
                      <a:r>
                        <a:rPr lang="en-US" sz="1600" u="sng" dirty="0"/>
                        <a:t>OrderNo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ShipTo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Type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CID</a:t>
                      </a:r>
                    </a:p>
                  </a:txBody>
                  <a:tcPr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44655">
                <a:tc>
                  <a:txBody>
                    <a:bodyPr/>
                    <a:lstStyle/>
                    <a:p>
                      <a:r>
                        <a:rPr lang="en-US" sz="1600" dirty="0"/>
                        <a:t>O-727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4/6/24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3, Maine Ave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Online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7220</a:t>
                      </a:r>
                    </a:p>
                  </a:txBody>
                  <a:tcPr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600" dirty="0"/>
                        <a:t>O-827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4/7/24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 store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Store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6810</a:t>
                      </a:r>
                    </a:p>
                  </a:txBody>
                  <a:tcPr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52580">
                <a:tc>
                  <a:txBody>
                    <a:bodyPr/>
                    <a:lstStyle/>
                    <a:p>
                      <a:r>
                        <a:rPr lang="en-US" sz="1600" dirty="0"/>
                        <a:t>O-829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4/7/24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 store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6810</a:t>
                      </a:r>
                    </a:p>
                  </a:txBody>
                  <a:tcPr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627281"/>
                  </a:ext>
                </a:extLst>
              </a:tr>
              <a:tr h="183695"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…</a:t>
                      </a:r>
                    </a:p>
                  </a:txBody>
                  <a:tcPr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23344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0F7D30-C5CE-4AB1-A272-FA7E7DE5BBF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EE2414B-BADA-473C-9AA5-3A51A59C5ABA}"/>
              </a:ext>
            </a:extLst>
          </p:cNvPr>
          <p:cNvSpPr txBox="1"/>
          <p:nvPr/>
        </p:nvSpPr>
        <p:spPr>
          <a:xfrm>
            <a:off x="275725" y="886675"/>
            <a:ext cx="3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This is a one-to-many relationship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B53892-27F9-45A8-8AEA-E40F180AFF6C}"/>
              </a:ext>
            </a:extLst>
          </p:cNvPr>
          <p:cNvSpPr/>
          <p:nvPr/>
        </p:nvSpPr>
        <p:spPr>
          <a:xfrm>
            <a:off x="7684476" y="3763965"/>
            <a:ext cx="1295400" cy="130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3BECA-FE37-4FED-A5E0-614D21887F85}"/>
              </a:ext>
            </a:extLst>
          </p:cNvPr>
          <p:cNvSpPr txBox="1"/>
          <p:nvPr/>
        </p:nvSpPr>
        <p:spPr>
          <a:xfrm>
            <a:off x="457200" y="2385608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383135-F018-4ABD-9DFF-67A4A720839C}"/>
              </a:ext>
            </a:extLst>
          </p:cNvPr>
          <p:cNvSpPr txBox="1"/>
          <p:nvPr/>
        </p:nvSpPr>
        <p:spPr>
          <a:xfrm>
            <a:off x="2402433" y="3607629"/>
            <a:ext cx="646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ORDER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66F791-A19F-4BAE-A1CC-BA83C119B120}"/>
              </a:ext>
            </a:extLst>
          </p:cNvPr>
          <p:cNvGrpSpPr/>
          <p:nvPr/>
        </p:nvGrpSpPr>
        <p:grpSpPr>
          <a:xfrm>
            <a:off x="6172200" y="1591225"/>
            <a:ext cx="990600" cy="294725"/>
            <a:chOff x="6172200" y="1591225"/>
            <a:chExt cx="990600" cy="294725"/>
          </a:xfrm>
        </p:grpSpPr>
        <p:cxnSp>
          <p:nvCxnSpPr>
            <p:cNvPr id="5" name="Straight Connector 4"/>
            <p:cNvCxnSpPr>
              <a:cxnSpLocks/>
            </p:cNvCxnSpPr>
            <p:nvPr/>
          </p:nvCxnSpPr>
          <p:spPr bwMode="auto">
            <a:xfrm>
              <a:off x="6172200" y="1778781"/>
              <a:ext cx="9906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33FD30-ACC9-4881-BE7A-5B0A930532CA}"/>
                </a:ext>
              </a:extLst>
            </p:cNvPr>
            <p:cNvCxnSpPr/>
            <p:nvPr/>
          </p:nvCxnSpPr>
          <p:spPr>
            <a:xfrm flipV="1">
              <a:off x="7010400" y="1657350"/>
              <a:ext cx="152400" cy="121431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C8874B9-5347-47E4-B69C-00C3CAE81980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00" y="1778781"/>
              <a:ext cx="152400" cy="107169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BC01ABB-3770-481B-8238-93AB389D9718}"/>
                </a:ext>
              </a:extLst>
            </p:cNvPr>
            <p:cNvCxnSpPr>
              <a:cxnSpLocks/>
            </p:cNvCxnSpPr>
            <p:nvPr/>
          </p:nvCxnSpPr>
          <p:spPr>
            <a:xfrm>
              <a:off x="6270842" y="1675864"/>
              <a:ext cx="0" cy="210086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ACCD5C-9479-49A0-889D-546F018F1872}"/>
                </a:ext>
              </a:extLst>
            </p:cNvPr>
            <p:cNvSpPr txBox="1"/>
            <p:nvPr/>
          </p:nvSpPr>
          <p:spPr bwMode="auto">
            <a:xfrm>
              <a:off x="6423243" y="1591225"/>
              <a:ext cx="488514" cy="169277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B050"/>
                  </a:solidFill>
                  <a:effectLst/>
                </a:rPr>
                <a:t>places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DCB7D4-ABAD-424E-9CA2-64A5907C9C95}"/>
              </a:ext>
            </a:extLst>
          </p:cNvPr>
          <p:cNvGrpSpPr/>
          <p:nvPr/>
        </p:nvGrpSpPr>
        <p:grpSpPr>
          <a:xfrm>
            <a:off x="3867834" y="2604652"/>
            <a:ext cx="780366" cy="991253"/>
            <a:chOff x="3867834" y="2604652"/>
            <a:chExt cx="780366" cy="9912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DA48E0-C40C-4764-82B7-C0EEE5873AA5}"/>
                </a:ext>
              </a:extLst>
            </p:cNvPr>
            <p:cNvSpPr/>
            <p:nvPr/>
          </p:nvSpPr>
          <p:spPr>
            <a:xfrm>
              <a:off x="3867834" y="2604652"/>
              <a:ext cx="780366" cy="9912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EE54B7A-E849-4BE0-8D7D-6B592CA9099A}"/>
                </a:ext>
              </a:extLst>
            </p:cNvPr>
            <p:cNvCxnSpPr/>
            <p:nvPr/>
          </p:nvCxnSpPr>
          <p:spPr>
            <a:xfrm>
              <a:off x="3886200" y="2850873"/>
              <a:ext cx="76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ABFBFC5-AF21-44C4-8F3E-4C501057BF46}"/>
                </a:ext>
              </a:extLst>
            </p:cNvPr>
            <p:cNvCxnSpPr/>
            <p:nvPr/>
          </p:nvCxnSpPr>
          <p:spPr>
            <a:xfrm>
              <a:off x="3886200" y="3107098"/>
              <a:ext cx="76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785BA81-B7A8-4FF1-B0DE-3F44DDC8A145}"/>
                </a:ext>
              </a:extLst>
            </p:cNvPr>
            <p:cNvCxnSpPr/>
            <p:nvPr/>
          </p:nvCxnSpPr>
          <p:spPr>
            <a:xfrm>
              <a:off x="3886200" y="3345474"/>
              <a:ext cx="76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26A2004A-A7E5-4756-B25B-F975C14F5A13}"/>
              </a:ext>
            </a:extLst>
          </p:cNvPr>
          <p:cNvSpPr/>
          <p:nvPr/>
        </p:nvSpPr>
        <p:spPr>
          <a:xfrm>
            <a:off x="7725117" y="3815017"/>
            <a:ext cx="780366" cy="12287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25A818-0B40-457B-B27F-36E2C91177D2}"/>
              </a:ext>
            </a:extLst>
          </p:cNvPr>
          <p:cNvCxnSpPr>
            <a:cxnSpLocks/>
          </p:cNvCxnSpPr>
          <p:nvPr/>
        </p:nvCxnSpPr>
        <p:spPr>
          <a:xfrm>
            <a:off x="7743483" y="4061238"/>
            <a:ext cx="76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5386B9-9298-4B78-9EE1-5D9563E3AE9E}"/>
              </a:ext>
            </a:extLst>
          </p:cNvPr>
          <p:cNvCxnSpPr>
            <a:cxnSpLocks/>
          </p:cNvCxnSpPr>
          <p:nvPr/>
        </p:nvCxnSpPr>
        <p:spPr>
          <a:xfrm>
            <a:off x="7743483" y="4317463"/>
            <a:ext cx="76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27680C8-827B-4ADD-933C-2FCB6C22BA75}"/>
              </a:ext>
            </a:extLst>
          </p:cNvPr>
          <p:cNvCxnSpPr>
            <a:cxnSpLocks/>
          </p:cNvCxnSpPr>
          <p:nvPr/>
        </p:nvCxnSpPr>
        <p:spPr>
          <a:xfrm>
            <a:off x="7743483" y="4555839"/>
            <a:ext cx="76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D815C80-B978-4DFD-9E53-DFA3476A9973}"/>
              </a:ext>
            </a:extLst>
          </p:cNvPr>
          <p:cNvCxnSpPr>
            <a:cxnSpLocks/>
          </p:cNvCxnSpPr>
          <p:nvPr/>
        </p:nvCxnSpPr>
        <p:spPr>
          <a:xfrm>
            <a:off x="7741136" y="4795222"/>
            <a:ext cx="76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2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4C59B-5D9A-4FA6-B017-2D29ADAFE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34058"/>
            <a:ext cx="8763000" cy="1219200"/>
          </a:xfrm>
        </p:spPr>
        <p:txBody>
          <a:bodyPr/>
          <a:lstStyle/>
          <a:p>
            <a:r>
              <a:rPr lang="en-US" sz="4000" dirty="0">
                <a:solidFill>
                  <a:srgbClr val="FF6600"/>
                </a:solidFill>
              </a:rPr>
              <a:t>Rule for one-to-many relationships:</a:t>
            </a:r>
            <a:br>
              <a:rPr lang="en-US" sz="4000" dirty="0">
                <a:solidFill>
                  <a:srgbClr val="FF6600"/>
                </a:solidFill>
              </a:rPr>
            </a:br>
            <a:r>
              <a:rPr lang="en-US" sz="4000" dirty="0">
                <a:solidFill>
                  <a:srgbClr val="FF6600"/>
                </a:solidFill>
              </a:rPr>
              <a:t>copy the PK of the ‘one’ side as a FK on the ‘many’ side.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6EB5A6-5C6B-4786-9584-B6BC594A8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A165E8-EAD6-43D4-9D8A-997011C81C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8600" y="2222500"/>
            <a:ext cx="5714999" cy="2840038"/>
          </a:xfrm>
        </p:spPr>
        <p:txBody>
          <a:bodyPr>
            <a:normAutofit fontScale="92500" lnSpcReduction="10000"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>
              <a:solidFill>
                <a:srgbClr val="FF6600"/>
              </a:solidFill>
            </a:endParaRPr>
          </a:p>
          <a:p>
            <a:endParaRPr lang="en-US" sz="2400" dirty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sz="1200" dirty="0"/>
              <a:t>It is a good idea to use for the FK the same name used for the PK in the other table, but it is not necessary: the DBMS can be instructed to do translations. For example We could have called it “CustNo” inside Order.</a:t>
            </a:r>
          </a:p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EB79B2-8682-464D-A668-0464485D48E4}"/>
              </a:ext>
            </a:extLst>
          </p:cNvPr>
          <p:cNvSpPr/>
          <p:nvPr/>
        </p:nvSpPr>
        <p:spPr>
          <a:xfrm>
            <a:off x="2667000" y="2874793"/>
            <a:ext cx="1905000" cy="975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CID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First Name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Last Name</a:t>
            </a: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DD006A-8451-41F3-B867-ACCD1EB0BA11}"/>
              </a:ext>
            </a:extLst>
          </p:cNvPr>
          <p:cNvSpPr/>
          <p:nvPr/>
        </p:nvSpPr>
        <p:spPr>
          <a:xfrm>
            <a:off x="2667000" y="2495550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CUSTOMER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0461A-F495-4F31-AAF0-599FB7870E1E}"/>
              </a:ext>
            </a:extLst>
          </p:cNvPr>
          <p:cNvSpPr/>
          <p:nvPr/>
        </p:nvSpPr>
        <p:spPr>
          <a:xfrm>
            <a:off x="5562600" y="3027194"/>
            <a:ext cx="1905000" cy="1143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OrderNo</a:t>
            </a:r>
            <a:br>
              <a:rPr lang="en-US" sz="1400" dirty="0">
                <a:solidFill>
                  <a:schemeClr val="tx1"/>
                </a:solidFill>
                <a:effectLst/>
              </a:rPr>
            </a:br>
            <a:r>
              <a:rPr lang="en-US" sz="1400" dirty="0">
                <a:solidFill>
                  <a:schemeClr val="tx1"/>
                </a:solidFill>
                <a:effectLst/>
              </a:rPr>
              <a:t>Date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ShipTo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Type</a:t>
            </a:r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C52ADF-A385-4C5F-B546-5639A74ED9AA}"/>
              </a:ext>
            </a:extLst>
          </p:cNvPr>
          <p:cNvSpPr/>
          <p:nvPr/>
        </p:nvSpPr>
        <p:spPr>
          <a:xfrm>
            <a:off x="5562600" y="2652738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ORDER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6CEC98-2887-4DD7-9A14-68BE3BEABC66}"/>
              </a:ext>
            </a:extLst>
          </p:cNvPr>
          <p:cNvSpPr txBox="1"/>
          <p:nvPr/>
        </p:nvSpPr>
        <p:spPr bwMode="auto">
          <a:xfrm>
            <a:off x="5905500" y="3930798"/>
            <a:ext cx="1219200" cy="21544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effectLst/>
              </a:rPr>
              <a:t>(FK) CID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9B0D9E-010F-444C-B9F1-298B4D62261A}"/>
              </a:ext>
            </a:extLst>
          </p:cNvPr>
          <p:cNvGrpSpPr/>
          <p:nvPr/>
        </p:nvGrpSpPr>
        <p:grpSpPr>
          <a:xfrm>
            <a:off x="4572000" y="3189668"/>
            <a:ext cx="990600" cy="294725"/>
            <a:chOff x="6172200" y="1591225"/>
            <a:chExt cx="990600" cy="2947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609011B-F567-4713-97BB-AD5DC8C95F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72200" y="1778781"/>
              <a:ext cx="9906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E23AFA-0735-4416-B007-7EB0632D7654}"/>
                </a:ext>
              </a:extLst>
            </p:cNvPr>
            <p:cNvCxnSpPr/>
            <p:nvPr/>
          </p:nvCxnSpPr>
          <p:spPr>
            <a:xfrm flipV="1">
              <a:off x="7010400" y="1657350"/>
              <a:ext cx="152400" cy="121431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69BBA9C-4F1E-4011-B784-9D4F0263E7B5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00" y="1778781"/>
              <a:ext cx="152400" cy="107169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122DEB0-F27D-4DB2-967C-A1659DA3E0F2}"/>
                </a:ext>
              </a:extLst>
            </p:cNvPr>
            <p:cNvCxnSpPr>
              <a:cxnSpLocks/>
            </p:cNvCxnSpPr>
            <p:nvPr/>
          </p:nvCxnSpPr>
          <p:spPr>
            <a:xfrm>
              <a:off x="6270842" y="1675864"/>
              <a:ext cx="0" cy="210086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91C007-224C-4262-B6B8-6A3A43F54468}"/>
                </a:ext>
              </a:extLst>
            </p:cNvPr>
            <p:cNvSpPr txBox="1"/>
            <p:nvPr/>
          </p:nvSpPr>
          <p:spPr bwMode="auto">
            <a:xfrm>
              <a:off x="6423243" y="1591225"/>
              <a:ext cx="488514" cy="169277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effectLst/>
                </a:rPr>
                <a:t>places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E0318-7111-40D9-BEE9-38812DEB4370}"/>
              </a:ext>
            </a:extLst>
          </p:cNvPr>
          <p:cNvCxnSpPr/>
          <p:nvPr/>
        </p:nvCxnSpPr>
        <p:spPr>
          <a:xfrm>
            <a:off x="304800" y="2038350"/>
            <a:ext cx="8785443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AE9D74-5789-0EAF-90A7-41B7BA5A7537}"/>
              </a:ext>
            </a:extLst>
          </p:cNvPr>
          <p:cNvSpPr txBox="1"/>
          <p:nvPr/>
        </p:nvSpPr>
        <p:spPr>
          <a:xfrm>
            <a:off x="3657600" y="2219220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1A5085"/>
                </a:solidFill>
                <a:effectLst/>
              </a:rPr>
              <a:t>The ‘one’ 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1AAC4-CC33-9592-8F2A-F6BD230EB867}"/>
              </a:ext>
            </a:extLst>
          </p:cNvPr>
          <p:cNvSpPr txBox="1"/>
          <p:nvPr/>
        </p:nvSpPr>
        <p:spPr>
          <a:xfrm>
            <a:off x="5241135" y="2361044"/>
            <a:ext cx="1399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1A5085"/>
                </a:solidFill>
                <a:effectLst/>
              </a:rPr>
              <a:t>The ‘many’ side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79E835-3985-F938-76CD-0FE0FAE19B1B}"/>
              </a:ext>
            </a:extLst>
          </p:cNvPr>
          <p:cNvCxnSpPr>
            <a:cxnSpLocks/>
          </p:cNvCxnSpPr>
          <p:nvPr/>
        </p:nvCxnSpPr>
        <p:spPr>
          <a:xfrm>
            <a:off x="4457029" y="2459166"/>
            <a:ext cx="213613" cy="743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FF38B02-9C8C-99B4-3175-E900BE3A153F}"/>
              </a:ext>
            </a:extLst>
          </p:cNvPr>
          <p:cNvCxnSpPr>
            <a:cxnSpLocks/>
          </p:cNvCxnSpPr>
          <p:nvPr/>
        </p:nvCxnSpPr>
        <p:spPr>
          <a:xfrm flipH="1">
            <a:off x="5410199" y="2569635"/>
            <a:ext cx="251044" cy="686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59490DA-DFB2-9A14-1EF6-BFA06D0C02CF}"/>
              </a:ext>
            </a:extLst>
          </p:cNvPr>
          <p:cNvSpPr/>
          <p:nvPr/>
        </p:nvSpPr>
        <p:spPr>
          <a:xfrm>
            <a:off x="6096000" y="3930798"/>
            <a:ext cx="76200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M4DM 2024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 smtClean="0">
            <a:solidFill>
              <a:schemeClr val="tx1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M4DM 2024" id="{5C2DBB5A-4F1D-4D0B-A31B-6444BFE20988}" vid="{A57FF521-D386-4A98-AB6C-70B0E7955C2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DM4DM 2024</Template>
  <TotalTime>11633163</TotalTime>
  <Pages>19</Pages>
  <Words>1536</Words>
  <Application>Microsoft Office PowerPoint</Application>
  <PresentationFormat>On-screen Show (16:9)</PresentationFormat>
  <Paragraphs>642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Calibri</vt:lpstr>
      <vt:lpstr>Comic Sans MS</vt:lpstr>
      <vt:lpstr>Segoe UI Light</vt:lpstr>
      <vt:lpstr>Segoe UI Semilight</vt:lpstr>
      <vt:lpstr>Stencil</vt:lpstr>
      <vt:lpstr>Tahoma</vt:lpstr>
      <vt:lpstr>Times New Roman</vt:lpstr>
      <vt:lpstr>Verdana</vt:lpstr>
      <vt:lpstr>Wingdings</vt:lpstr>
      <vt:lpstr>DM4DM 2024</vt:lpstr>
      <vt:lpstr>Foreign keys</vt:lpstr>
      <vt:lpstr>Critical thinking</vt:lpstr>
      <vt:lpstr>Orange Words</vt:lpstr>
      <vt:lpstr>MP2 – Notflix ERD</vt:lpstr>
      <vt:lpstr>Recap: Foreign Keys (FK)</vt:lpstr>
      <vt:lpstr>Relational Databases</vt:lpstr>
      <vt:lpstr>Recap: Foreign Key Placement</vt:lpstr>
      <vt:lpstr>Foreign Key Placement 1</vt:lpstr>
      <vt:lpstr>Rule for one-to-many relationships: copy the PK of the ‘one’ side as a FK on the ‘many’ side.</vt:lpstr>
      <vt:lpstr>Foreign Key placement 2</vt:lpstr>
      <vt:lpstr>Rule for one to one relationships: place the FK in either (not both) table or combine the tables.</vt:lpstr>
      <vt:lpstr>You do the talking</vt:lpstr>
      <vt:lpstr>Foreign Key placement 3</vt:lpstr>
      <vt:lpstr>Many-to-many</vt:lpstr>
      <vt:lpstr>Many-to-many</vt:lpstr>
      <vt:lpstr>Many-to-many</vt:lpstr>
      <vt:lpstr>PowerPoint Presentation</vt:lpstr>
      <vt:lpstr>Association table</vt:lpstr>
      <vt:lpstr>Association table (2nd take)</vt:lpstr>
      <vt:lpstr>Rule for Many-to-many: create an association table that contains the PKs of the contributing tables as FKs (two versions) </vt:lpstr>
      <vt:lpstr>Association table example </vt:lpstr>
      <vt:lpstr>Association table (2nd take)</vt:lpstr>
      <vt:lpstr>Summary: ERD rules</vt:lpstr>
      <vt:lpstr>WINIT</vt:lpstr>
      <vt:lpstr>Cardinality: the full story</vt:lpstr>
      <vt:lpstr>Examples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Information</dc:title>
  <dc:creator>Stefano</dc:creator>
  <cp:lastModifiedBy>Grazioli, Stefano (sg6m)</cp:lastModifiedBy>
  <cp:revision>592</cp:revision>
  <cp:lastPrinted>1997-02-18T13:34:25Z</cp:lastPrinted>
  <dcterms:created xsi:type="dcterms:W3CDTF">1997-02-14T18:36:50Z</dcterms:created>
  <dcterms:modified xsi:type="dcterms:W3CDTF">2024-09-09T14:04:08Z</dcterms:modified>
</cp:coreProperties>
</file>