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24"/>
  </p:notesMasterIdLst>
  <p:handoutMasterIdLst>
    <p:handoutMasterId r:id="rId25"/>
  </p:handoutMasterIdLst>
  <p:sldIdLst>
    <p:sldId id="257" r:id="rId2"/>
    <p:sldId id="331" r:id="rId3"/>
    <p:sldId id="464" r:id="rId4"/>
    <p:sldId id="442" r:id="rId5"/>
    <p:sldId id="460" r:id="rId6"/>
    <p:sldId id="465" r:id="rId7"/>
    <p:sldId id="470" r:id="rId8"/>
    <p:sldId id="456" r:id="rId9"/>
    <p:sldId id="457" r:id="rId10"/>
    <p:sldId id="463" r:id="rId11"/>
    <p:sldId id="474" r:id="rId12"/>
    <p:sldId id="335" r:id="rId13"/>
    <p:sldId id="440" r:id="rId14"/>
    <p:sldId id="453" r:id="rId15"/>
    <p:sldId id="455" r:id="rId16"/>
    <p:sldId id="452" r:id="rId17"/>
    <p:sldId id="441" r:id="rId18"/>
    <p:sldId id="450" r:id="rId19"/>
    <p:sldId id="443" r:id="rId20"/>
    <p:sldId id="466" r:id="rId21"/>
    <p:sldId id="468" r:id="rId22"/>
    <p:sldId id="473" r:id="rId23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21B"/>
    <a:srgbClr val="000000"/>
    <a:srgbClr val="FFCC99"/>
    <a:srgbClr val="0033CC"/>
    <a:srgbClr val="1515DD"/>
    <a:srgbClr val="0271CB"/>
    <a:srgbClr val="0270C7"/>
    <a:srgbClr val="FFCC00"/>
    <a:srgbClr val="66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9" autoAdjust="0"/>
    <p:restoredTop sz="92218" autoAdjust="0"/>
  </p:normalViewPr>
  <p:slideViewPr>
    <p:cSldViewPr>
      <p:cViewPr varScale="1">
        <p:scale>
          <a:sx n="119" d="100"/>
          <a:sy n="119" d="100"/>
        </p:scale>
        <p:origin x="120" y="7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04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fld id="{1FF980D6-0FB7-4DEC-80F6-43F33AB178E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24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fld id="{47D93BC8-CA4C-463A-8D11-3AE1F901FA8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29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38DDF-B768-4586-8905-534B33439EF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80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3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92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85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93BC8-CA4C-463A-8D11-3AE1F901FA8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30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4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nulls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93BC8-CA4C-463A-8D11-3AE1F901FA8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5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E8B27-95F9-3412-981A-3052F0A6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523" y="160371"/>
            <a:ext cx="608529" cy="5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6829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23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0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2F27BB-9130-4BD7-B7A9-6790E95179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85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14399B-D46C-4969-ABEA-B12C900E8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58850"/>
            <a:ext cx="70866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53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9400" y="1466850"/>
            <a:ext cx="23622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A582E-7BD0-4A21-8EA2-A0F86F30A927}"/>
              </a:ext>
            </a:extLst>
          </p:cNvPr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E3261-791F-9BFD-F1CC-C5017BD0B1FD}"/>
              </a:ext>
            </a:extLst>
          </p:cNvPr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418723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3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7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0487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E65866-1D19-E385-920A-CD22EB1D455E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06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D469B8-DA16-FCF7-4162-757345901728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07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2338F-B6CD-4125-A509-C60F4FFAD79A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8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1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mrscienceshow.com/2010/06/bring-us-your-burning-science-questions.html" TargetMode="Externa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mrscienceshow.com/2010/06/bring-us-your-burning-science-questions.html" TargetMode="Externa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mrscienceshow.com/2010/06/bring-us-your-burning-science-questions.html" TargetMode="Externa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scienceshow.com/2010/06/bring-us-your-burning-science-questions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mrscienceshow.com/2010/06/bring-us-your-burning-science-questions.html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SQL: The joins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Central SQL concept &amp;</a:t>
            </a:r>
            <a:br>
              <a:rPr lang="en-US" dirty="0"/>
            </a:br>
            <a:r>
              <a:rPr lang="en-US" dirty="0"/>
              <a:t>Prep for MP3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A26E-8087-4333-9970-1E40DBAD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syntax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3CF14-7F17-450B-90A0-87A8488D9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A590F6-BA66-45E3-8EE0-C8A6CBF68741}"/>
              </a:ext>
            </a:extLst>
          </p:cNvPr>
          <p:cNvSpPr txBox="1">
            <a:spLocks/>
          </p:cNvSpPr>
          <p:nvPr/>
        </p:nvSpPr>
        <p:spPr>
          <a:xfrm>
            <a:off x="231619" y="1200150"/>
            <a:ext cx="8771298" cy="2614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32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effectLst/>
                <a:latin typeface="Consolas" panose="020B0609020204030204" pitchFamily="49" charset="0"/>
              </a:rPr>
              <a:t>*</a:t>
            </a:r>
            <a:br>
              <a:rPr lang="en-US" sz="3200" dirty="0">
                <a:effectLst/>
                <a:latin typeface="Consolas" panose="020B0609020204030204" pitchFamily="49" charset="0"/>
              </a:rPr>
            </a:br>
            <a:r>
              <a:rPr lang="en-US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32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LOAN_OFFICER</a:t>
            </a:r>
            <a:br>
              <a:rPr lang="en-US" sz="32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</a:br>
            <a:r>
              <a:rPr lang="en-US" sz="32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join</a:t>
            </a:r>
            <a:r>
              <a:rPr lang="en-US" sz="32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LOAN</a:t>
            </a:r>
            <a:br>
              <a:rPr lang="en-US" sz="32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</a:br>
            <a:r>
              <a:rPr lang="en-US" sz="32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on</a:t>
            </a:r>
            <a:r>
              <a:rPr lang="en-US" sz="32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LOAN_OFFICER</a:t>
            </a:r>
            <a:r>
              <a:rPr lang="en-US" sz="32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.lo_id</a:t>
            </a:r>
            <a:r>
              <a:rPr lang="en-US" sz="32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2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LOAN.lo_id</a:t>
            </a:r>
            <a:endParaRPr lang="en-US" sz="5400" b="1" dirty="0">
              <a:solidFill>
                <a:srgbClr val="21212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21212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68A407D-19E3-A63E-2F14-BEE21F03F6CE}"/>
              </a:ext>
            </a:extLst>
          </p:cNvPr>
          <p:cNvSpPr/>
          <p:nvPr/>
        </p:nvSpPr>
        <p:spPr>
          <a:xfrm>
            <a:off x="9067800" y="5086350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B6DC5A-37CB-4ACB-A247-6C38ED49B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517"/>
          <a:stretch/>
        </p:blipFill>
        <p:spPr>
          <a:xfrm>
            <a:off x="8046719" y="57150"/>
            <a:ext cx="1029077" cy="2440527"/>
          </a:xfrm>
          <a:prstGeom prst="rect">
            <a:avLst/>
          </a:prstGeom>
        </p:spPr>
      </p:pic>
      <p:pic>
        <p:nvPicPr>
          <p:cNvPr id="8" name="Picture 2" descr="Azure Data Studio (@AzureDataStudio) / Twitter">
            <a:extLst>
              <a:ext uri="{FF2B5EF4-FFF2-40B4-BE49-F238E27FC236}">
                <a16:creationId xmlns:a16="http://schemas.microsoft.com/office/drawing/2014/main" id="{A9809A33-6F2E-4BFB-9949-7E0BBD148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4537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91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03991CA-CBB8-100A-B905-25DB1C06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7FA0B-F518-5ACB-C6F0-6F2016D6C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4B8E5C-17F9-40EB-F828-DED5A9C579C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0836" y="1028807"/>
            <a:ext cx="8534400" cy="3962400"/>
          </a:xfrm>
        </p:spPr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Concentration, majors, minors</a:t>
            </a:r>
          </a:p>
          <a:p>
            <a:r>
              <a:rPr lang="en-US" dirty="0"/>
              <a:t>Hoping to get from DM</a:t>
            </a:r>
            <a:r>
              <a:rPr lang="en-US" sz="2000" dirty="0">
                <a:solidFill>
                  <a:srgbClr val="E3621B"/>
                </a:solidFill>
              </a:rPr>
              <a:t>4</a:t>
            </a:r>
            <a:r>
              <a:rPr lang="en-US" dirty="0"/>
              <a:t>DM?</a:t>
            </a:r>
          </a:p>
          <a:p>
            <a:r>
              <a:rPr lang="en-US" dirty="0"/>
              <a:t>How was MP1? First impressions about SQL?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979D40-ED88-4148-8536-20165FC9F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07FEC1C-1031-4D2F-8BFE-27F0BA407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 in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B8522-EA82-488F-960A-42E9413BE2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8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F53DC30-2554-4DC4-9F9E-C0447EE59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59" y="1179594"/>
            <a:ext cx="8229600" cy="3689762"/>
          </a:xfrm>
          <a:prstGeom prst="rect">
            <a:avLst/>
          </a:prstGeom>
        </p:spPr>
      </p:pic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Joins are commonsense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Line Callout 1 13"/>
          <p:cNvSpPr/>
          <p:nvPr/>
        </p:nvSpPr>
        <p:spPr bwMode="auto">
          <a:xfrm>
            <a:off x="2971800" y="971550"/>
            <a:ext cx="2819400" cy="1151952"/>
          </a:xfrm>
          <a:prstGeom prst="borderCallout1">
            <a:avLst>
              <a:gd name="adj1" fmla="val 105265"/>
              <a:gd name="adj2" fmla="val 82719"/>
              <a:gd name="adj3" fmla="val 105195"/>
              <a:gd name="adj4" fmla="val 2595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effectLst/>
              </a:rPr>
              <a:t>What is the average rate of the loans managed by Jane Ruppell?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F63298-8C5B-4058-BDD4-DBC835A149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-4481" t="2283" r="15712" b="-2283"/>
          <a:stretch/>
        </p:blipFill>
        <p:spPr>
          <a:xfrm>
            <a:off x="8199648" y="24012"/>
            <a:ext cx="933450" cy="1051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45F1FF-C0D2-7A59-2CF0-455A61358945}"/>
              </a:ext>
            </a:extLst>
          </p:cNvPr>
          <p:cNvSpPr txBox="1"/>
          <p:nvPr/>
        </p:nvSpPr>
        <p:spPr>
          <a:xfrm>
            <a:off x="6226916" y="518142"/>
            <a:ext cx="2254143" cy="553998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1. Visualize the answer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2. Is the necessary data there?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3. What are the steps to find it?</a:t>
            </a:r>
          </a:p>
        </p:txBody>
      </p:sp>
    </p:spTree>
    <p:extLst>
      <p:ext uri="{BB962C8B-B14F-4D97-AF65-F5344CB8AC3E}">
        <p14:creationId xmlns:p14="http://schemas.microsoft.com/office/powerpoint/2010/main" val="30237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join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4887" y="1041400"/>
            <a:ext cx="8534400" cy="2614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avg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(rate) 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LOAN, LOAN_OFFICER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LOAN_OFFICER.f_name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'Jane'</a:t>
            </a:r>
            <a:endParaRPr lang="en-US" sz="2400" b="0" dirty="0">
              <a:solidFill>
                <a:srgbClr val="212121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LOAN_OFFICER.l_name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Ruppell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’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LOAN_OFFICER.lo_id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LOAN.lo_id</a:t>
            </a:r>
            <a:endParaRPr lang="en-US" sz="2400" b="0" dirty="0">
              <a:solidFill>
                <a:srgbClr val="212121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b="0" dirty="0">
              <a:solidFill>
                <a:srgbClr val="21212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18687" y="501015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ine Callout 1 13">
            <a:extLst>
              <a:ext uri="{FF2B5EF4-FFF2-40B4-BE49-F238E27FC236}">
                <a16:creationId xmlns:a16="http://schemas.microsoft.com/office/drawing/2014/main" id="{0A2CBC95-F631-4547-9547-584FACE1CE97}"/>
              </a:ext>
            </a:extLst>
          </p:cNvPr>
          <p:cNvSpPr/>
          <p:nvPr/>
        </p:nvSpPr>
        <p:spPr bwMode="auto">
          <a:xfrm>
            <a:off x="5591480" y="274309"/>
            <a:ext cx="3443976" cy="937281"/>
          </a:xfrm>
          <a:prstGeom prst="borderCallout1">
            <a:avLst>
              <a:gd name="adj1" fmla="val 105265"/>
              <a:gd name="adj2" fmla="val 82719"/>
              <a:gd name="adj3" fmla="val 105195"/>
              <a:gd name="adj4" fmla="val 2595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effectLst/>
              </a:rPr>
              <a:t>What is the average rate of the loans managed by Jane Ruppell?</a:t>
            </a:r>
          </a:p>
        </p:txBody>
      </p:sp>
      <p:pic>
        <p:nvPicPr>
          <p:cNvPr id="10" name="Picture 2" descr="Azure Data Studio (@AzureDataStudio) / Twitter">
            <a:extLst>
              <a:ext uri="{FF2B5EF4-FFF2-40B4-BE49-F238E27FC236}">
                <a16:creationId xmlns:a16="http://schemas.microsoft.com/office/drawing/2014/main" id="{A134675F-7B47-405C-B3DC-CC3886E08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4537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F6172A-C641-4B05-B85B-4A99C6F06E09}"/>
              </a:ext>
            </a:extLst>
          </p:cNvPr>
          <p:cNvSpPr txBox="1"/>
          <p:nvPr/>
        </p:nvSpPr>
        <p:spPr>
          <a:xfrm>
            <a:off x="1149754" y="4714512"/>
            <a:ext cx="35365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Assumes that J. Ruppel is unique.  What if it is not?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21FFBE-043F-4CE8-98C0-569C6D58B0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142"/>
          <a:stretch/>
        </p:blipFill>
        <p:spPr>
          <a:xfrm>
            <a:off x="7233674" y="2054804"/>
            <a:ext cx="1748697" cy="281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5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A26E-8087-4333-9970-1E40DBAD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syntax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3CF14-7F17-450B-90A0-87A8488D9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A590F6-BA66-45E3-8EE0-C8A6CBF68741}"/>
              </a:ext>
            </a:extLst>
          </p:cNvPr>
          <p:cNvSpPr txBox="1">
            <a:spLocks/>
          </p:cNvSpPr>
          <p:nvPr/>
        </p:nvSpPr>
        <p:spPr>
          <a:xfrm>
            <a:off x="414775" y="1211921"/>
            <a:ext cx="8534400" cy="2614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avg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(rate) </a:t>
            </a:r>
            <a:b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LOAN</a:t>
            </a:r>
            <a:b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join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LOAN_OFFICER </a:t>
            </a:r>
            <a:b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on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LOAN_OFFICER .</a:t>
            </a:r>
            <a:r>
              <a:rPr lang="en-US" sz="28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lo_id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LOAN.lo_id</a:t>
            </a:r>
            <a:br>
              <a:rPr lang="en-US" sz="280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LOAN_OFFICER .</a:t>
            </a:r>
            <a:r>
              <a:rPr lang="en-US" sz="28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f_name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'Jane’</a:t>
            </a:r>
            <a:b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LOAN_OFFICER .</a:t>
            </a:r>
            <a:r>
              <a:rPr lang="en-US" sz="28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l_name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Ruppell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’</a:t>
            </a:r>
          </a:p>
          <a:p>
            <a:pPr marL="0" indent="0">
              <a:buNone/>
            </a:pPr>
            <a:endParaRPr lang="en-US" sz="2800" b="1" dirty="0">
              <a:solidFill>
                <a:srgbClr val="21212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68A407D-19E3-A63E-2F14-BEE21F03F6CE}"/>
              </a:ext>
            </a:extLst>
          </p:cNvPr>
          <p:cNvSpPr/>
          <p:nvPr/>
        </p:nvSpPr>
        <p:spPr>
          <a:xfrm>
            <a:off x="9067800" y="5086350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7" name="Picture 2" descr="Azure Data Studio (@AzureDataStudio) / Twitter">
            <a:extLst>
              <a:ext uri="{FF2B5EF4-FFF2-40B4-BE49-F238E27FC236}">
                <a16:creationId xmlns:a16="http://schemas.microsoft.com/office/drawing/2014/main" id="{CEB0F2B1-6223-485C-ABC0-5116570A2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4537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FEDB04-5B95-41AD-AE69-B60FB42B1DD9}"/>
              </a:ext>
            </a:extLst>
          </p:cNvPr>
          <p:cNvSpPr txBox="1"/>
          <p:nvPr/>
        </p:nvSpPr>
        <p:spPr>
          <a:xfrm>
            <a:off x="1295400" y="4698053"/>
            <a:ext cx="4104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RISK: There might be more than one Jane Ruppell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D3EF8A-293C-426F-8ADA-231A7856A1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142"/>
          <a:stretch/>
        </p:blipFill>
        <p:spPr>
          <a:xfrm>
            <a:off x="7696200" y="126484"/>
            <a:ext cx="1394459" cy="224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A4CE5-12D9-4D74-B860-EC2D5B2F1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455100"/>
            <a:ext cx="8230313" cy="3688400"/>
          </a:xfrm>
          <a:prstGeom prst="rect">
            <a:avLst/>
          </a:prstGeom>
        </p:spPr>
      </p:pic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Joins are commonsense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4" name="Line Callout 1 13"/>
          <p:cNvSpPr/>
          <p:nvPr/>
        </p:nvSpPr>
        <p:spPr bwMode="auto">
          <a:xfrm>
            <a:off x="2895600" y="971550"/>
            <a:ext cx="2681976" cy="1752600"/>
          </a:xfrm>
          <a:prstGeom prst="borderCallout1">
            <a:avLst>
              <a:gd name="adj1" fmla="val 105265"/>
              <a:gd name="adj2" fmla="val 82719"/>
              <a:gd name="adj3" fmla="val 105195"/>
              <a:gd name="adj4" fmla="val 2595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effectLst/>
              </a:rPr>
              <a:t>If I give you </a:t>
            </a:r>
            <a:r>
              <a:rPr lang="en-US" sz="2000" b="1" dirty="0" err="1">
                <a:solidFill>
                  <a:srgbClr val="000000"/>
                </a:solidFill>
                <a:effectLst/>
              </a:rPr>
              <a:t>c_id</a:t>
            </a:r>
            <a:r>
              <a:rPr lang="en-US" sz="2000" b="1" dirty="0">
                <a:solidFill>
                  <a:srgbClr val="000000"/>
                </a:solidFill>
                <a:effectLst/>
              </a:rPr>
              <a:t>  ‘c010’, can you give me the names and phone numbers of the loan officers for that client?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4EB62-023A-4B63-9907-9AF9D35BB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48599" y="26670"/>
            <a:ext cx="1295401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1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join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4887" y="1264579"/>
            <a:ext cx="8534400" cy="261434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 distinct</a:t>
            </a:r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400" b="1" dirty="0" err="1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lo.f_name</a:t>
            </a:r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err="1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lo.l_name</a:t>
            </a:r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phone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customer_in_loan cil, loan l, </a:t>
            </a:r>
            <a:r>
              <a:rPr lang="en-US" sz="2400" b="1" dirty="0" err="1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loan_officer</a:t>
            </a:r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400" b="1" dirty="0" err="1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cil.c_id</a:t>
            </a:r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400" b="1" dirty="0">
                <a:solidFill>
                  <a:srgbClr val="A3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’c010’</a:t>
            </a:r>
            <a:endParaRPr lang="en-US" sz="2400" b="1" dirty="0">
              <a:solidFill>
                <a:srgbClr val="21212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cil.l_id</a:t>
            </a:r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400" b="1" dirty="0" err="1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l.l_id</a:t>
            </a:r>
            <a:endParaRPr lang="en-US" sz="2400" b="1" dirty="0">
              <a:solidFill>
                <a:srgbClr val="21212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l.lo_id</a:t>
            </a:r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lo.lo_id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Line Callout 1 13">
            <a:extLst>
              <a:ext uri="{FF2B5EF4-FFF2-40B4-BE49-F238E27FC236}">
                <a16:creationId xmlns:a16="http://schemas.microsoft.com/office/drawing/2014/main" id="{0A2CBC95-F631-4547-9547-584FACE1CE97}"/>
              </a:ext>
            </a:extLst>
          </p:cNvPr>
          <p:cNvSpPr/>
          <p:nvPr/>
        </p:nvSpPr>
        <p:spPr bwMode="auto">
          <a:xfrm>
            <a:off x="3505200" y="110470"/>
            <a:ext cx="5577576" cy="813436"/>
          </a:xfrm>
          <a:prstGeom prst="borderCallout1">
            <a:avLst>
              <a:gd name="adj1" fmla="val 105265"/>
              <a:gd name="adj2" fmla="val 82719"/>
              <a:gd name="adj3" fmla="val 105195"/>
              <a:gd name="adj4" fmla="val 2595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effectLst/>
              </a:rPr>
              <a:t>If I give you </a:t>
            </a:r>
            <a:r>
              <a:rPr lang="en-US" sz="2000" b="1" dirty="0" err="1">
                <a:solidFill>
                  <a:srgbClr val="000000"/>
                </a:solidFill>
                <a:effectLst/>
              </a:rPr>
              <a:t>c_id</a:t>
            </a:r>
            <a:r>
              <a:rPr lang="en-US" sz="2000" b="1" dirty="0">
                <a:solidFill>
                  <a:srgbClr val="000000"/>
                </a:solidFill>
                <a:effectLst/>
              </a:rPr>
              <a:t>  ‘c010’, can you give me the phone numbers of the loan officers for that client?</a:t>
            </a:r>
          </a:p>
        </p:txBody>
      </p:sp>
      <p:pic>
        <p:nvPicPr>
          <p:cNvPr id="11" name="Picture 2" descr="Azure Data Studio (@AzureDataStudio) / Twitter">
            <a:extLst>
              <a:ext uri="{FF2B5EF4-FFF2-40B4-BE49-F238E27FC236}">
                <a16:creationId xmlns:a16="http://schemas.microsoft.com/office/drawing/2014/main" id="{F0B0E383-306C-4378-A0E3-37BC9639A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4537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3F315A-547F-4AD2-AAB3-3D988E42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385"/>
          <a:stretch/>
        </p:blipFill>
        <p:spPr>
          <a:xfrm>
            <a:off x="5687939" y="2343150"/>
            <a:ext cx="3395101" cy="27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A26E-8087-4333-9970-1E40DBAD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syntax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3CF14-7F17-450B-90A0-87A8488D9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A590F6-BA66-45E3-8EE0-C8A6CBF68741}"/>
              </a:ext>
            </a:extLst>
          </p:cNvPr>
          <p:cNvSpPr txBox="1">
            <a:spLocks/>
          </p:cNvSpPr>
          <p:nvPr/>
        </p:nvSpPr>
        <p:spPr>
          <a:xfrm>
            <a:off x="381000" y="1340779"/>
            <a:ext cx="8534400" cy="2614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 distinct</a:t>
            </a:r>
            <a:r>
              <a:rPr lang="en-US" sz="2400" b="1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400" b="1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lo.f_name</a:t>
            </a:r>
            <a:r>
              <a:rPr lang="en-US" sz="2400" b="1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lo.l_name</a:t>
            </a:r>
            <a:r>
              <a:rPr lang="en-US" sz="2400" b="1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phone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400" b="1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loan_officer</a:t>
            </a:r>
            <a:r>
              <a:rPr lang="en-US" sz="2400" b="1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lo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join</a:t>
            </a:r>
            <a:r>
              <a:rPr lang="en-US" sz="2400" b="1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loan 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	on</a:t>
            </a:r>
            <a:r>
              <a:rPr lang="en-US" sz="2400" b="1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400" b="1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lo.lo_id</a:t>
            </a:r>
            <a:r>
              <a:rPr lang="en-US" sz="2400" b="1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400" b="1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l.lo_id</a:t>
            </a:r>
            <a:endParaRPr lang="en-US" sz="2400" b="1" dirty="0">
              <a:solidFill>
                <a:srgbClr val="21212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join</a:t>
            </a:r>
            <a:r>
              <a:rPr lang="en-US" sz="2400" b="1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400" b="1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customer_in_loan</a:t>
            </a:r>
            <a:r>
              <a:rPr lang="en-US" sz="2400" b="1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400" b="1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cil</a:t>
            </a:r>
            <a:endParaRPr lang="en-US" sz="2400" b="1" dirty="0">
              <a:solidFill>
                <a:srgbClr val="21212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	on</a:t>
            </a:r>
            <a:r>
              <a:rPr lang="en-US" sz="2400" b="1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400" b="1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l.l_id</a:t>
            </a:r>
            <a:r>
              <a:rPr lang="en-US" sz="2400" b="1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400" b="1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cil.l_id</a:t>
            </a:r>
            <a:endParaRPr lang="en-US" sz="2400" b="1" dirty="0">
              <a:solidFill>
                <a:srgbClr val="21212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b="1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400" b="1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cil.c_id</a:t>
            </a:r>
            <a:r>
              <a:rPr lang="en-US" sz="2400" b="1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’c010'</a:t>
            </a:r>
            <a:endParaRPr lang="en-US" sz="2400" b="1" dirty="0">
              <a:solidFill>
                <a:srgbClr val="21212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</p:txBody>
      </p:sp>
      <p:pic>
        <p:nvPicPr>
          <p:cNvPr id="6" name="Picture 2" descr="Azure Data Studio (@AzureDataStudio) / Twitter">
            <a:extLst>
              <a:ext uri="{FF2B5EF4-FFF2-40B4-BE49-F238E27FC236}">
                <a16:creationId xmlns:a16="http://schemas.microsoft.com/office/drawing/2014/main" id="{08510239-E7F0-4E35-A33A-C3A70866F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4537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55733A0-376D-4DF0-A3DA-759F15E4C7B2}"/>
              </a:ext>
            </a:extLst>
          </p:cNvPr>
          <p:cNvSpPr/>
          <p:nvPr/>
        </p:nvSpPr>
        <p:spPr>
          <a:xfrm>
            <a:off x="8991600" y="5010150"/>
            <a:ext cx="76200" cy="711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7EBDC9-B3A5-4911-9883-B2D7764D1F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385"/>
          <a:stretch/>
        </p:blipFill>
        <p:spPr>
          <a:xfrm>
            <a:off x="6120420" y="2647950"/>
            <a:ext cx="3023580" cy="2480576"/>
          </a:xfrm>
          <a:prstGeom prst="rect">
            <a:avLst/>
          </a:prstGeom>
        </p:spPr>
      </p:pic>
      <p:sp>
        <p:nvSpPr>
          <p:cNvPr id="9" name="Line Callout 1 13">
            <a:extLst>
              <a:ext uri="{FF2B5EF4-FFF2-40B4-BE49-F238E27FC236}">
                <a16:creationId xmlns:a16="http://schemas.microsoft.com/office/drawing/2014/main" id="{F452A7A5-0D20-42CB-A897-C8F0060D80E4}"/>
              </a:ext>
            </a:extLst>
          </p:cNvPr>
          <p:cNvSpPr/>
          <p:nvPr/>
        </p:nvSpPr>
        <p:spPr bwMode="auto">
          <a:xfrm>
            <a:off x="5791200" y="125423"/>
            <a:ext cx="3291840" cy="1294944"/>
          </a:xfrm>
          <a:prstGeom prst="borderCallout1">
            <a:avLst>
              <a:gd name="adj1" fmla="val 105265"/>
              <a:gd name="adj2" fmla="val 82719"/>
              <a:gd name="adj3" fmla="val 105195"/>
              <a:gd name="adj4" fmla="val 2595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effectLst/>
              </a:rPr>
              <a:t>If I give you </a:t>
            </a:r>
            <a:r>
              <a:rPr lang="en-US" sz="2000" b="1" dirty="0" err="1">
                <a:solidFill>
                  <a:srgbClr val="000000"/>
                </a:solidFill>
                <a:effectLst/>
              </a:rPr>
              <a:t>c_id</a:t>
            </a:r>
            <a:r>
              <a:rPr lang="en-US" sz="2000" b="1" dirty="0">
                <a:solidFill>
                  <a:srgbClr val="000000"/>
                </a:solidFill>
                <a:effectLst/>
              </a:rPr>
              <a:t>  ‘c010’, can you give me the phone numbers of the loan officers for that client?</a:t>
            </a:r>
          </a:p>
        </p:txBody>
      </p:sp>
    </p:spTree>
    <p:extLst>
      <p:ext uri="{BB962C8B-B14F-4D97-AF65-F5344CB8AC3E}">
        <p14:creationId xmlns:p14="http://schemas.microsoft.com/office/powerpoint/2010/main" val="3219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533D8B-901C-4C23-AC90-141F8F476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0" y="1207862"/>
            <a:ext cx="8230313" cy="3688400"/>
          </a:xfrm>
          <a:prstGeom prst="rect">
            <a:avLst/>
          </a:prstGeom>
        </p:spPr>
      </p:pic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Joins are commonsense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" name="Line Callout 1 13"/>
          <p:cNvSpPr/>
          <p:nvPr/>
        </p:nvSpPr>
        <p:spPr bwMode="auto">
          <a:xfrm>
            <a:off x="3124200" y="911860"/>
            <a:ext cx="2681976" cy="1242312"/>
          </a:xfrm>
          <a:prstGeom prst="borderCallout1">
            <a:avLst>
              <a:gd name="adj1" fmla="val 105265"/>
              <a:gd name="adj2" fmla="val 82719"/>
              <a:gd name="adj3" fmla="val 105195"/>
              <a:gd name="adj4" fmla="val 2595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effectLst/>
              </a:rPr>
              <a:t>Show me how many customers are insured by City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0C181B-2F16-4381-978C-E4098736B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01000" y="57150"/>
            <a:ext cx="1066801" cy="10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8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C2052-EF8A-4E01-A113-01E2BCA4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01618-CEA0-45D7-9B77-FE289986A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D09BBF6-5E77-473E-AD0C-C87EC08E681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00" y="895350"/>
            <a:ext cx="6400800" cy="3962400"/>
          </a:xfrm>
        </p:spPr>
        <p:txBody>
          <a:bodyPr/>
          <a:lstStyle/>
          <a:p>
            <a:r>
              <a:rPr lang="en-US" dirty="0"/>
              <a:t>Questions on MP2?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CE30ED-03B6-41FF-AE70-DCFDFEF1030F}"/>
              </a:ext>
            </a:extLst>
          </p:cNvPr>
          <p:cNvSpPr txBox="1"/>
          <p:nvPr/>
        </p:nvSpPr>
        <p:spPr>
          <a:xfrm>
            <a:off x="476738" y="971550"/>
            <a:ext cx="8382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algn="l" defTabSz="91440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200150" indent="-285750" algn="l" defTabSz="91440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57350" indent="-285750" algn="l" defTabSz="91440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114550" indent="-285750" algn="l" defTabSz="91440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>
              <a:spcBef>
                <a:spcPct val="20000"/>
              </a:spcBef>
              <a:buFont typeface="Calibri" pitchFamily="34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44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join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3457" y="1428750"/>
            <a:ext cx="8534400" cy="261434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), city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customer c, insurance_plan 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c.c_id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ip.c_id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group by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city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Line Callout 1 13">
            <a:extLst>
              <a:ext uri="{FF2B5EF4-FFF2-40B4-BE49-F238E27FC236}">
                <a16:creationId xmlns:a16="http://schemas.microsoft.com/office/drawing/2014/main" id="{CE6D4718-8B87-4B88-8703-69116BF01F6A}"/>
              </a:ext>
            </a:extLst>
          </p:cNvPr>
          <p:cNvSpPr/>
          <p:nvPr/>
        </p:nvSpPr>
        <p:spPr bwMode="auto">
          <a:xfrm>
            <a:off x="6315486" y="186438"/>
            <a:ext cx="2681976" cy="1242312"/>
          </a:xfrm>
          <a:prstGeom prst="borderCallout1">
            <a:avLst>
              <a:gd name="adj1" fmla="val 105265"/>
              <a:gd name="adj2" fmla="val 82719"/>
              <a:gd name="adj3" fmla="val 105195"/>
              <a:gd name="adj4" fmla="val 2595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effectLst/>
              </a:rPr>
              <a:t>Show me how many customers are insured by City</a:t>
            </a:r>
          </a:p>
        </p:txBody>
      </p:sp>
      <p:pic>
        <p:nvPicPr>
          <p:cNvPr id="11" name="Picture 2" descr="Azure Data Studio (@AzureDataStudio) / Twitter">
            <a:extLst>
              <a:ext uri="{FF2B5EF4-FFF2-40B4-BE49-F238E27FC236}">
                <a16:creationId xmlns:a16="http://schemas.microsoft.com/office/drawing/2014/main" id="{80D2ECC1-70DC-484D-9ADC-7C6F099EF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4537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CC6338-1BA2-4DB8-A9C0-8243CD6052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146"/>
          <a:stretch/>
        </p:blipFill>
        <p:spPr>
          <a:xfrm>
            <a:off x="7483181" y="2495549"/>
            <a:ext cx="1549450" cy="258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0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A26E-8087-4333-9970-1E40DBAD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syntax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3CF14-7F17-450B-90A0-87A8488D9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A590F6-BA66-45E3-8EE0-C8A6CBF68741}"/>
              </a:ext>
            </a:extLst>
          </p:cNvPr>
          <p:cNvSpPr txBox="1">
            <a:spLocks/>
          </p:cNvSpPr>
          <p:nvPr/>
        </p:nvSpPr>
        <p:spPr>
          <a:xfrm>
            <a:off x="419100" y="971550"/>
            <a:ext cx="8534400" cy="2614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), city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customer 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	j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oin</a:t>
            </a:r>
            <a:r>
              <a:rPr lang="en-US" sz="280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insurance_plan 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	on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c.c_id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ip.c_id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group by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city</a:t>
            </a:r>
          </a:p>
        </p:txBody>
      </p:sp>
      <p:pic>
        <p:nvPicPr>
          <p:cNvPr id="6" name="Picture 2" descr="Azure Data Studio (@AzureDataStudio) / Twitter">
            <a:extLst>
              <a:ext uri="{FF2B5EF4-FFF2-40B4-BE49-F238E27FC236}">
                <a16:creationId xmlns:a16="http://schemas.microsoft.com/office/drawing/2014/main" id="{EFD51098-4A35-45B3-B367-C9EE9A647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4537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460942E-1C4C-4117-A5DF-EBFEB1808563}"/>
              </a:ext>
            </a:extLst>
          </p:cNvPr>
          <p:cNvSpPr/>
          <p:nvPr/>
        </p:nvSpPr>
        <p:spPr>
          <a:xfrm>
            <a:off x="8953500" y="4991207"/>
            <a:ext cx="114300" cy="118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F96C93-B4AF-4922-B379-DED50B968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146"/>
          <a:stretch/>
        </p:blipFill>
        <p:spPr>
          <a:xfrm>
            <a:off x="7481520" y="2343150"/>
            <a:ext cx="1549450" cy="258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5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716D-2753-45E9-A384-DB7CAC39F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can be tricky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B96E8-9EBA-4F2E-82C7-386D6DD64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914349"/>
            <a:ext cx="8534400" cy="3962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Count(*) </a:t>
            </a:r>
            <a:r>
              <a:rPr lang="en-US" sz="3200" dirty="0"/>
              <a:t>counts the number of records</a:t>
            </a:r>
          </a:p>
          <a:p>
            <a:r>
              <a:rPr lang="en-US" sz="3200" dirty="0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Count(</a:t>
            </a:r>
            <a:r>
              <a:rPr lang="en-US" sz="3200" dirty="0" err="1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c_id</a:t>
            </a:r>
            <a:r>
              <a:rPr lang="en-US" sz="3200" dirty="0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) </a:t>
            </a:r>
            <a:r>
              <a:rPr lang="en-US" sz="3200" dirty="0"/>
              <a:t>counts the number of </a:t>
            </a:r>
            <a:r>
              <a:rPr lang="en-US" sz="3200" dirty="0" err="1"/>
              <a:t>c_ids</a:t>
            </a:r>
            <a:endParaRPr lang="en-US" sz="3200" dirty="0"/>
          </a:p>
          <a:p>
            <a:r>
              <a:rPr lang="en-US" sz="3200" dirty="0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Count(DISTINCT </a:t>
            </a:r>
            <a:r>
              <a:rPr lang="en-US" sz="3200" dirty="0" err="1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c_id</a:t>
            </a:r>
            <a:r>
              <a:rPr lang="en-US" sz="3200" dirty="0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) </a:t>
            </a:r>
            <a:r>
              <a:rPr lang="en-US" sz="3200" dirty="0"/>
              <a:t>counts the number of unique </a:t>
            </a:r>
            <a:r>
              <a:rPr lang="en-US" sz="3200" dirty="0" err="1"/>
              <a:t>c_ids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Sometimes these are not the same. Make sure you pick the right 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DEFC8-F97A-484C-9355-CD74B765B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2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85F06-6C2C-4E19-A8A2-D1D6FA30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Orange Words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699B6D-2373-4242-A24D-FCB057DA5D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FA48F-5050-455E-96C0-0C8657FDF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971550"/>
            <a:ext cx="8305795" cy="231653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E3621B"/>
                </a:solidFill>
              </a:rPr>
              <a:t>Relational database</a:t>
            </a:r>
          </a:p>
          <a:p>
            <a:r>
              <a:rPr lang="en-US" dirty="0">
                <a:solidFill>
                  <a:srgbClr val="E3621B"/>
                </a:solidFill>
              </a:rPr>
              <a:t>Relation</a:t>
            </a:r>
          </a:p>
          <a:p>
            <a:r>
              <a:rPr lang="en-US" dirty="0">
                <a:solidFill>
                  <a:srgbClr val="E3621B"/>
                </a:solidFill>
              </a:rPr>
              <a:t>Cardinality</a:t>
            </a:r>
          </a:p>
          <a:p>
            <a:r>
              <a:rPr lang="en-US" dirty="0">
                <a:solidFill>
                  <a:srgbClr val="E3621B"/>
                </a:solidFill>
              </a:rPr>
              <a:t>Association Table</a:t>
            </a:r>
          </a:p>
          <a:p>
            <a:endParaRPr lang="en-US" dirty="0">
              <a:solidFill>
                <a:srgbClr val="E3621B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B95B411-4DD6-4076-8CCF-5013BFABD960}"/>
              </a:ext>
            </a:extLst>
          </p:cNvPr>
          <p:cNvGrpSpPr/>
          <p:nvPr/>
        </p:nvGrpSpPr>
        <p:grpSpPr>
          <a:xfrm>
            <a:off x="304800" y="3409950"/>
            <a:ext cx="8610598" cy="685800"/>
            <a:chOff x="304800" y="3409950"/>
            <a:chExt cx="8610598" cy="685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7EBA028-DB54-4AF2-825A-4FF07371B333}"/>
                </a:ext>
              </a:extLst>
            </p:cNvPr>
            <p:cNvGrpSpPr/>
            <p:nvPr/>
          </p:nvGrpSpPr>
          <p:grpSpPr>
            <a:xfrm>
              <a:off x="304800" y="3409950"/>
              <a:ext cx="8610598" cy="685800"/>
              <a:chOff x="304800" y="3714750"/>
              <a:chExt cx="8610598" cy="6858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EBB99BA-1A0A-4ED3-A9D1-BE2186D2F8CA}"/>
                  </a:ext>
                </a:extLst>
              </p:cNvPr>
              <p:cNvGrpSpPr/>
              <p:nvPr/>
            </p:nvGrpSpPr>
            <p:grpSpPr>
              <a:xfrm>
                <a:off x="304800" y="3714750"/>
                <a:ext cx="8610598" cy="685800"/>
                <a:chOff x="304800" y="3257550"/>
                <a:chExt cx="8610598" cy="685800"/>
              </a:xfrm>
            </p:grpSpPr>
            <p:sp>
              <p:nvSpPr>
                <p:cNvPr id="13" name="Rectangle 4">
                  <a:extLst>
                    <a:ext uri="{FF2B5EF4-FFF2-40B4-BE49-F238E27FC236}">
                      <a16:creationId xmlns:a16="http://schemas.microsoft.com/office/drawing/2014/main" id="{BF9ABA59-2FC5-4EEB-88E8-6ED6A133C5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800" y="3257550"/>
                  <a:ext cx="2285999" cy="685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kern="0" cap="all" dirty="0">
                      <a:solidFill>
                        <a:schemeClr val="bg1"/>
                      </a:solidFill>
                      <a:effectLst/>
                      <a:latin typeface="Tahoma" pitchFamily="34" charset="0"/>
                    </a:rPr>
                    <a:t>PROJECT</a:t>
                  </a:r>
                </a:p>
              </p:txBody>
            </p:sp>
            <p:sp>
              <p:nvSpPr>
                <p:cNvPr id="14" name="Rectangle 6">
                  <a:extLst>
                    <a:ext uri="{FF2B5EF4-FFF2-40B4-BE49-F238E27FC236}">
                      <a16:creationId xmlns:a16="http://schemas.microsoft.com/office/drawing/2014/main" id="{C9C1CEF6-F908-48C5-9982-20E280D9F9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32547" y="3257550"/>
                  <a:ext cx="2482851" cy="685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kern="0" cap="all" dirty="0">
                      <a:solidFill>
                        <a:schemeClr val="bg1"/>
                      </a:solidFill>
                      <a:effectLst/>
                      <a:latin typeface="Tahoma" pitchFamily="34" charset="0"/>
                    </a:rPr>
                    <a:t>CONSULTANT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F307DC5-69D9-47D7-A4C5-182D85E0D193}"/>
                    </a:ext>
                  </a:extLst>
                </p:cNvPr>
                <p:cNvSpPr txBox="1"/>
                <p:nvPr/>
              </p:nvSpPr>
              <p:spPr bwMode="auto">
                <a:xfrm>
                  <a:off x="4450968" y="3423718"/>
                  <a:ext cx="177934" cy="153888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 anchorCtr="0">
                  <a:spAutoFit/>
                </a:bodyPr>
                <a:lstStyle>
                  <a:defPPr>
                    <a:defRPr lang="en-US"/>
                  </a:defPPr>
                  <a:lvl1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ern="0">
                      <a:solidFill>
                        <a:schemeClr val="tx1"/>
                      </a:solidFill>
                      <a:effectLst/>
                    </a:defRPr>
                  </a:lvl1pPr>
                  <a:lvl2pPr>
                    <a:defRPr>
                      <a:solidFill>
                        <a:schemeClr val="dk1"/>
                      </a:solidFill>
                    </a:defRPr>
                  </a:lvl2pPr>
                  <a:lvl3pPr>
                    <a:defRPr>
                      <a:solidFill>
                        <a:schemeClr val="dk1"/>
                      </a:solidFill>
                    </a:defRPr>
                  </a:lvl3pPr>
                  <a:lvl4pPr>
                    <a:defRPr>
                      <a:solidFill>
                        <a:schemeClr val="dk1"/>
                      </a:solidFill>
                    </a:defRPr>
                  </a:lvl4pPr>
                  <a:lvl5pPr>
                    <a:defRPr>
                      <a:solidFill>
                        <a:schemeClr val="dk1"/>
                      </a:solidFill>
                    </a:defRPr>
                  </a:lvl5pPr>
                  <a:lvl6pPr>
                    <a:defRPr>
                      <a:solidFill>
                        <a:schemeClr val="dk1"/>
                      </a:solidFill>
                    </a:defRPr>
                  </a:lvl6pPr>
                  <a:lvl7pPr>
                    <a:defRPr>
                      <a:solidFill>
                        <a:schemeClr val="dk1"/>
                      </a:solidFill>
                    </a:defRPr>
                  </a:lvl7pPr>
                  <a:lvl8pPr>
                    <a:defRPr>
                      <a:solidFill>
                        <a:schemeClr val="dk1"/>
                      </a:solidFill>
                    </a:defRPr>
                  </a:lvl8pPr>
                  <a:lvl9pPr>
                    <a:defRPr>
                      <a:solidFill>
                        <a:schemeClr val="dk1"/>
                      </a:solidFill>
                    </a:defRPr>
                  </a:lvl9pPr>
                </a:lstStyle>
                <a:p>
                  <a:r>
                    <a:rPr lang="en-US" dirty="0"/>
                    <a:t>has</a:t>
                  </a:r>
                </a:p>
              </p:txBody>
            </p:sp>
          </p:grpSp>
          <p:cxnSp>
            <p:nvCxnSpPr>
              <p:cNvPr id="8" name="AutoShape 8">
                <a:extLst>
                  <a:ext uri="{FF2B5EF4-FFF2-40B4-BE49-F238E27FC236}">
                    <a16:creationId xmlns:a16="http://schemas.microsoft.com/office/drawing/2014/main" id="{976A683F-5758-488D-A271-4CB78C279FF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90799" y="4054600"/>
                <a:ext cx="3841749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16" name="Line 26">
                <a:extLst>
                  <a:ext uri="{FF2B5EF4-FFF2-40B4-BE49-F238E27FC236}">
                    <a16:creationId xmlns:a16="http://schemas.microsoft.com/office/drawing/2014/main" id="{0A0DDE6A-6433-4C9B-9A8E-C68D5E3773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0796" y="4048370"/>
                <a:ext cx="228599" cy="1032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Line 27">
                <a:extLst>
                  <a:ext uri="{FF2B5EF4-FFF2-40B4-BE49-F238E27FC236}">
                    <a16:creationId xmlns:a16="http://schemas.microsoft.com/office/drawing/2014/main" id="{8472A53C-D9F0-452E-9F5A-8DAEC7131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799" y="3976328"/>
                <a:ext cx="228600" cy="720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Line 39">
                <a:extLst>
                  <a:ext uri="{FF2B5EF4-FFF2-40B4-BE49-F238E27FC236}">
                    <a16:creationId xmlns:a16="http://schemas.microsoft.com/office/drawing/2014/main" id="{9149E4F8-9848-4E57-BA4A-016D40B36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6000" y="3947862"/>
                <a:ext cx="0" cy="228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5123358-BF55-4629-B674-29AE737DE5EC}"/>
                </a:ext>
              </a:extLst>
            </p:cNvPr>
            <p:cNvSpPr/>
            <p:nvPr/>
          </p:nvSpPr>
          <p:spPr>
            <a:xfrm>
              <a:off x="2819400" y="3674624"/>
              <a:ext cx="152400" cy="15239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DCB358A-A712-4245-9E21-9C75CE9B5F2F}"/>
                </a:ext>
              </a:extLst>
            </p:cNvPr>
            <p:cNvSpPr/>
            <p:nvPr/>
          </p:nvSpPr>
          <p:spPr>
            <a:xfrm>
              <a:off x="6172200" y="3675671"/>
              <a:ext cx="152400" cy="15239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03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1. What is the total lent to Peter Parker?</a:t>
            </a:r>
            <a:br>
              <a:rPr lang="en-US" sz="3200" dirty="0"/>
            </a:br>
            <a:r>
              <a:rPr lang="en-US" sz="3200" dirty="0"/>
              <a:t>2. Explain </a:t>
            </a:r>
            <a:r>
              <a:rPr lang="en-US" sz="3200" i="1" dirty="0"/>
              <a:t>step-by step </a:t>
            </a:r>
            <a:r>
              <a:rPr lang="en-US" sz="3200" dirty="0"/>
              <a:t>how you found 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342192"/>
              </p:ext>
            </p:extLst>
          </p:nvPr>
        </p:nvGraphicFramePr>
        <p:xfrm>
          <a:off x="457200" y="1581150"/>
          <a:ext cx="7874002" cy="3076575"/>
        </p:xfrm>
        <a:graphic>
          <a:graphicData uri="http://schemas.openxmlformats.org/drawingml/2006/table">
            <a:tbl>
              <a:tblPr/>
              <a:tblGrid>
                <a:gridCol w="409245">
                  <a:extLst>
                    <a:ext uri="{9D8B030D-6E8A-4147-A177-3AD203B41FA5}">
                      <a16:colId xmlns:a16="http://schemas.microsoft.com/office/drawing/2014/main" val="920779427"/>
                    </a:ext>
                  </a:extLst>
                </a:gridCol>
                <a:gridCol w="828007">
                  <a:extLst>
                    <a:ext uri="{9D8B030D-6E8A-4147-A177-3AD203B41FA5}">
                      <a16:colId xmlns:a16="http://schemas.microsoft.com/office/drawing/2014/main" val="3038009858"/>
                    </a:ext>
                  </a:extLst>
                </a:gridCol>
                <a:gridCol w="456832">
                  <a:extLst>
                    <a:ext uri="{9D8B030D-6E8A-4147-A177-3AD203B41FA5}">
                      <a16:colId xmlns:a16="http://schemas.microsoft.com/office/drawing/2014/main" val="1799322547"/>
                    </a:ext>
                  </a:extLst>
                </a:gridCol>
                <a:gridCol w="744316">
                  <a:extLst>
                    <a:ext uri="{9D8B030D-6E8A-4147-A177-3AD203B41FA5}">
                      <a16:colId xmlns:a16="http://schemas.microsoft.com/office/drawing/2014/main" val="3183685964"/>
                    </a:ext>
                  </a:extLst>
                </a:gridCol>
                <a:gridCol w="372384">
                  <a:extLst>
                    <a:ext uri="{9D8B030D-6E8A-4147-A177-3AD203B41FA5}">
                      <a16:colId xmlns:a16="http://schemas.microsoft.com/office/drawing/2014/main" val="1861360584"/>
                    </a:ext>
                  </a:extLst>
                </a:gridCol>
                <a:gridCol w="596419">
                  <a:extLst>
                    <a:ext uri="{9D8B030D-6E8A-4147-A177-3AD203B41FA5}">
                      <a16:colId xmlns:a16="http://schemas.microsoft.com/office/drawing/2014/main" val="2747821693"/>
                    </a:ext>
                  </a:extLst>
                </a:gridCol>
                <a:gridCol w="812145">
                  <a:extLst>
                    <a:ext uri="{9D8B030D-6E8A-4147-A177-3AD203B41FA5}">
                      <a16:colId xmlns:a16="http://schemas.microsoft.com/office/drawing/2014/main" val="2122433830"/>
                    </a:ext>
                  </a:extLst>
                </a:gridCol>
                <a:gridCol w="609109">
                  <a:extLst>
                    <a:ext uri="{9D8B030D-6E8A-4147-A177-3AD203B41FA5}">
                      <a16:colId xmlns:a16="http://schemas.microsoft.com/office/drawing/2014/main" val="1241000974"/>
                    </a:ext>
                  </a:extLst>
                </a:gridCol>
                <a:gridCol w="609109">
                  <a:extLst>
                    <a:ext uri="{9D8B030D-6E8A-4147-A177-3AD203B41FA5}">
                      <a16:colId xmlns:a16="http://schemas.microsoft.com/office/drawing/2014/main" val="404562857"/>
                    </a:ext>
                  </a:extLst>
                </a:gridCol>
                <a:gridCol w="609109">
                  <a:extLst>
                    <a:ext uri="{9D8B030D-6E8A-4147-A177-3AD203B41FA5}">
                      <a16:colId xmlns:a16="http://schemas.microsoft.com/office/drawing/2014/main" val="2469205487"/>
                    </a:ext>
                  </a:extLst>
                </a:gridCol>
                <a:gridCol w="609109">
                  <a:extLst>
                    <a:ext uri="{9D8B030D-6E8A-4147-A177-3AD203B41FA5}">
                      <a16:colId xmlns:a16="http://schemas.microsoft.com/office/drawing/2014/main" val="1513255393"/>
                    </a:ext>
                  </a:extLst>
                </a:gridCol>
                <a:gridCol w="609109">
                  <a:extLst>
                    <a:ext uri="{9D8B030D-6E8A-4147-A177-3AD203B41FA5}">
                      <a16:colId xmlns:a16="http://schemas.microsoft.com/office/drawing/2014/main" val="3285726914"/>
                    </a:ext>
                  </a:extLst>
                </a:gridCol>
                <a:gridCol w="609109">
                  <a:extLst>
                    <a:ext uri="{9D8B030D-6E8A-4147-A177-3AD203B41FA5}">
                      <a16:colId xmlns:a16="http://schemas.microsoft.com/office/drawing/2014/main" val="1767529398"/>
                    </a:ext>
                  </a:extLst>
                </a:gridCol>
              </a:tblGrid>
              <a:tr h="276225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CUST_IN_LOAN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CUSTOMER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44155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 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principal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due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 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 name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 name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14242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Luthor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42527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c335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Bruce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Wayne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97786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$3,500,000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c347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Bruce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Wayne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97871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c334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04462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Gordon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325867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49899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c411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92399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9857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90741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BACFF30-8E1E-4BE2-A9C1-87ABBB47B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78750" y="25400"/>
            <a:ext cx="1295401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Same, using an ERD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B2CD3-B24C-450D-AA76-5A7C784FA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73514"/>
            <a:ext cx="85344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is the total lent to Peter Parker?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54D2A3-FBBB-4B65-9A3A-DB398B300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320" y="832874"/>
            <a:ext cx="1333500" cy="46789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6CE4063-792F-4BE4-A100-AEF06AFA88DE}"/>
              </a:ext>
            </a:extLst>
          </p:cNvPr>
          <p:cNvGrpSpPr/>
          <p:nvPr/>
        </p:nvGrpSpPr>
        <p:grpSpPr>
          <a:xfrm>
            <a:off x="482600" y="1885950"/>
            <a:ext cx="7920647" cy="1975814"/>
            <a:chOff x="482600" y="1885950"/>
            <a:chExt cx="7920647" cy="19758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A9D149F-E6A0-41BC-B723-9F2AC87FCD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482" t="50262" r="5555"/>
            <a:stretch/>
          </p:blipFill>
          <p:spPr>
            <a:xfrm>
              <a:off x="609600" y="1885950"/>
              <a:ext cx="7793647" cy="197581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D2470E-44FA-4B62-9D36-46553680881B}"/>
                </a:ext>
              </a:extLst>
            </p:cNvPr>
            <p:cNvSpPr/>
            <p:nvPr/>
          </p:nvSpPr>
          <p:spPr>
            <a:xfrm>
              <a:off x="482600" y="3420110"/>
              <a:ext cx="152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148476C-9C52-CE15-3720-F3B9109EE6F3}"/>
              </a:ext>
            </a:extLst>
          </p:cNvPr>
          <p:cNvSpPr txBox="1"/>
          <p:nvPr/>
        </p:nvSpPr>
        <p:spPr>
          <a:xfrm>
            <a:off x="2895600" y="2448639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has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7E498-2C33-AC64-F511-1B5495C806C1}"/>
              </a:ext>
            </a:extLst>
          </p:cNvPr>
          <p:cNvSpPr txBox="1"/>
          <p:nvPr/>
        </p:nvSpPr>
        <p:spPr>
          <a:xfrm>
            <a:off x="5715000" y="2171296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has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0FA19B-8582-004B-F144-4E12F82FE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945" y="3860230"/>
            <a:ext cx="2927188" cy="11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4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36E2B1-9EB0-4DDE-B039-A574442AB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96588"/>
            <a:ext cx="8229600" cy="3689762"/>
          </a:xfrm>
          <a:prstGeom prst="rect">
            <a:avLst/>
          </a:prstGeom>
        </p:spPr>
      </p:pic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The SmallBank Database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993E30-7BF7-47E7-93F6-EC6C40347F2B}"/>
              </a:ext>
            </a:extLst>
          </p:cNvPr>
          <p:cNvGrpSpPr/>
          <p:nvPr/>
        </p:nvGrpSpPr>
        <p:grpSpPr>
          <a:xfrm>
            <a:off x="1066800" y="1838523"/>
            <a:ext cx="5874238" cy="3124200"/>
            <a:chOff x="1066800" y="1581150"/>
            <a:chExt cx="5874238" cy="3124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985F70-E73E-44B4-8E32-FDACD0E2CFA7}"/>
                </a:ext>
              </a:extLst>
            </p:cNvPr>
            <p:cNvSpPr/>
            <p:nvPr/>
          </p:nvSpPr>
          <p:spPr>
            <a:xfrm>
              <a:off x="1066800" y="455295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8FC111-CCBD-403D-AF89-164509D59C7D}"/>
                </a:ext>
              </a:extLst>
            </p:cNvPr>
            <p:cNvSpPr/>
            <p:nvPr/>
          </p:nvSpPr>
          <p:spPr>
            <a:xfrm>
              <a:off x="3893038" y="340995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AC8E81-C190-40B1-870E-94E56F6F6ADE}"/>
                </a:ext>
              </a:extLst>
            </p:cNvPr>
            <p:cNvSpPr/>
            <p:nvPr/>
          </p:nvSpPr>
          <p:spPr>
            <a:xfrm>
              <a:off x="3886200" y="3673722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50F140-CC0B-433E-969B-84E073FD6780}"/>
                </a:ext>
              </a:extLst>
            </p:cNvPr>
            <p:cNvSpPr/>
            <p:nvPr/>
          </p:nvSpPr>
          <p:spPr>
            <a:xfrm>
              <a:off x="6712438" y="158115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EF1F733-F46E-447D-96C1-52D4B323A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20162"/>
            <a:ext cx="871518" cy="8674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BF68586-5764-451E-8698-4B57B5B8DC9F}"/>
              </a:ext>
            </a:extLst>
          </p:cNvPr>
          <p:cNvSpPr/>
          <p:nvPr/>
        </p:nvSpPr>
        <p:spPr>
          <a:xfrm>
            <a:off x="7653318" y="73188"/>
            <a:ext cx="1414482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Can you place four ‘FK’ </a:t>
            </a:r>
            <a:r>
              <a:rPr lang="en-US" sz="1400" dirty="0" err="1">
                <a:effectLst/>
              </a:rPr>
              <a:t>lables</a:t>
            </a:r>
            <a:r>
              <a:rPr lang="en-US" sz="1400" dirty="0">
                <a:effectLst/>
              </a:rPr>
              <a:t> in the right locations?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6F6CBC-DCD9-45D3-9945-CA77D85489E4}"/>
              </a:ext>
            </a:extLst>
          </p:cNvPr>
          <p:cNvSpPr/>
          <p:nvPr/>
        </p:nvSpPr>
        <p:spPr>
          <a:xfrm>
            <a:off x="3849371" y="924123"/>
            <a:ext cx="1414482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Can you read 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2C57E-AD66-A05A-43D9-1ED12D46FDEA}"/>
              </a:ext>
            </a:extLst>
          </p:cNvPr>
          <p:cNvSpPr txBox="1"/>
          <p:nvPr/>
        </p:nvSpPr>
        <p:spPr>
          <a:xfrm rot="16200000">
            <a:off x="271629" y="3102567"/>
            <a:ext cx="769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manages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3C4E5-3362-AFC7-643B-77A8BB5BD067}"/>
              </a:ext>
            </a:extLst>
          </p:cNvPr>
          <p:cNvSpPr txBox="1"/>
          <p:nvPr/>
        </p:nvSpPr>
        <p:spPr>
          <a:xfrm rot="5400000">
            <a:off x="8305713" y="2699013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purchases</a:t>
            </a:r>
          </a:p>
        </p:txBody>
      </p:sp>
    </p:spTree>
    <p:extLst>
      <p:ext uri="{BB962C8B-B14F-4D97-AF65-F5344CB8AC3E}">
        <p14:creationId xmlns:p14="http://schemas.microsoft.com/office/powerpoint/2010/main" val="42438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2DF0028-4624-49A6-BA45-422BF95A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" y="1543050"/>
            <a:ext cx="7192985" cy="3224993"/>
          </a:xfrm>
          <a:prstGeom prst="rect">
            <a:avLst/>
          </a:prstGeom>
        </p:spPr>
      </p:pic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Joins are commonsense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Line Callout 1 13"/>
          <p:cNvSpPr/>
          <p:nvPr/>
        </p:nvSpPr>
        <p:spPr bwMode="auto">
          <a:xfrm>
            <a:off x="2571734" y="938588"/>
            <a:ext cx="2681976" cy="1151952"/>
          </a:xfrm>
          <a:prstGeom prst="borderCallout1">
            <a:avLst>
              <a:gd name="adj1" fmla="val 105265"/>
              <a:gd name="adj2" fmla="val 82719"/>
              <a:gd name="adj3" fmla="val 105195"/>
              <a:gd name="adj4" fmla="val 25953"/>
            </a:avLst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effectLst/>
              </a:rPr>
              <a:t>Show me the loan officers and the loans that they manage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F63298-8C5B-4058-BDD4-DBC835A149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72399" y="895350"/>
            <a:ext cx="1295401" cy="1295401"/>
          </a:xfrm>
          <a:prstGeom prst="rect">
            <a:avLst/>
          </a:prstGeom>
        </p:spPr>
      </p:pic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E0713673-1CBE-48A9-9055-61EEBA4A7E61}"/>
              </a:ext>
            </a:extLst>
          </p:cNvPr>
          <p:cNvSpPr/>
          <p:nvPr/>
        </p:nvSpPr>
        <p:spPr>
          <a:xfrm>
            <a:off x="7162801" y="3562348"/>
            <a:ext cx="1926660" cy="1295401"/>
          </a:xfrm>
          <a:prstGeom prst="cloudCallout">
            <a:avLst>
              <a:gd name="adj1" fmla="val 47860"/>
              <a:gd name="adj2" fmla="val 645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How do I tell SQL to connect these tables?...</a:t>
            </a:r>
          </a:p>
        </p:txBody>
      </p:sp>
    </p:spTree>
    <p:extLst>
      <p:ext uri="{BB962C8B-B14F-4D97-AF65-F5344CB8AC3E}">
        <p14:creationId xmlns:p14="http://schemas.microsoft.com/office/powerpoint/2010/main" val="258808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BBEA3B-FEA4-400D-85CA-771B719A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JOIN two tables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A5F4D24-0C02-43C5-910A-ADE5BB369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064" y="864492"/>
            <a:ext cx="8534400" cy="411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Each loan officer manages many loans (one to many)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4A69C4-2F02-41AE-9D30-5DE8B5AA2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64405D-A09E-47F8-97A1-69B074F77B69}"/>
              </a:ext>
            </a:extLst>
          </p:cNvPr>
          <p:cNvGrpSpPr/>
          <p:nvPr/>
        </p:nvGrpSpPr>
        <p:grpSpPr>
          <a:xfrm>
            <a:off x="5371471" y="1878174"/>
            <a:ext cx="2617300" cy="3241576"/>
            <a:chOff x="735500" y="1886950"/>
            <a:chExt cx="2617300" cy="32415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7BB6E6F-59BF-4B64-BC36-7A7B1A94C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140498"/>
              <a:ext cx="2514600" cy="298802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85AEA5-C233-43E8-9303-A365035C5D01}"/>
                </a:ext>
              </a:extLst>
            </p:cNvPr>
            <p:cNvSpPr txBox="1"/>
            <p:nvPr/>
          </p:nvSpPr>
          <p:spPr>
            <a:xfrm>
              <a:off x="735500" y="1886950"/>
              <a:ext cx="12554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1515DD"/>
                  </a:solidFill>
                  <a:effectLst/>
                </a:rPr>
                <a:t>LOAN OFFICER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93D207-34C3-4D00-9869-058F8D43EACD}"/>
                </a:ext>
              </a:extLst>
            </p:cNvPr>
            <p:cNvSpPr/>
            <p:nvPr/>
          </p:nvSpPr>
          <p:spPr>
            <a:xfrm>
              <a:off x="762000" y="2140498"/>
              <a:ext cx="457200" cy="228600"/>
            </a:xfrm>
            <a:prstGeom prst="ellipse">
              <a:avLst/>
            </a:prstGeom>
            <a:noFill/>
            <a:ln>
              <a:solidFill>
                <a:srgbClr val="E3621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F53144-3C5E-4658-A4D0-8E8D3207F3A1}"/>
              </a:ext>
            </a:extLst>
          </p:cNvPr>
          <p:cNvGrpSpPr/>
          <p:nvPr/>
        </p:nvGrpSpPr>
        <p:grpSpPr>
          <a:xfrm>
            <a:off x="745936" y="2091947"/>
            <a:ext cx="4092136" cy="3027803"/>
            <a:chOff x="4521586" y="2100723"/>
            <a:chExt cx="4092136" cy="30278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F117D6-B6A9-43EE-A758-C04E5F2C0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5677" y="2346944"/>
              <a:ext cx="4028045" cy="278158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2C3D16-CAC2-4310-A39C-3C22EB737F0C}"/>
                </a:ext>
              </a:extLst>
            </p:cNvPr>
            <p:cNvSpPr txBox="1"/>
            <p:nvPr/>
          </p:nvSpPr>
          <p:spPr>
            <a:xfrm>
              <a:off x="4521586" y="2100723"/>
              <a:ext cx="5838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1515DD"/>
                  </a:solidFill>
                  <a:effectLst/>
                </a:rPr>
                <a:t>LOAN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CBF8A4C-A541-4A96-A5C6-2A637D440DD6}"/>
                </a:ext>
              </a:extLst>
            </p:cNvPr>
            <p:cNvSpPr/>
            <p:nvPr/>
          </p:nvSpPr>
          <p:spPr>
            <a:xfrm>
              <a:off x="7950586" y="2346944"/>
              <a:ext cx="457200" cy="228600"/>
            </a:xfrm>
            <a:prstGeom prst="ellipse">
              <a:avLst/>
            </a:prstGeom>
            <a:noFill/>
            <a:ln>
              <a:solidFill>
                <a:srgbClr val="E3621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FABC70F-60E1-4C2C-A6AA-FA2F6C3A9E15}"/>
              </a:ext>
            </a:extLst>
          </p:cNvPr>
          <p:cNvSpPr/>
          <p:nvPr/>
        </p:nvSpPr>
        <p:spPr>
          <a:xfrm>
            <a:off x="762000" y="4948434"/>
            <a:ext cx="8001000" cy="19457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166FF9-6D05-4B37-9CFB-5975C84D7590}"/>
              </a:ext>
            </a:extLst>
          </p:cNvPr>
          <p:cNvSpPr txBox="1"/>
          <p:nvPr/>
        </p:nvSpPr>
        <p:spPr>
          <a:xfrm>
            <a:off x="4254636" y="2072182"/>
            <a:ext cx="3674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3621B"/>
                </a:solidFill>
                <a:effectLst/>
              </a:rPr>
              <a:t>FK</a:t>
            </a:r>
          </a:p>
        </p:txBody>
      </p:sp>
    </p:spTree>
    <p:extLst>
      <p:ext uri="{BB962C8B-B14F-4D97-AF65-F5344CB8AC3E}">
        <p14:creationId xmlns:p14="http://schemas.microsoft.com/office/powerpoint/2010/main" val="10717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822A1AC-8F57-42A1-A3B7-53619397B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2"/>
          <a:stretch/>
        </p:blipFill>
        <p:spPr>
          <a:xfrm>
            <a:off x="1341120" y="2196199"/>
            <a:ext cx="6270373" cy="2937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245BAF-CB7C-4E91-99D1-E51117FB1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JOIN two tables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3E547-EC5A-4647-A3C8-8989145DA3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891489"/>
            <a:ext cx="8534400" cy="918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Select</a:t>
            </a:r>
            <a:r>
              <a:rPr lang="en-US" sz="2400" dirty="0">
                <a:solidFill>
                  <a:srgbClr val="212121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sz="2400" dirty="0">
                <a:solidFill>
                  <a:srgbClr val="212121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2400" dirty="0">
                <a:solidFill>
                  <a:srgbClr val="212121"/>
                </a:solidFill>
                <a:latin typeface="Consolas" panose="020B0609020204030204" pitchFamily="49" charset="0"/>
              </a:rPr>
              <a:t>  LOAN_OFFICER, LOAN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where</a:t>
            </a:r>
            <a:r>
              <a:rPr lang="en-US" sz="2400" dirty="0">
                <a:solidFill>
                  <a:srgbClr val="212121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Consolas" panose="020B0609020204030204" pitchFamily="49" charset="0"/>
              </a:rPr>
              <a:t>LOAN_OFFICER.lo_id</a:t>
            </a:r>
            <a:r>
              <a:rPr lang="en-US" sz="2400" dirty="0">
                <a:solidFill>
                  <a:srgbClr val="212121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212121"/>
                </a:solidFill>
                <a:latin typeface="Consolas" panose="020B0609020204030204" pitchFamily="49" charset="0"/>
              </a:rPr>
              <a:t>LOAN.lo_id</a:t>
            </a:r>
            <a:r>
              <a:rPr lang="en-US" sz="2400" dirty="0">
                <a:solidFill>
                  <a:srgbClr val="212121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2E32D-D421-4DF7-8431-F44AD69B8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4E37E6-7CA0-45CA-BDFB-9BEA6214F77D}"/>
              </a:ext>
            </a:extLst>
          </p:cNvPr>
          <p:cNvSpPr/>
          <p:nvPr/>
        </p:nvSpPr>
        <p:spPr>
          <a:xfrm>
            <a:off x="5105400" y="2164900"/>
            <a:ext cx="2514600" cy="2971800"/>
          </a:xfrm>
          <a:prstGeom prst="rect">
            <a:avLst/>
          </a:prstGeom>
          <a:noFill/>
          <a:ln w="38100">
            <a:solidFill>
              <a:srgbClr val="E3621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1672D1-3E5F-4AA5-B65E-C1577134A109}"/>
              </a:ext>
            </a:extLst>
          </p:cNvPr>
          <p:cNvSpPr/>
          <p:nvPr/>
        </p:nvSpPr>
        <p:spPr>
          <a:xfrm>
            <a:off x="1360118" y="2160639"/>
            <a:ext cx="3723309" cy="297180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C4D871-DA1F-48C6-9375-99E9715D6C15}"/>
              </a:ext>
            </a:extLst>
          </p:cNvPr>
          <p:cNvSpPr/>
          <p:nvPr/>
        </p:nvSpPr>
        <p:spPr>
          <a:xfrm>
            <a:off x="762000" y="4629150"/>
            <a:ext cx="8001000" cy="5334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D5A30-7D09-4B59-A8AD-7BF9F81ED1A5}"/>
              </a:ext>
            </a:extLst>
          </p:cNvPr>
          <p:cNvSpPr txBox="1"/>
          <p:nvPr/>
        </p:nvSpPr>
        <p:spPr>
          <a:xfrm>
            <a:off x="5410200" y="1894327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3621B"/>
                </a:solidFill>
                <a:effectLst/>
              </a:rPr>
              <a:t>THIS IS FROM LOAN OFFICER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D1BADB-460E-47AD-9A8B-2576E10AF52B}"/>
              </a:ext>
            </a:extLst>
          </p:cNvPr>
          <p:cNvSpPr txBox="1"/>
          <p:nvPr/>
        </p:nvSpPr>
        <p:spPr>
          <a:xfrm>
            <a:off x="1219200" y="1919383"/>
            <a:ext cx="16482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</a:rPr>
              <a:t>THIS IS FROM LOAN</a:t>
            </a:r>
          </a:p>
        </p:txBody>
      </p:sp>
      <p:pic>
        <p:nvPicPr>
          <p:cNvPr id="12" name="Picture 2" descr="Azure Data Studio (@AzureDataStudio) / Twitter">
            <a:extLst>
              <a:ext uri="{FF2B5EF4-FFF2-40B4-BE49-F238E27FC236}">
                <a16:creationId xmlns:a16="http://schemas.microsoft.com/office/drawing/2014/main" id="{66085181-8740-4F5B-A631-740D1DB6C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4" y="4076699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FD40087B-A918-417F-B9FD-7AF17CDAA1ED}"/>
              </a:ext>
            </a:extLst>
          </p:cNvPr>
          <p:cNvSpPr/>
          <p:nvPr/>
        </p:nvSpPr>
        <p:spPr>
          <a:xfrm>
            <a:off x="4490720" y="1886427"/>
            <a:ext cx="266700" cy="188922"/>
          </a:xfrm>
          <a:prstGeom prst="down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81ABA9EF-A89F-4D5A-90B3-83CE4503D7E8}"/>
              </a:ext>
            </a:extLst>
          </p:cNvPr>
          <p:cNvSpPr/>
          <p:nvPr/>
        </p:nvSpPr>
        <p:spPr>
          <a:xfrm>
            <a:off x="5079323" y="1890733"/>
            <a:ext cx="266700" cy="188922"/>
          </a:xfrm>
          <a:prstGeom prst="down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940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M4DM 2024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M4DM 2024" id="{5C2DBB5A-4F1D-4D0B-A31B-6444BFE20988}" vid="{A57FF521-D386-4A98-AB6C-70B0E7955C2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DM4DM 2024</Template>
  <TotalTime>6361</TotalTime>
  <Words>946</Words>
  <Application>Microsoft Office PowerPoint</Application>
  <PresentationFormat>On-screen Show (16:9)</PresentationFormat>
  <Paragraphs>243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Calibri</vt:lpstr>
      <vt:lpstr>Comic Sans MS</vt:lpstr>
      <vt:lpstr>Consolas</vt:lpstr>
      <vt:lpstr>Courier New</vt:lpstr>
      <vt:lpstr>Segoe UI Light</vt:lpstr>
      <vt:lpstr>Segoe UI Semilight</vt:lpstr>
      <vt:lpstr>Tahoma</vt:lpstr>
      <vt:lpstr>Times New Roman</vt:lpstr>
      <vt:lpstr>Verdana</vt:lpstr>
      <vt:lpstr>Wingdings</vt:lpstr>
      <vt:lpstr>DM4DM 2024</vt:lpstr>
      <vt:lpstr>SQL: The joins</vt:lpstr>
      <vt:lpstr>Critical Thinking</vt:lpstr>
      <vt:lpstr>The Orange Words</vt:lpstr>
      <vt:lpstr>1. What is the total lent to Peter Parker? 2. Explain step-by step how you found out</vt:lpstr>
      <vt:lpstr>Same, using an ERD</vt:lpstr>
      <vt:lpstr>The SmallBank Database</vt:lpstr>
      <vt:lpstr>Joins are commonsense</vt:lpstr>
      <vt:lpstr>How to JOIN two tables</vt:lpstr>
      <vt:lpstr>How to JOIN two tables</vt:lpstr>
      <vt:lpstr>Alternative syntax</vt:lpstr>
      <vt:lpstr>You do the talking</vt:lpstr>
      <vt:lpstr>WINIT</vt:lpstr>
      <vt:lpstr>Joins are commonsense</vt:lpstr>
      <vt:lpstr>SQL join</vt:lpstr>
      <vt:lpstr>Alternative syntax</vt:lpstr>
      <vt:lpstr>Joins are commonsense</vt:lpstr>
      <vt:lpstr>SQL join</vt:lpstr>
      <vt:lpstr>Alternative syntax</vt:lpstr>
      <vt:lpstr>Joins are commonsense</vt:lpstr>
      <vt:lpstr>SQL join</vt:lpstr>
      <vt:lpstr>Alternative syntax</vt:lpstr>
      <vt:lpstr>COUNT can be tricky</vt:lpstr>
    </vt:vector>
  </TitlesOfParts>
  <Company>Univ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Data Models to Physical Tables</dc:title>
  <dc:creator>Stefano Grazioli</dc:creator>
  <cp:lastModifiedBy>Grazioli, Stefano (sg6m)</cp:lastModifiedBy>
  <cp:revision>278</cp:revision>
  <dcterms:created xsi:type="dcterms:W3CDTF">2002-06-14T03:02:42Z</dcterms:created>
  <dcterms:modified xsi:type="dcterms:W3CDTF">2024-09-16T21:09:06Z</dcterms:modified>
</cp:coreProperties>
</file>