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20"/>
  </p:notesMasterIdLst>
  <p:handoutMasterIdLst>
    <p:handoutMasterId r:id="rId21"/>
  </p:handoutMasterIdLst>
  <p:sldIdLst>
    <p:sldId id="257" r:id="rId2"/>
    <p:sldId id="331" r:id="rId3"/>
    <p:sldId id="467" r:id="rId4"/>
    <p:sldId id="475" r:id="rId5"/>
    <p:sldId id="468" r:id="rId6"/>
    <p:sldId id="476" r:id="rId7"/>
    <p:sldId id="469" r:id="rId8"/>
    <p:sldId id="332" r:id="rId9"/>
    <p:sldId id="477" r:id="rId10"/>
    <p:sldId id="478" r:id="rId11"/>
    <p:sldId id="479" r:id="rId12"/>
    <p:sldId id="335" r:id="rId13"/>
    <p:sldId id="470" r:id="rId14"/>
    <p:sldId id="471" r:id="rId15"/>
    <p:sldId id="474" r:id="rId16"/>
    <p:sldId id="448" r:id="rId17"/>
    <p:sldId id="473" r:id="rId18"/>
    <p:sldId id="466" r:id="rId19"/>
  </p:sldIdLst>
  <p:sldSz cx="9144000" cy="5143500" type="screen16x9"/>
  <p:notesSz cx="6985000" cy="92837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5DD"/>
    <a:srgbClr val="E3621B"/>
    <a:srgbClr val="2B2BFF"/>
    <a:srgbClr val="050578"/>
    <a:srgbClr val="FFCC99"/>
    <a:srgbClr val="000000"/>
    <a:srgbClr val="0033CC"/>
    <a:srgbClr val="0271CB"/>
    <a:srgbClr val="0270C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7" autoAdjust="0"/>
    <p:restoredTop sz="92308" autoAdjust="0"/>
  </p:normalViewPr>
  <p:slideViewPr>
    <p:cSldViewPr>
      <p:cViewPr varScale="1">
        <p:scale>
          <a:sx n="157" d="100"/>
          <a:sy n="157" d="100"/>
        </p:scale>
        <p:origin x="144" y="9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167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fld id="{1FF980D6-0FB7-4DEC-80F6-43F33AB178E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24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8463" y="695325"/>
            <a:ext cx="6188075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fld id="{47D93BC8-CA4C-463A-8D11-3AE1F901FA8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29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38DDF-B768-4586-8905-534B33439EF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vector stock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93BC8-CA4C-463A-8D11-3AE1F901FA8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9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7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29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vector stock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93BC8-CA4C-463A-8D11-3AE1F901FA8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18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8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8B27-95F9-3412-981A-3052F0A6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523" y="160371"/>
            <a:ext cx="608529" cy="5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7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45129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2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9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2F27BB-9130-4BD7-B7A9-6790E95179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00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14399B-D46C-4969-ABEA-B12C900E8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58850"/>
            <a:ext cx="7086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007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9400" y="1466850"/>
            <a:ext cx="23622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E3261-791F-9BFD-F1CC-C5017BD0B1FD}"/>
              </a:ext>
            </a:extLst>
          </p:cNvPr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4018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5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4282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E65866-1D19-E385-920A-CD22EB1D455E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8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469B8-DA16-FCF7-4162-757345901728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51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3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w3schools.com/sql/default.asp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419600" y="1428750"/>
            <a:ext cx="4572000" cy="2133600"/>
          </a:xfrm>
        </p:spPr>
        <p:txBody>
          <a:bodyPr/>
          <a:lstStyle/>
          <a:p>
            <a:r>
              <a:rPr lang="en-US" sz="4800" dirty="0"/>
              <a:t>SQL:</a:t>
            </a:r>
            <a:br>
              <a:rPr lang="en-US" sz="4800" dirty="0"/>
            </a:br>
            <a:r>
              <a:rPr lang="en-US" sz="4800" dirty="0"/>
              <a:t>nested queries, </a:t>
            </a:r>
            <a:br>
              <a:rPr lang="en-US" sz="4800" dirty="0"/>
            </a:br>
            <a:r>
              <a:rPr lang="en-US" sz="4800" dirty="0"/>
              <a:t>union queries, &amp; ‘Having’ 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Prep for MP3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1FF47C-2E35-9605-5887-F5AA0B25E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-7350"/>
            <a:ext cx="3581400" cy="3581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B7DC36-DF4B-4285-10D2-2B45DB479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689217"/>
            <a:ext cx="3581400" cy="1421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E0B6AF-6339-B617-083E-BCCDDFB7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3621B"/>
                </a:solidFill>
              </a:rPr>
              <a:t>Group by </a:t>
            </a:r>
            <a:r>
              <a:rPr lang="en-US" dirty="0"/>
              <a:t>and </a:t>
            </a:r>
            <a:r>
              <a:rPr lang="en-US" dirty="0">
                <a:solidFill>
                  <a:srgbClr val="E3621B"/>
                </a:solidFill>
              </a:rPr>
              <a:t>Having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AFC9D8-222A-E5FF-F153-C6651FCCB2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“Find the clients who borrowed in total more than $400K from us”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99564D-4226-8A49-1139-DC021507B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EFDE90-93B7-6402-C470-07089CF4E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441024"/>
            <a:ext cx="5871210" cy="26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5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E0B6AF-6339-B617-083E-BCCDDFB7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3621B"/>
                </a:solidFill>
              </a:rPr>
              <a:t>Group by </a:t>
            </a:r>
            <a:r>
              <a:rPr lang="en-US" dirty="0"/>
              <a:t>and </a:t>
            </a:r>
            <a:r>
              <a:rPr lang="en-US" dirty="0">
                <a:solidFill>
                  <a:srgbClr val="E3621B"/>
                </a:solidFill>
              </a:rPr>
              <a:t>Having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AFC9D8-222A-E5FF-F153-C6651FCCB2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dirty="0"/>
              <a:t>“Find the clients who borrowed in total more than $400K from us”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b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c.c_id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c.l_name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c.f_name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sum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l.principal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CUSTOMER c, LOAN l, CUSTOMER_IN_LOAN 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cil</a:t>
            </a:r>
            <a:endParaRPr lang="en-US" sz="2000" b="0" dirty="0">
              <a:solidFill>
                <a:srgbClr val="212121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c.c_id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cil.c_id</a:t>
            </a:r>
            <a:endParaRPr lang="en-US" sz="2000" b="0" dirty="0">
              <a:solidFill>
                <a:srgbClr val="212121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cil.l_id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l.l_id</a:t>
            </a:r>
            <a:endParaRPr lang="en-US" sz="2000" b="0" dirty="0">
              <a:solidFill>
                <a:srgbClr val="212121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group by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c.c_id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c.l_name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c.f_name</a:t>
            </a:r>
            <a:endParaRPr lang="en-US" sz="2000" b="0" dirty="0">
              <a:solidFill>
                <a:srgbClr val="212121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having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sum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l.principal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400000</a:t>
            </a:r>
            <a:endParaRPr lang="en-US" sz="2000" b="0" dirty="0">
              <a:solidFill>
                <a:srgbClr val="212121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99564D-4226-8A49-1139-DC021507B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6D5E2AC7-BB16-DCCB-DDEB-EF293678280F}"/>
              </a:ext>
            </a:extLst>
          </p:cNvPr>
          <p:cNvSpPr/>
          <p:nvPr/>
        </p:nvSpPr>
        <p:spPr>
          <a:xfrm>
            <a:off x="5562600" y="3638550"/>
            <a:ext cx="2590800" cy="9144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Remember to add columns that are not in an aggregated function (e.g. ‘sum) and that you want to visualize with select</a:t>
            </a:r>
          </a:p>
        </p:txBody>
      </p:sp>
    </p:spTree>
    <p:extLst>
      <p:ext uri="{BB962C8B-B14F-4D97-AF65-F5344CB8AC3E}">
        <p14:creationId xmlns:p14="http://schemas.microsoft.com/office/powerpoint/2010/main" val="254908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979D40-ED88-4148-8536-20165FC9F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07FEC1C-1031-4D2F-8BFE-27F0BA407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 in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B8522-EA82-488F-960A-42E9413BE2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B4A7B8-EF70-4E62-B084-0B7255D1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3621B"/>
                </a:solidFill>
              </a:rPr>
              <a:t>Union</a:t>
            </a:r>
            <a:r>
              <a:rPr lang="en-US" dirty="0"/>
              <a:t>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C3D16B-61DE-40C5-98EC-7B3FB2031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889793"/>
            <a:ext cx="8534400" cy="11620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Allows you to combine </a:t>
            </a:r>
            <a:r>
              <a:rPr lang="en-US" i="1" dirty="0"/>
              <a:t>rows</a:t>
            </a:r>
            <a:r>
              <a:rPr lang="en-US" dirty="0"/>
              <a:t> returned by two or more queries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E0C48A-2D99-4AD4-9D27-507B01E25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6D9E954-3CE5-47A3-8C24-6B895022D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223432"/>
              </p:ext>
            </p:extLst>
          </p:nvPr>
        </p:nvGraphicFramePr>
        <p:xfrm>
          <a:off x="381000" y="2657475"/>
          <a:ext cx="2286000" cy="10699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56176745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344732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6390214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r>
                        <a:rPr lang="en-US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Fur color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83504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1400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Olaf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190968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1400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424522"/>
                  </a:ext>
                </a:extLst>
              </a:tr>
            </a:tbl>
          </a:graphicData>
        </a:graphic>
      </p:graphicFrame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55727284-6157-44E7-9CDB-A49ECE195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125052"/>
              </p:ext>
            </p:extLst>
          </p:nvPr>
        </p:nvGraphicFramePr>
        <p:xfrm>
          <a:off x="2899833" y="2657475"/>
          <a:ext cx="2286000" cy="1436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9167">
                  <a:extLst>
                    <a:ext uri="{9D8B030D-6E8A-4147-A177-3AD203B41FA5}">
                      <a16:colId xmlns:a16="http://schemas.microsoft.com/office/drawing/2014/main" val="3561767452"/>
                    </a:ext>
                  </a:extLst>
                </a:gridCol>
                <a:gridCol w="994833">
                  <a:extLst>
                    <a:ext uri="{9D8B030D-6E8A-4147-A177-3AD203B41FA5}">
                      <a16:colId xmlns:a16="http://schemas.microsoft.com/office/drawing/2014/main" val="39344732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6390214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r>
                        <a:rPr lang="en-US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Fur color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83504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1400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190968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1400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Mortimer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42452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1400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86235"/>
                  </a:ext>
                </a:extLst>
              </a:tr>
            </a:tbl>
          </a:graphicData>
        </a:graphic>
      </p:graphicFrame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04DF341B-023D-4CD4-9C08-3B857EEE4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433912"/>
              </p:ext>
            </p:extLst>
          </p:nvPr>
        </p:nvGraphicFramePr>
        <p:xfrm>
          <a:off x="6172200" y="2647950"/>
          <a:ext cx="2362200" cy="22110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3561767452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93447323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266390214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r>
                        <a:rPr lang="en-US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Fur color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83504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1400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Olaf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190968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1400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42452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1400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8623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1400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Mortimer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029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1400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563329"/>
                  </a:ext>
                </a:extLst>
              </a:tr>
            </a:tbl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EDCEFA60-73F6-4E90-B5EA-B97D6F4531AD}"/>
              </a:ext>
            </a:extLst>
          </p:cNvPr>
          <p:cNvSpPr/>
          <p:nvPr/>
        </p:nvSpPr>
        <p:spPr>
          <a:xfrm>
            <a:off x="5334001" y="3162300"/>
            <a:ext cx="685800" cy="47625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UNION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BF33B7-F5B4-49F4-A1B3-651B5E074BD5}"/>
              </a:ext>
            </a:extLst>
          </p:cNvPr>
          <p:cNvSpPr txBox="1"/>
          <p:nvPr/>
        </p:nvSpPr>
        <p:spPr>
          <a:xfrm>
            <a:off x="312387" y="2420090"/>
            <a:ext cx="556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</a:rPr>
              <a:t>CATS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188400-1B30-4D4E-8267-521D4D09777B}"/>
              </a:ext>
            </a:extLst>
          </p:cNvPr>
          <p:cNvSpPr txBox="1"/>
          <p:nvPr/>
        </p:nvSpPr>
        <p:spPr>
          <a:xfrm>
            <a:off x="2819400" y="2419720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</a:rPr>
              <a:t>DOGS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6D6932-E320-4036-8857-2A43302D3C8E}"/>
              </a:ext>
            </a:extLst>
          </p:cNvPr>
          <p:cNvSpPr txBox="1"/>
          <p:nvPr/>
        </p:nvSpPr>
        <p:spPr>
          <a:xfrm>
            <a:off x="6096000" y="2408474"/>
            <a:ext cx="546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</a:rPr>
              <a:t>PETS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6E6A5B-6F69-4E85-B8CF-93B6744D9464}"/>
              </a:ext>
            </a:extLst>
          </p:cNvPr>
          <p:cNvSpPr txBox="1"/>
          <p:nvPr/>
        </p:nvSpPr>
        <p:spPr>
          <a:xfrm>
            <a:off x="462781" y="2123787"/>
            <a:ext cx="20088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3621B"/>
                </a:solidFill>
                <a:effectLst/>
              </a:rPr>
              <a:t>Query 1: “List Leo’s cats”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8C82E3-4AD4-4BA6-ABCD-BB820A5741CC}"/>
              </a:ext>
            </a:extLst>
          </p:cNvPr>
          <p:cNvSpPr txBox="1"/>
          <p:nvPr/>
        </p:nvSpPr>
        <p:spPr>
          <a:xfrm>
            <a:off x="3055240" y="2121207"/>
            <a:ext cx="20585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3621B"/>
                </a:solidFill>
                <a:effectLst/>
              </a:rPr>
              <a:t>Query 2: “List Leo’s dogs”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B233B6-8339-4F84-8D7E-8414C5782C2C}"/>
              </a:ext>
            </a:extLst>
          </p:cNvPr>
          <p:cNvSpPr txBox="1"/>
          <p:nvPr/>
        </p:nvSpPr>
        <p:spPr>
          <a:xfrm>
            <a:off x="6248400" y="2190750"/>
            <a:ext cx="1907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3621B"/>
                </a:solidFill>
                <a:effectLst/>
              </a:rPr>
              <a:t>Query 1 UNION Query 2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C0E664A-CA86-449E-A176-9B3EBF268BAC}"/>
              </a:ext>
            </a:extLst>
          </p:cNvPr>
          <p:cNvSpPr/>
          <p:nvPr/>
        </p:nvSpPr>
        <p:spPr>
          <a:xfrm>
            <a:off x="1219200" y="2388710"/>
            <a:ext cx="134940" cy="142875"/>
          </a:xfrm>
          <a:prstGeom prst="down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C1FFB4B3-E1E9-4C3D-A37A-6238DB427FAF}"/>
              </a:ext>
            </a:extLst>
          </p:cNvPr>
          <p:cNvSpPr/>
          <p:nvPr/>
        </p:nvSpPr>
        <p:spPr>
          <a:xfrm>
            <a:off x="3889995" y="2363628"/>
            <a:ext cx="134940" cy="142875"/>
          </a:xfrm>
          <a:prstGeom prst="down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46F57D-3104-4127-A433-EAC99D5C9DBE}"/>
              </a:ext>
            </a:extLst>
          </p:cNvPr>
          <p:cNvSpPr/>
          <p:nvPr/>
        </p:nvSpPr>
        <p:spPr>
          <a:xfrm>
            <a:off x="5219480" y="1990501"/>
            <a:ext cx="35814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85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0F6F1-A889-485C-9213-1E33C484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433D3-EA07-4F71-A4C7-561EFE9B61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822" y="3123631"/>
            <a:ext cx="8534400" cy="199759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2B2BFF"/>
                </a:solidFill>
                <a:latin typeface="Consolas" panose="020B0609020204030204" pitchFamily="49" charset="0"/>
                <a:cs typeface="+mn-cs"/>
              </a:rPr>
              <a:t>UNION</a:t>
            </a:r>
            <a:r>
              <a:rPr lang="en-US" sz="2400" dirty="0"/>
              <a:t> only return distinct rows. If you want to see all rows use </a:t>
            </a:r>
            <a:r>
              <a:rPr lang="en-US" sz="1800" dirty="0">
                <a:solidFill>
                  <a:srgbClr val="2B2BFF"/>
                </a:solidFill>
                <a:latin typeface="Consolas" panose="020B0609020204030204" pitchFamily="49" charset="0"/>
                <a:cs typeface="+mn-cs"/>
              </a:rPr>
              <a:t>UNION ALL</a:t>
            </a:r>
          </a:p>
          <a:p>
            <a:r>
              <a:rPr lang="en-US" sz="2000" dirty="0"/>
              <a:t>The joined tables must have the same number of columns and compatible column content</a:t>
            </a:r>
          </a:p>
          <a:p>
            <a:r>
              <a:rPr lang="en-US" sz="1800" dirty="0">
                <a:solidFill>
                  <a:srgbClr val="2B2BFF"/>
                </a:solidFill>
                <a:latin typeface="Consolas" panose="020B0609020204030204" pitchFamily="49" charset="0"/>
                <a:cs typeface="+mn-cs"/>
              </a:rPr>
              <a:t>ORDER BY</a:t>
            </a:r>
            <a:r>
              <a:rPr lang="en-US" sz="2000" dirty="0"/>
              <a:t>, if needed, must be placed at the very end of the </a:t>
            </a:r>
            <a:r>
              <a:rPr lang="en-US" sz="1800" dirty="0">
                <a:solidFill>
                  <a:srgbClr val="2B2BFF"/>
                </a:solidFill>
                <a:latin typeface="Consolas" panose="020B0609020204030204" pitchFamily="49" charset="0"/>
                <a:cs typeface="+mn-cs"/>
              </a:rPr>
              <a:t>SELECT</a:t>
            </a:r>
            <a:r>
              <a:rPr lang="en-US" sz="2000" dirty="0"/>
              <a:t>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C785D-DC8D-453F-823E-F1B6C274E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5D6C4-EA47-40A8-AA80-155A8F60C6AA}"/>
              </a:ext>
            </a:extLst>
          </p:cNvPr>
          <p:cNvSpPr txBox="1"/>
          <p:nvPr/>
        </p:nvSpPr>
        <p:spPr>
          <a:xfrm>
            <a:off x="362989" y="865707"/>
            <a:ext cx="3810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elect</a:t>
            </a:r>
            <a:r>
              <a:rPr lang="en-US" sz="1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ID, Name, Fur_color</a:t>
            </a:r>
          </a:p>
          <a:p>
            <a:pPr algn="l"/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180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CAT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 </a:t>
            </a:r>
            <a:r>
              <a:rPr lang="en-US" sz="180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Owner = </a:t>
            </a:r>
            <a:r>
              <a:rPr lang="en-US" sz="180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‘Leo’ </a:t>
            </a:r>
          </a:p>
          <a:p>
            <a:pPr algn="l"/>
            <a:r>
              <a:rPr lang="en-US" sz="1800" b="0" dirty="0">
                <a:solidFill>
                  <a:srgbClr val="2B2BFF"/>
                </a:solidFill>
                <a:effectLst/>
                <a:latin typeface="Consolas" panose="020B0609020204030204" pitchFamily="49" charset="0"/>
              </a:rPr>
              <a:t>UNION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elect</a:t>
            </a:r>
            <a:r>
              <a:rPr lang="en-US" sz="1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ID, Name, </a:t>
            </a:r>
            <a:r>
              <a:rPr lang="en-US" sz="18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Fur_color</a:t>
            </a:r>
            <a:endParaRPr lang="en-US" sz="1800" b="0" dirty="0"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180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DOG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 </a:t>
            </a:r>
            <a:r>
              <a:rPr lang="en-US" sz="180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Owner = </a:t>
            </a:r>
            <a:r>
              <a:rPr lang="en-US" sz="180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‘Leo’</a:t>
            </a:r>
            <a:endParaRPr lang="en-US" sz="1800" b="0" dirty="0">
              <a:solidFill>
                <a:srgbClr val="212121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3" name="Table 9">
            <a:extLst>
              <a:ext uri="{FF2B5EF4-FFF2-40B4-BE49-F238E27FC236}">
                <a16:creationId xmlns:a16="http://schemas.microsoft.com/office/drawing/2014/main" id="{3D883933-203F-4715-B45D-D3430A634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958369"/>
              </p:ext>
            </p:extLst>
          </p:nvPr>
        </p:nvGraphicFramePr>
        <p:xfrm>
          <a:off x="5486400" y="971550"/>
          <a:ext cx="2286000" cy="1798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6193">
                  <a:extLst>
                    <a:ext uri="{9D8B030D-6E8A-4147-A177-3AD203B41FA5}">
                      <a16:colId xmlns:a16="http://schemas.microsoft.com/office/drawing/2014/main" val="3561767452"/>
                    </a:ext>
                  </a:extLst>
                </a:gridCol>
                <a:gridCol w="1007807">
                  <a:extLst>
                    <a:ext uri="{9D8B030D-6E8A-4147-A177-3AD203B41FA5}">
                      <a16:colId xmlns:a16="http://schemas.microsoft.com/office/drawing/2014/main" val="39344732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6390214"/>
                    </a:ext>
                  </a:extLst>
                </a:gridCol>
              </a:tblGrid>
              <a:tr h="198689">
                <a:tc>
                  <a:txBody>
                    <a:bodyPr/>
                    <a:lstStyle/>
                    <a:p>
                      <a:r>
                        <a:rPr lang="en-US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Fur color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835043"/>
                  </a:ext>
                </a:extLst>
              </a:tr>
              <a:tr h="280556">
                <a:tc>
                  <a:txBody>
                    <a:bodyPr/>
                    <a:lstStyle/>
                    <a:p>
                      <a:r>
                        <a:rPr lang="en-US" sz="1400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Olaf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190968"/>
                  </a:ext>
                </a:extLst>
              </a:tr>
              <a:tr h="280556">
                <a:tc>
                  <a:txBody>
                    <a:bodyPr/>
                    <a:lstStyle/>
                    <a:p>
                      <a:r>
                        <a:rPr lang="en-US" sz="1400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424522"/>
                  </a:ext>
                </a:extLst>
              </a:tr>
              <a:tr h="280556">
                <a:tc>
                  <a:txBody>
                    <a:bodyPr/>
                    <a:lstStyle/>
                    <a:p>
                      <a:r>
                        <a:rPr lang="en-US" sz="1400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86235"/>
                  </a:ext>
                </a:extLst>
              </a:tr>
              <a:tr h="280556">
                <a:tc>
                  <a:txBody>
                    <a:bodyPr/>
                    <a:lstStyle/>
                    <a:p>
                      <a:r>
                        <a:rPr lang="en-US" sz="1400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Mortimer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02906"/>
                  </a:ext>
                </a:extLst>
              </a:tr>
              <a:tr h="280556">
                <a:tc>
                  <a:txBody>
                    <a:bodyPr/>
                    <a:lstStyle/>
                    <a:p>
                      <a:r>
                        <a:rPr lang="en-US" sz="1400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563329"/>
                  </a:ext>
                </a:extLst>
              </a:tr>
            </a:tbl>
          </a:graphicData>
        </a:graphic>
      </p:graphicFrame>
      <p:sp>
        <p:nvSpPr>
          <p:cNvPr id="14" name="Arrow: Right 13">
            <a:extLst>
              <a:ext uri="{FF2B5EF4-FFF2-40B4-BE49-F238E27FC236}">
                <a16:creationId xmlns:a16="http://schemas.microsoft.com/office/drawing/2014/main" id="{9597C24E-C33B-4D19-A9F7-F3C62E011C98}"/>
              </a:ext>
            </a:extLst>
          </p:cNvPr>
          <p:cNvSpPr/>
          <p:nvPr/>
        </p:nvSpPr>
        <p:spPr>
          <a:xfrm>
            <a:off x="4421716" y="1394460"/>
            <a:ext cx="529167" cy="47625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81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0F6F1-A889-485C-9213-1E33C484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92AA1B-B731-42D8-8388-FEB03E49E8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891489"/>
            <a:ext cx="8229600" cy="3962400"/>
          </a:xfrm>
        </p:spPr>
        <p:txBody>
          <a:bodyPr/>
          <a:lstStyle/>
          <a:p>
            <a:r>
              <a:rPr lang="en-US" dirty="0"/>
              <a:t>“Show me three customers in Cville, three in Dallas, and three in Richmond”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C785D-DC8D-453F-823E-F1B6C274E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0DA49-B9F9-42AE-8523-7E6916680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2571750"/>
            <a:ext cx="1905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0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D27A9E-B5DC-415B-AEBB-DC6C49DD4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3483"/>
          <a:stretch/>
        </p:blipFill>
        <p:spPr>
          <a:xfrm>
            <a:off x="6551473" y="918911"/>
            <a:ext cx="2009855" cy="3935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45804B-9C74-4897-A825-8679E4D14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33"/>
          <a:stretch/>
        </p:blipFill>
        <p:spPr>
          <a:xfrm>
            <a:off x="4188411" y="914400"/>
            <a:ext cx="2136189" cy="3943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41C81B-4DCE-47B3-8448-90A61A8A5F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04" t="11046" r="17124" b="5233"/>
          <a:stretch/>
        </p:blipFill>
        <p:spPr>
          <a:xfrm>
            <a:off x="8229600" y="83218"/>
            <a:ext cx="796925" cy="685800"/>
          </a:xfrm>
          <a:prstGeom prst="rect">
            <a:avLst/>
          </a:prstGeom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BBBDEB52-CAA1-4014-B937-E69E8D2618A0}"/>
              </a:ext>
            </a:extLst>
          </p:cNvPr>
          <p:cNvSpPr/>
          <p:nvPr/>
        </p:nvSpPr>
        <p:spPr>
          <a:xfrm>
            <a:off x="6475273" y="2997673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9927B9-5231-4BD1-BB8D-FD5047C3877A}"/>
              </a:ext>
            </a:extLst>
          </p:cNvPr>
          <p:cNvSpPr txBox="1"/>
          <p:nvPr/>
        </p:nvSpPr>
        <p:spPr>
          <a:xfrm>
            <a:off x="304800" y="895351"/>
            <a:ext cx="36074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Go to </a:t>
            </a:r>
            <a:r>
              <a:rPr lang="en-US" sz="1100" dirty="0">
                <a:solidFill>
                  <a:schemeClr val="tx1"/>
                </a:solidFill>
                <a:effectLst/>
                <a:hlinkClick r:id="rId5"/>
              </a:rPr>
              <a:t>https://www.w3schools.com/sql/default.asp</a:t>
            </a:r>
            <a:endParaRPr lang="en-US" sz="11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and test the </a:t>
            </a:r>
            <a:r>
              <a:rPr lang="en-US" sz="1100" dirty="0">
                <a:solidFill>
                  <a:srgbClr val="E3621B"/>
                </a:solidFill>
                <a:effectLst/>
              </a:rPr>
              <a:t>live examples</a:t>
            </a:r>
            <a:r>
              <a:rPr lang="en-US" sz="1100" dirty="0">
                <a:solidFill>
                  <a:schemeClr val="tx1"/>
                </a:solidFill>
                <a:effectLst/>
              </a:rPr>
              <a:t> to understand how they work.</a:t>
            </a:r>
          </a:p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80B92-91DF-46DC-8610-ACB93F17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Keywords to learn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5AB63B9-C461-4840-878C-0B688F9A3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028F706-314F-4C10-BB58-D5878C090589}"/>
              </a:ext>
            </a:extLst>
          </p:cNvPr>
          <p:cNvSpPr/>
          <p:nvPr/>
        </p:nvSpPr>
        <p:spPr>
          <a:xfrm>
            <a:off x="4112211" y="461264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503AD6-74BA-4406-AFA6-A38AE22ED8B8}"/>
              </a:ext>
            </a:extLst>
          </p:cNvPr>
          <p:cNvSpPr/>
          <p:nvPr/>
        </p:nvSpPr>
        <p:spPr>
          <a:xfrm>
            <a:off x="8991600" y="5010150"/>
            <a:ext cx="118110" cy="118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3DA6C3C-0BC6-4A9F-AC87-A31DEA35984A}"/>
              </a:ext>
            </a:extLst>
          </p:cNvPr>
          <p:cNvSpPr/>
          <p:nvPr/>
        </p:nvSpPr>
        <p:spPr>
          <a:xfrm>
            <a:off x="6443051" y="92075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34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36E2B1-9EB0-4DDE-B039-A574442AB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" y="1196761"/>
            <a:ext cx="8229600" cy="3689762"/>
          </a:xfrm>
          <a:prstGeom prst="rect">
            <a:avLst/>
          </a:prstGeom>
        </p:spPr>
      </p:pic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The SmallBank Database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A83A-7BDB-4555-B32F-B350226A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 Queries (new)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7AB55-4942-4940-B54C-65FDD7489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97B35-EF22-448E-91FE-E86814F127DB}"/>
              </a:ext>
            </a:extLst>
          </p:cNvPr>
          <p:cNvSpPr txBox="1"/>
          <p:nvPr/>
        </p:nvSpPr>
        <p:spPr>
          <a:xfrm>
            <a:off x="346710" y="971550"/>
            <a:ext cx="861060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Q1: List all customers who borrowed above our average loan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Q2: List all customers from Dallas and Richmond who borrowed above the average loan for that city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Q3: List the customers that have the max number of loans at the Bank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Q4: Which are out top three and bottom three loans in terms of principal?</a:t>
            </a:r>
          </a:p>
        </p:txBody>
      </p:sp>
    </p:spTree>
    <p:extLst>
      <p:ext uri="{BB962C8B-B14F-4D97-AF65-F5344CB8AC3E}">
        <p14:creationId xmlns:p14="http://schemas.microsoft.com/office/powerpoint/2010/main" val="93146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C2052-EF8A-4E01-A113-01E2BCA4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01618-CEA0-45D7-9B77-FE289986A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2D9E6-6ACC-4EB7-992B-D88D6CF4BAC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819150"/>
            <a:ext cx="8839200" cy="3962400"/>
          </a:xfrm>
        </p:spPr>
        <p:txBody>
          <a:bodyPr>
            <a:normAutofit/>
          </a:bodyPr>
          <a:lstStyle/>
          <a:p>
            <a:r>
              <a:rPr lang="en-US" sz="3200" dirty="0"/>
              <a:t>MP2 went well Mean: 92/100</a:t>
            </a:r>
            <a:br>
              <a:rPr lang="en-US" sz="3200" dirty="0"/>
            </a:br>
            <a:r>
              <a:rPr lang="en-US" sz="3200" dirty="0"/>
              <a:t>ERDs in your physical mailbox asap.</a:t>
            </a:r>
          </a:p>
          <a:p>
            <a:r>
              <a:rPr lang="en-US" sz="3200" dirty="0"/>
              <a:t>More practice today</a:t>
            </a:r>
          </a:p>
          <a:p>
            <a:r>
              <a:rPr lang="en-US" sz="3200" dirty="0"/>
              <a:t>Office hours on the web site</a:t>
            </a:r>
          </a:p>
          <a:p>
            <a:r>
              <a:rPr lang="en-US" sz="3200" dirty="0"/>
              <a:t>If you are using GenAI, what for and how good?</a:t>
            </a:r>
          </a:p>
          <a:p>
            <a:r>
              <a:rPr lang="en-US" sz="3200" dirty="0"/>
              <a:t>Do we need to go to a lab for quizzes?</a:t>
            </a:r>
          </a:p>
        </p:txBody>
      </p:sp>
    </p:spTree>
    <p:extLst>
      <p:ext uri="{BB962C8B-B14F-4D97-AF65-F5344CB8AC3E}">
        <p14:creationId xmlns:p14="http://schemas.microsoft.com/office/powerpoint/2010/main" val="33344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B4A7B8-EF70-4E62-B084-0B7255D1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3621B"/>
                </a:solidFill>
              </a:rPr>
              <a:t>Nested</a:t>
            </a:r>
            <a:r>
              <a:rPr lang="en-US" dirty="0"/>
              <a:t> queries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C3D16B-61DE-40C5-98EC-7B3FB2031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91489"/>
            <a:ext cx="8534400" cy="3962400"/>
          </a:xfrm>
        </p:spPr>
        <p:txBody>
          <a:bodyPr>
            <a:noAutofit/>
          </a:bodyPr>
          <a:lstStyle/>
          <a:p>
            <a:r>
              <a:rPr lang="en-US" sz="3200" i="1" dirty="0"/>
              <a:t>Examples:</a:t>
            </a:r>
          </a:p>
          <a:p>
            <a:pPr lvl="1"/>
            <a:r>
              <a:rPr lang="en-US" sz="2000" i="1" dirty="0"/>
              <a:t>Find below-average loans</a:t>
            </a:r>
          </a:p>
          <a:p>
            <a:pPr lvl="1"/>
            <a:r>
              <a:rPr lang="en-US" sz="2000" i="1" dirty="0"/>
              <a:t>Show all customers from the city</a:t>
            </a:r>
            <a:br>
              <a:rPr lang="en-US" sz="2000" i="1" dirty="0"/>
            </a:br>
            <a:r>
              <a:rPr lang="en-US" sz="2000" i="1" dirty="0"/>
              <a:t>that has the most customers </a:t>
            </a:r>
          </a:p>
          <a:p>
            <a:pPr lvl="1"/>
            <a:r>
              <a:rPr lang="en-US" sz="2000" i="1" dirty="0"/>
              <a:t>List products that have not been ordered (“</a:t>
            </a:r>
            <a:r>
              <a:rPr lang="en-US" sz="2000" i="1" dirty="0">
                <a:solidFill>
                  <a:srgbClr val="2B2BFF"/>
                </a:solidFill>
              </a:rPr>
              <a:t>NOT IN</a:t>
            </a:r>
            <a:r>
              <a:rPr lang="en-US" sz="2000" i="1" dirty="0"/>
              <a:t>”) *</a:t>
            </a:r>
          </a:p>
          <a:p>
            <a:r>
              <a:rPr lang="en-US" sz="3200" dirty="0"/>
              <a:t>A query placed inside another query</a:t>
            </a:r>
          </a:p>
          <a:p>
            <a:r>
              <a:rPr lang="en-US" sz="3200" dirty="0"/>
              <a:t>Use it when you want to retrieve data based on the result of another query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* May be done also with a join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E0C48A-2D99-4AD4-9D27-507B01E25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Nest with eggs sketch engraving Royalty Free Vector Image">
            <a:extLst>
              <a:ext uri="{FF2B5EF4-FFF2-40B4-BE49-F238E27FC236}">
                <a16:creationId xmlns:a16="http://schemas.microsoft.com/office/drawing/2014/main" id="{60B3FE02-E0B0-4F2F-B595-7BC18A50A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7843" b="17647"/>
          <a:stretch/>
        </p:blipFill>
        <p:spPr bwMode="auto">
          <a:xfrm>
            <a:off x="7645066" y="1200150"/>
            <a:ext cx="149893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5455ED-B405-43BD-AC5F-7DCE99CA7A89}"/>
              </a:ext>
            </a:extLst>
          </p:cNvPr>
          <p:cNvSpPr txBox="1"/>
          <p:nvPr/>
        </p:nvSpPr>
        <p:spPr>
          <a:xfrm>
            <a:off x="7867648" y="762000"/>
            <a:ext cx="92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50578"/>
                </a:solidFill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250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36E2B1-9EB0-4DDE-B039-A574442AB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" y="1196761"/>
            <a:ext cx="8229600" cy="3689762"/>
          </a:xfrm>
          <a:prstGeom prst="rect">
            <a:avLst/>
          </a:prstGeom>
        </p:spPr>
      </p:pic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i="1" dirty="0"/>
              <a:t>“Find above-average loans”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0F6F1-A889-485C-9213-1E33C484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“Find above-average loans”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C785D-DC8D-453F-823E-F1B6C274E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EC3AE0-62C7-4FA3-8344-6FA2A537D1F2}"/>
              </a:ext>
            </a:extLst>
          </p:cNvPr>
          <p:cNvGrpSpPr/>
          <p:nvPr/>
        </p:nvGrpSpPr>
        <p:grpSpPr>
          <a:xfrm>
            <a:off x="762000" y="1123950"/>
            <a:ext cx="8077200" cy="4191000"/>
            <a:chOff x="762000" y="1123950"/>
            <a:chExt cx="8077200" cy="4191000"/>
          </a:xfrm>
        </p:grpSpPr>
        <p:sp>
          <p:nvSpPr>
            <p:cNvPr id="8" name="Arc 7">
              <a:extLst>
                <a:ext uri="{FF2B5EF4-FFF2-40B4-BE49-F238E27FC236}">
                  <a16:creationId xmlns:a16="http://schemas.microsoft.com/office/drawing/2014/main" id="{DB357DA0-6DD7-4EC7-BD7B-622476B31234}"/>
                </a:ext>
              </a:extLst>
            </p:cNvPr>
            <p:cNvSpPr/>
            <p:nvPr/>
          </p:nvSpPr>
          <p:spPr>
            <a:xfrm>
              <a:off x="990600" y="1428750"/>
              <a:ext cx="6057900" cy="3886200"/>
            </a:xfrm>
            <a:prstGeom prst="arc">
              <a:avLst>
                <a:gd name="adj1" fmla="val 16192592"/>
                <a:gd name="adj2" fmla="val 0"/>
              </a:avLst>
            </a:prstGeom>
            <a:ln w="57150"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D5D6C4-EA47-40A8-AA80-155A8F60C6AA}"/>
                </a:ext>
              </a:extLst>
            </p:cNvPr>
            <p:cNvSpPr txBox="1"/>
            <p:nvPr/>
          </p:nvSpPr>
          <p:spPr>
            <a:xfrm>
              <a:off x="762000" y="1123950"/>
              <a:ext cx="8077200" cy="3139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select</a:t>
              </a: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800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avg</a:t>
              </a: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(principal)</a:t>
              </a:r>
            </a:p>
            <a:p>
              <a:pPr algn="l"/>
              <a:r>
                <a:rPr lang="en-US" sz="18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from</a:t>
              </a: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LOAN</a:t>
              </a:r>
            </a:p>
            <a:p>
              <a:pPr algn="l"/>
              <a:b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</a:br>
              <a:r>
                <a:rPr lang="en-US" sz="18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select</a:t>
              </a: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8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*</a:t>
              </a:r>
              <a:endParaRPr lang="en-US" sz="1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endParaRPr>
            </a:p>
            <a:p>
              <a:pPr algn="l"/>
              <a:r>
                <a:rPr lang="en-US" sz="18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from</a:t>
              </a: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LOAN</a:t>
              </a:r>
            </a:p>
            <a:p>
              <a:pPr algn="l"/>
              <a:r>
                <a:rPr lang="en-US" sz="18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where</a:t>
              </a: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principal </a:t>
              </a:r>
              <a:r>
                <a:rPr lang="en-US" sz="18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&gt;</a:t>
              </a: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rgbClr val="09885A"/>
                  </a:solidFill>
                  <a:effectLst/>
                  <a:latin typeface="Consolas" panose="020B0609020204030204" pitchFamily="49" charset="0"/>
                </a:rPr>
                <a:t>9</a:t>
              </a:r>
              <a:r>
                <a:rPr lang="en-US" sz="1800" b="0" dirty="0">
                  <a:solidFill>
                    <a:srgbClr val="09885A"/>
                  </a:solidFill>
                  <a:effectLst/>
                  <a:latin typeface="Consolas" panose="020B0609020204030204" pitchFamily="49" charset="0"/>
                </a:rPr>
                <a:t>2362</a:t>
              </a: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.</a:t>
              </a:r>
              <a:r>
                <a:rPr lang="en-US" sz="1800" b="0" dirty="0">
                  <a:solidFill>
                    <a:srgbClr val="09885A"/>
                  </a:solidFill>
                  <a:effectLst/>
                  <a:latin typeface="Consolas" panose="020B0609020204030204" pitchFamily="49" charset="0"/>
                </a:rPr>
                <a:t>66</a:t>
              </a:r>
              <a:endParaRPr lang="en-US" sz="1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endParaRPr>
            </a:p>
            <a:p>
              <a:pPr algn="l"/>
              <a:b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</a:b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			</a:t>
              </a:r>
              <a:r>
                <a:rPr lang="en-US" sz="18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select</a:t>
              </a: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8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*</a:t>
              </a:r>
              <a:endParaRPr lang="en-US" sz="1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endParaRPr>
            </a:p>
            <a:p>
              <a:pPr algn="l"/>
              <a:r>
                <a:rPr lang="en-US" sz="18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			from</a:t>
              </a: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LOAN</a:t>
              </a:r>
            </a:p>
            <a:p>
              <a:pPr algn="l"/>
              <a:r>
                <a:rPr lang="en-US" sz="18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			where</a:t>
              </a: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principal </a:t>
              </a:r>
              <a:r>
                <a:rPr lang="en-US" sz="18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&gt;</a:t>
              </a: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(</a:t>
              </a:r>
              <a:r>
                <a:rPr lang="en-US" sz="18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select</a:t>
              </a: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800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avg</a:t>
              </a: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(principal)</a:t>
              </a:r>
            </a:p>
            <a:p>
              <a:pPr algn="l"/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                    				</a:t>
              </a:r>
              <a:r>
                <a:rPr lang="en-US" sz="18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from</a:t>
              </a: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LOAN)</a:t>
              </a: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02B7DD24-B87F-4D3B-B828-FAC43C070798}"/>
                </a:ext>
              </a:extLst>
            </p:cNvPr>
            <p:cNvSpPr/>
            <p:nvPr/>
          </p:nvSpPr>
          <p:spPr>
            <a:xfrm rot="16200000" flipH="1">
              <a:off x="2895600" y="1171728"/>
              <a:ext cx="838201" cy="3886200"/>
            </a:xfrm>
            <a:prstGeom prst="arc">
              <a:avLst>
                <a:gd name="adj1" fmla="val 16163432"/>
                <a:gd name="adj2" fmla="val 21109627"/>
              </a:avLst>
            </a:prstGeom>
            <a:ln w="57150"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72B60A-AE0D-4D01-88FE-CBA1DCFF9CB0}"/>
                </a:ext>
              </a:extLst>
            </p:cNvPr>
            <p:cNvSpPr txBox="1"/>
            <p:nvPr/>
          </p:nvSpPr>
          <p:spPr>
            <a:xfrm>
              <a:off x="6400800" y="1962150"/>
              <a:ext cx="9476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E3621B"/>
                  </a:solidFill>
                  <a:effectLst/>
                </a:rPr>
                <a:t>Inner query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39F198-4667-40E7-89A9-01EC8E54A5F5}"/>
                </a:ext>
              </a:extLst>
            </p:cNvPr>
            <p:cNvSpPr txBox="1"/>
            <p:nvPr/>
          </p:nvSpPr>
          <p:spPr>
            <a:xfrm>
              <a:off x="1143000" y="3486150"/>
              <a:ext cx="9637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E3621B"/>
                  </a:solidFill>
                  <a:effectLst/>
                </a:rPr>
                <a:t>Outer query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917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36E2B1-9EB0-4DDE-B039-A574442AB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" y="1196761"/>
            <a:ext cx="8229600" cy="3689762"/>
          </a:xfrm>
          <a:prstGeom prst="rect">
            <a:avLst/>
          </a:prstGeom>
        </p:spPr>
      </p:pic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i="1" dirty="0"/>
              <a:t>“Show all customers from the city that has the most customers ”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3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ECD1F-B390-47C4-9999-04ABD176F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“Show all customers from the city</a:t>
            </a:r>
            <a:br>
              <a:rPr lang="en-US" i="1" dirty="0"/>
            </a:br>
            <a:r>
              <a:rPr lang="en-US" i="1" dirty="0"/>
              <a:t>that has the most customers”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8AA95-9763-49CA-9208-73A9584A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290B12-5C4C-4F24-9028-A367051E3A30}"/>
              </a:ext>
            </a:extLst>
          </p:cNvPr>
          <p:cNvGrpSpPr/>
          <p:nvPr/>
        </p:nvGrpSpPr>
        <p:grpSpPr>
          <a:xfrm>
            <a:off x="304800" y="1428750"/>
            <a:ext cx="8534400" cy="4191000"/>
            <a:chOff x="304800" y="1428750"/>
            <a:chExt cx="8534400" cy="4191000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3FF818F1-D8D8-456A-B926-3CFE22008C0A}"/>
                </a:ext>
              </a:extLst>
            </p:cNvPr>
            <p:cNvSpPr/>
            <p:nvPr/>
          </p:nvSpPr>
          <p:spPr>
            <a:xfrm>
              <a:off x="304800" y="1733550"/>
              <a:ext cx="6057900" cy="3886200"/>
            </a:xfrm>
            <a:prstGeom prst="arc">
              <a:avLst>
                <a:gd name="adj1" fmla="val 16192592"/>
                <a:gd name="adj2" fmla="val 0"/>
              </a:avLst>
            </a:prstGeom>
            <a:ln w="57150"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452530-6C29-445F-89BA-80FE8CD67C6C}"/>
                </a:ext>
              </a:extLst>
            </p:cNvPr>
            <p:cNvSpPr txBox="1"/>
            <p:nvPr/>
          </p:nvSpPr>
          <p:spPr>
            <a:xfrm>
              <a:off x="609600" y="1428750"/>
              <a:ext cx="8229600" cy="33239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Select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top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400" b="0" dirty="0">
                  <a:solidFill>
                    <a:srgbClr val="09885A"/>
                  </a:solidFill>
                  <a:effectLst/>
                  <a:latin typeface="Consolas" panose="020B0609020204030204" pitchFamily="49" charset="0"/>
                </a:rPr>
                <a:t>1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city </a:t>
              </a:r>
            </a:p>
            <a:p>
              <a:pPr algn="l"/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from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CUSTOMER</a:t>
              </a:r>
            </a:p>
            <a:p>
              <a:pPr algn="l"/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group by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city</a:t>
              </a:r>
            </a:p>
            <a:p>
              <a:pPr algn="l"/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order by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400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count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4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*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) </a:t>
              </a:r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desc</a:t>
              </a:r>
              <a:endParaRPr lang="en-US" sz="1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endParaRPr>
            </a:p>
            <a:p>
              <a:pPr algn="l"/>
              <a:b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</a:br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select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4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*</a:t>
              </a:r>
              <a:endParaRPr lang="en-US" sz="1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endParaRPr>
            </a:p>
            <a:p>
              <a:pPr algn="l"/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from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Customer </a:t>
              </a:r>
            </a:p>
            <a:p>
              <a:pPr algn="l"/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where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city </a:t>
              </a:r>
              <a:r>
                <a:rPr lang="en-US" sz="14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400" b="0" dirty="0">
                  <a:solidFill>
                    <a:srgbClr val="A31515"/>
                  </a:solidFill>
                  <a:effectLst/>
                  <a:latin typeface="Consolas" panose="020B0609020204030204" pitchFamily="49" charset="0"/>
                </a:rPr>
                <a:t>'Charlottesville’</a:t>
              </a:r>
              <a:endParaRPr lang="en-US" sz="1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endParaRPr>
            </a:p>
            <a:p>
              <a:pPr algn="l"/>
              <a:b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</a:b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				</a:t>
              </a:r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select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4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*</a:t>
              </a:r>
              <a:endParaRPr lang="en-US" sz="1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endParaRPr>
            </a:p>
            <a:p>
              <a:pPr algn="l"/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				from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Customer </a:t>
              </a:r>
            </a:p>
            <a:p>
              <a:pPr algn="l"/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				where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city </a:t>
              </a:r>
              <a:r>
                <a:rPr lang="en-US" sz="14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(</a:t>
              </a:r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Select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top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400" b="0" dirty="0">
                  <a:solidFill>
                    <a:srgbClr val="09885A"/>
                  </a:solidFill>
                  <a:effectLst/>
                  <a:latin typeface="Consolas" panose="020B0609020204030204" pitchFamily="49" charset="0"/>
                </a:rPr>
                <a:t>1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city </a:t>
              </a:r>
            </a:p>
            <a:p>
              <a:pPr algn="l"/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                					</a:t>
              </a:r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from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CUSTOMER</a:t>
              </a:r>
            </a:p>
            <a:p>
              <a:pPr algn="l"/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                					</a:t>
              </a:r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group by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city</a:t>
              </a:r>
            </a:p>
            <a:p>
              <a:pPr algn="l"/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                					</a:t>
              </a:r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order by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400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count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4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*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) </a:t>
              </a:r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desc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)</a:t>
              </a: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BBE66E42-9959-4055-A7B2-D9BB8DA0F55C}"/>
                </a:ext>
              </a:extLst>
            </p:cNvPr>
            <p:cNvSpPr/>
            <p:nvPr/>
          </p:nvSpPr>
          <p:spPr>
            <a:xfrm rot="16200000" flipH="1">
              <a:off x="3581400" y="1428751"/>
              <a:ext cx="838201" cy="3886200"/>
            </a:xfrm>
            <a:prstGeom prst="arc">
              <a:avLst>
                <a:gd name="adj1" fmla="val 16163432"/>
                <a:gd name="adj2" fmla="val 21109627"/>
              </a:avLst>
            </a:prstGeom>
            <a:ln w="57150"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E5FB08-877F-42A7-89DD-B60B01D06FAC}"/>
                </a:ext>
              </a:extLst>
            </p:cNvPr>
            <p:cNvSpPr txBox="1"/>
            <p:nvPr/>
          </p:nvSpPr>
          <p:spPr>
            <a:xfrm>
              <a:off x="5406538" y="2067639"/>
              <a:ext cx="9476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E3621B"/>
                  </a:solidFill>
                  <a:effectLst/>
                </a:rPr>
                <a:t>Inner query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F328CD-6E63-4E42-8684-242064D88176}"/>
                </a:ext>
              </a:extLst>
            </p:cNvPr>
            <p:cNvSpPr txBox="1"/>
            <p:nvPr/>
          </p:nvSpPr>
          <p:spPr>
            <a:xfrm>
              <a:off x="1520504" y="3676650"/>
              <a:ext cx="9637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E3621B"/>
                  </a:solidFill>
                  <a:effectLst/>
                </a:rPr>
                <a:t>Outer query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5378F52-6122-93BF-4205-55F421F65D8A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87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75CE40-8D5A-4983-99FE-14E77A62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4EB97D-44C1-43AD-9A35-B44E2F21A9F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8600" y="971550"/>
            <a:ext cx="7772400" cy="4038600"/>
          </a:xfrm>
        </p:spPr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Concentration, Track</a:t>
            </a:r>
          </a:p>
          <a:p>
            <a:r>
              <a:rPr lang="en-US" dirty="0"/>
              <a:t>In class practice useful?</a:t>
            </a:r>
          </a:p>
          <a:p>
            <a:r>
              <a:rPr lang="en-US" dirty="0"/>
              <a:t>Things that you like about the class</a:t>
            </a:r>
          </a:p>
          <a:p>
            <a:r>
              <a:rPr lang="en-US" dirty="0"/>
              <a:t>Things that can be improved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9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E0B6AF-6339-B617-083E-BCCDDFB7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3621B"/>
                </a:solidFill>
              </a:rPr>
              <a:t>Group by </a:t>
            </a:r>
            <a:r>
              <a:rPr lang="en-US" dirty="0"/>
              <a:t>and </a:t>
            </a:r>
            <a:r>
              <a:rPr lang="en-US" dirty="0">
                <a:solidFill>
                  <a:srgbClr val="E3621B"/>
                </a:solidFill>
              </a:rPr>
              <a:t>Having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AFC9D8-222A-E5FF-F153-C6651FCCB2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515DD"/>
                </a:solidFill>
              </a:rPr>
              <a:t>Group by </a:t>
            </a:r>
            <a:r>
              <a:rPr lang="en-US" dirty="0"/>
              <a:t>aggregates rows that have the same values in specified columns. It’s often used with COUNT(), SUM(), AVG(), etc.</a:t>
            </a:r>
          </a:p>
          <a:p>
            <a:r>
              <a:rPr lang="en-US" dirty="0">
                <a:solidFill>
                  <a:srgbClr val="1515DD"/>
                </a:solidFill>
              </a:rPr>
              <a:t>Having</a:t>
            </a:r>
            <a:r>
              <a:rPr lang="en-US" dirty="0"/>
              <a:t> filters those aggregate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99564D-4226-8A49-1139-DC021507B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2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M4DM 2024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M4DM 2024" id="{5C2DBB5A-4F1D-4D0B-A31B-6444BFE20988}" vid="{A57FF521-D386-4A98-AB6C-70B0E7955C2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DM4DM 2024</Template>
  <TotalTime>6238</TotalTime>
  <Words>846</Words>
  <Application>Microsoft Office PowerPoint</Application>
  <PresentationFormat>On-screen Show (16:9)</PresentationFormat>
  <Paragraphs>183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 Black</vt:lpstr>
      <vt:lpstr>Calibri</vt:lpstr>
      <vt:lpstr>Consolas</vt:lpstr>
      <vt:lpstr>Segoe UI Light</vt:lpstr>
      <vt:lpstr>Segoe UI Semilight</vt:lpstr>
      <vt:lpstr>Tahoma</vt:lpstr>
      <vt:lpstr>Times New Roman</vt:lpstr>
      <vt:lpstr>Verdana</vt:lpstr>
      <vt:lpstr>Wingdings</vt:lpstr>
      <vt:lpstr>DM4DM 2024</vt:lpstr>
      <vt:lpstr>SQL: nested queries,  union queries, &amp; ‘Having’ </vt:lpstr>
      <vt:lpstr>Critical Thinking</vt:lpstr>
      <vt:lpstr>Nested queries</vt:lpstr>
      <vt:lpstr>“Find above-average loans”</vt:lpstr>
      <vt:lpstr>“Find above-average loans”</vt:lpstr>
      <vt:lpstr>“Show all customers from the city that has the most customers ”</vt:lpstr>
      <vt:lpstr>“Show all customers from the city that has the most customers” </vt:lpstr>
      <vt:lpstr>You do the talking</vt:lpstr>
      <vt:lpstr>Group by and Having</vt:lpstr>
      <vt:lpstr>Group by and Having</vt:lpstr>
      <vt:lpstr>Group by and Having</vt:lpstr>
      <vt:lpstr>WINIT</vt:lpstr>
      <vt:lpstr>Union statement</vt:lpstr>
      <vt:lpstr>Union Example</vt:lpstr>
      <vt:lpstr>Union Example</vt:lpstr>
      <vt:lpstr>Keywords to learn</vt:lpstr>
      <vt:lpstr>The SmallBank Database</vt:lpstr>
      <vt:lpstr>More Practice Queries (new)</vt:lpstr>
    </vt:vector>
  </TitlesOfParts>
  <Company>Univ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Data Models to Physical Tables</dc:title>
  <dc:creator>Stefano Grazioli</dc:creator>
  <cp:lastModifiedBy>Grazioli, Stefano (sg6m)</cp:lastModifiedBy>
  <cp:revision>271</cp:revision>
  <cp:lastPrinted>2022-09-12T17:51:03Z</cp:lastPrinted>
  <dcterms:created xsi:type="dcterms:W3CDTF">2002-06-14T03:02:42Z</dcterms:created>
  <dcterms:modified xsi:type="dcterms:W3CDTF">2024-09-18T14:05:13Z</dcterms:modified>
</cp:coreProperties>
</file>