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20"/>
  </p:notesMasterIdLst>
  <p:handoutMasterIdLst>
    <p:handoutMasterId r:id="rId21"/>
  </p:handoutMasterIdLst>
  <p:sldIdLst>
    <p:sldId id="357" r:id="rId2"/>
    <p:sldId id="386" r:id="rId3"/>
    <p:sldId id="388" r:id="rId4"/>
    <p:sldId id="394" r:id="rId5"/>
    <p:sldId id="389" r:id="rId6"/>
    <p:sldId id="390" r:id="rId7"/>
    <p:sldId id="391" r:id="rId8"/>
    <p:sldId id="392" r:id="rId9"/>
    <p:sldId id="393" r:id="rId10"/>
    <p:sldId id="387" r:id="rId11"/>
    <p:sldId id="385" r:id="rId12"/>
    <p:sldId id="359" r:id="rId13"/>
    <p:sldId id="360" r:id="rId14"/>
    <p:sldId id="380" r:id="rId15"/>
    <p:sldId id="363" r:id="rId16"/>
    <p:sldId id="368" r:id="rId17"/>
    <p:sldId id="358" r:id="rId18"/>
    <p:sldId id="361" r:id="rId19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0064BF"/>
    <a:srgbClr val="0866C0"/>
    <a:srgbClr val="CCC6BF"/>
    <a:srgbClr val="929592"/>
    <a:srgbClr val="000066"/>
    <a:srgbClr val="FFFFFF"/>
    <a:srgbClr val="0099FF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5" autoAdjust="0"/>
    <p:restoredTop sz="94601" autoAdjust="0"/>
  </p:normalViewPr>
  <p:slideViewPr>
    <p:cSldViewPr>
      <p:cViewPr varScale="1">
        <p:scale>
          <a:sx n="136" d="100"/>
          <a:sy n="136" d="100"/>
        </p:scale>
        <p:origin x="702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consulting company, but the project is fictional.</a:t>
            </a:r>
          </a:p>
        </p:txBody>
      </p:sp>
    </p:spTree>
    <p:extLst>
      <p:ext uri="{BB962C8B-B14F-4D97-AF65-F5344CB8AC3E}">
        <p14:creationId xmlns:p14="http://schemas.microsoft.com/office/powerpoint/2010/main" val="413193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4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2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7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051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2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1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4646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5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5400" dirty="0"/>
              <a:t>Database Design Practice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91EC4-4D4A-F9B3-F7D9-901838EC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6E407-1244-4D80-9A27-EA8F7DDE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9D7A29-1BDA-4332-AE3E-1CDE257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917BD-3282-49FD-8250-8C3C935CD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4094F-A179-4C6E-B0B9-D9AFCD54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for MP4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E201A-7453-43BC-B276-B95E447DF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200150"/>
            <a:ext cx="8534400" cy="35623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This is design,</a:t>
            </a:r>
            <a:br>
              <a:rPr lang="en-US" sz="4000" dirty="0">
                <a:solidFill>
                  <a:schemeClr val="accent5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not math.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64BF"/>
                </a:solidFill>
              </a:rPr>
              <a:t>Focus on </a:t>
            </a:r>
            <a:r>
              <a:rPr lang="en-US" sz="4000" i="1" dirty="0">
                <a:solidFill>
                  <a:srgbClr val="0064BF"/>
                </a:solidFill>
              </a:rPr>
              <a:t>providing places for storing</a:t>
            </a:r>
            <a:br>
              <a:rPr lang="en-US" sz="4000" i="1" dirty="0">
                <a:solidFill>
                  <a:srgbClr val="0064BF"/>
                </a:solidFill>
              </a:rPr>
            </a:br>
            <a:r>
              <a:rPr lang="en-US" sz="4000" i="1" dirty="0">
                <a:solidFill>
                  <a:srgbClr val="0064BF"/>
                </a:solidFill>
              </a:rPr>
              <a:t>the data that your users need</a:t>
            </a:r>
            <a:br>
              <a:rPr lang="en-US" sz="4000" i="1" dirty="0">
                <a:solidFill>
                  <a:srgbClr val="0064BF"/>
                </a:solidFill>
              </a:rPr>
            </a:br>
            <a:r>
              <a:rPr lang="en-US" sz="4000" i="1" dirty="0">
                <a:solidFill>
                  <a:srgbClr val="0064BF"/>
                </a:solidFill>
              </a:rPr>
              <a:t>to do their job</a:t>
            </a:r>
          </a:p>
        </p:txBody>
      </p:sp>
    </p:spTree>
    <p:extLst>
      <p:ext uri="{BB962C8B-B14F-4D97-AF65-F5344CB8AC3E}">
        <p14:creationId xmlns:p14="http://schemas.microsoft.com/office/powerpoint/2010/main" val="16789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ACME keeps track of its customers.  Each customer has a customerID, name, address, and phone number.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Multi-Valued Attributes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ACME keeps track of its customers.  Each customer has a customerID, name, address, and phone number. However, they often have several different addresses where they may take delivery.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FC0-98C2-4866-9327-AD057B0D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Order: one </a:t>
            </a:r>
            <a:r>
              <a:rPr lang="en-US" sz="4400" dirty="0">
                <a:solidFill>
                  <a:srgbClr val="E3621B"/>
                </a:solidFill>
              </a:rPr>
              <a:t>header</a:t>
            </a:r>
            <a:r>
              <a:rPr lang="en-US" sz="4400" dirty="0"/>
              <a:t>, three </a:t>
            </a:r>
            <a:r>
              <a:rPr lang="en-US" sz="4400" dirty="0">
                <a:solidFill>
                  <a:srgbClr val="E3621B"/>
                </a:solidFill>
              </a:rPr>
              <a:t>line items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2878-CB96-4890-9894-6905C7CB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71DE8-382C-4C08-90CF-FD7BEF937127}"/>
              </a:ext>
            </a:extLst>
          </p:cNvPr>
          <p:cNvSpPr txBox="1"/>
          <p:nvPr/>
        </p:nvSpPr>
        <p:spPr bwMode="auto">
          <a:xfrm>
            <a:off x="2438400" y="1088808"/>
            <a:ext cx="2420957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Order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91672A-9F08-4786-BAB6-50B397CA4B69}"/>
              </a:ext>
            </a:extLst>
          </p:cNvPr>
          <p:cNvGrpSpPr/>
          <p:nvPr/>
        </p:nvGrpSpPr>
        <p:grpSpPr>
          <a:xfrm>
            <a:off x="2438400" y="1929638"/>
            <a:ext cx="5638800" cy="2960749"/>
            <a:chOff x="2438400" y="1929638"/>
            <a:chExt cx="5638800" cy="29607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A71CCA-1F36-463A-9451-766245B2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63" r="1136"/>
            <a:stretch/>
          </p:blipFill>
          <p:spPr>
            <a:xfrm>
              <a:off x="2438400" y="1929638"/>
              <a:ext cx="5638800" cy="29607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00B1B2-4C0A-4803-A6B6-D23CDFB51337}"/>
                </a:ext>
              </a:extLst>
            </p:cNvPr>
            <p:cNvSpPr txBox="1"/>
            <p:nvPr/>
          </p:nvSpPr>
          <p:spPr>
            <a:xfrm>
              <a:off x="4514844" y="3848106"/>
              <a:ext cx="4572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b="1" dirty="0">
                  <a:solidFill>
                    <a:srgbClr val="0866C0"/>
                  </a:solidFill>
                  <a:effectLst/>
                  <a:latin typeface="+mn-lt"/>
                </a:rPr>
                <a:t>Geniuses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D3990D-970F-4849-94DC-EBBE1E44E194}"/>
                </a:ext>
              </a:extLst>
            </p:cNvPr>
            <p:cNvSpPr txBox="1"/>
            <p:nvPr/>
          </p:nvSpPr>
          <p:spPr>
            <a:xfrm rot="21350190">
              <a:off x="2602142" y="4047477"/>
              <a:ext cx="379995" cy="1231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 for</a:t>
              </a:r>
              <a:b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</a:br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Geniuses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24D3F6-642F-493C-9B84-69D75CE7C4B2}"/>
              </a:ext>
            </a:extLst>
          </p:cNvPr>
          <p:cNvGrpSpPr/>
          <p:nvPr/>
        </p:nvGrpSpPr>
        <p:grpSpPr>
          <a:xfrm>
            <a:off x="228600" y="2079408"/>
            <a:ext cx="8305800" cy="2549742"/>
            <a:chOff x="228600" y="2079408"/>
            <a:chExt cx="8305800" cy="25497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F1D2D7-9E06-4991-812C-AA978479D64E}"/>
                </a:ext>
              </a:extLst>
            </p:cNvPr>
            <p:cNvSpPr txBox="1"/>
            <p:nvPr/>
          </p:nvSpPr>
          <p:spPr bwMode="auto">
            <a:xfrm>
              <a:off x="228600" y="3040287"/>
              <a:ext cx="1392945" cy="5539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</a:rPr>
                <a:t>Ordered items (“Line items”)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7DB414-1D17-44A1-B6C1-11578BA931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85809"/>
              <a:ext cx="381000" cy="47941"/>
            </a:xfrm>
            <a:prstGeom prst="line">
              <a:avLst/>
            </a:prstGeom>
            <a:ln>
              <a:solidFill>
                <a:schemeClr val="accent5">
                  <a:lumMod val="75000"/>
                  <a:lumOff val="25000"/>
                </a:schemeClr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0B407EF-11D8-448C-A202-199C7C97DF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79581"/>
              <a:ext cx="381000" cy="443011"/>
            </a:xfrm>
            <a:prstGeom prst="line">
              <a:avLst/>
            </a:prstGeom>
            <a:ln>
              <a:solidFill>
                <a:schemeClr val="accent5">
                  <a:lumMod val="75000"/>
                  <a:lumOff val="25000"/>
                </a:schemeClr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C84AD7-84C9-408E-8773-199ABBBF38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52600" y="2876550"/>
              <a:ext cx="381000" cy="403031"/>
            </a:xfrm>
            <a:prstGeom prst="line">
              <a:avLst/>
            </a:prstGeom>
            <a:ln>
              <a:solidFill>
                <a:schemeClr val="accent5">
                  <a:lumMod val="75000"/>
                  <a:lumOff val="25000"/>
                </a:schemeClr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06581C-5343-4DB3-9873-463F3EEA1E2B}"/>
                </a:ext>
              </a:extLst>
            </p:cNvPr>
            <p:cNvSpPr/>
            <p:nvPr/>
          </p:nvSpPr>
          <p:spPr>
            <a:xfrm>
              <a:off x="2286000" y="2079408"/>
              <a:ext cx="6248400" cy="2549742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  <a:lumOff val="25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4BBF29-99F6-4C0C-8A23-4D1192AA1896}"/>
              </a:ext>
            </a:extLst>
          </p:cNvPr>
          <p:cNvGrpSpPr/>
          <p:nvPr/>
        </p:nvGrpSpPr>
        <p:grpSpPr>
          <a:xfrm>
            <a:off x="2326567" y="1323333"/>
            <a:ext cx="2819400" cy="660136"/>
            <a:chOff x="2326567" y="1323333"/>
            <a:chExt cx="2819400" cy="660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F9508-1DA7-4617-8A1B-67A538664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493"/>
            <a:stretch/>
          </p:blipFill>
          <p:spPr>
            <a:xfrm>
              <a:off x="2326567" y="1323333"/>
              <a:ext cx="2819400" cy="609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A9532D-6DAE-4898-B24E-DFD194F88527}"/>
                </a:ext>
              </a:extLst>
            </p:cNvPr>
            <p:cNvSpPr txBox="1"/>
            <p:nvPr/>
          </p:nvSpPr>
          <p:spPr>
            <a:xfrm>
              <a:off x="2518286" y="1906525"/>
              <a:ext cx="828752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500" dirty="0">
                  <a:solidFill>
                    <a:schemeClr val="tx1"/>
                  </a:solidFill>
                  <a:effectLst/>
                </a:rPr>
                <a:t> Rose Ct. 224, Atlanta GA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D9352F-3F51-4E87-A139-2E1997491665}"/>
              </a:ext>
            </a:extLst>
          </p:cNvPr>
          <p:cNvGrpSpPr/>
          <p:nvPr/>
        </p:nvGrpSpPr>
        <p:grpSpPr>
          <a:xfrm>
            <a:off x="364245" y="885521"/>
            <a:ext cx="8170155" cy="1152830"/>
            <a:chOff x="364245" y="885521"/>
            <a:chExt cx="8170155" cy="11528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55ECA9-FB4A-42B4-9C0F-EFDB210BC662}"/>
                </a:ext>
              </a:extLst>
            </p:cNvPr>
            <p:cNvSpPr/>
            <p:nvPr/>
          </p:nvSpPr>
          <p:spPr>
            <a:xfrm>
              <a:off x="2286000" y="1047751"/>
              <a:ext cx="6248400" cy="990600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17F0FC-A2C2-4A41-8C26-A6AF2A42498A}"/>
                </a:ext>
              </a:extLst>
            </p:cNvPr>
            <p:cNvSpPr txBox="1"/>
            <p:nvPr/>
          </p:nvSpPr>
          <p:spPr bwMode="auto">
            <a:xfrm>
              <a:off x="364245" y="885521"/>
              <a:ext cx="1219200" cy="1107996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E3621B"/>
                  </a:solidFill>
                  <a:effectLst/>
                </a:rPr>
                <a:t>Common part (“Order Header” or “Order”)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6EDD0C-F569-4E4A-800A-F62E33022C9B}"/>
                </a:ext>
              </a:extLst>
            </p:cNvPr>
            <p:cNvCxnSpPr/>
            <p:nvPr/>
          </p:nvCxnSpPr>
          <p:spPr bwMode="auto">
            <a:xfrm>
              <a:off x="1752600" y="1504950"/>
              <a:ext cx="381000" cy="0"/>
            </a:xfrm>
            <a:prstGeom prst="line">
              <a:avLst/>
            </a:prstGeom>
            <a:ln>
              <a:solidFill>
                <a:srgbClr val="E3621B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9A6B2A5-DE36-F684-BF6D-74B29798A006}"/>
              </a:ext>
            </a:extLst>
          </p:cNvPr>
          <p:cNvSpPr/>
          <p:nvPr/>
        </p:nvSpPr>
        <p:spPr>
          <a:xfrm rot="10800000">
            <a:off x="7995602" y="4668852"/>
            <a:ext cx="228600" cy="185037"/>
          </a:xfrm>
          <a:prstGeom prst="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Orders include many products and the ordered quantities. Orders have a number and a date.  Products have a SKU, a name,  and a </a:t>
            </a:r>
            <a:r>
              <a:rPr lang="en-US" dirty="0">
                <a:solidFill>
                  <a:srgbClr val="0866C0"/>
                </a:solidFill>
              </a:rPr>
              <a:t>MSRP (i.e., fixed/non-negotiable) </a:t>
            </a:r>
            <a:r>
              <a:rPr lang="en-US" dirty="0"/>
              <a:t>price.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MSRP = Manufacturer’s Suggested Retail Price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Acme employs 207 employees. We keep track of their names, social security numbers, and employee_id.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4889500"/>
            <a:ext cx="8763000" cy="249238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81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Tables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Each product must be inspected by one ACME employee before sale.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3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26D-0A78-486D-A080-F2B0061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9A3DE-499E-47ED-A2D4-118FCD11B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94A05-D6E7-48EA-B3A8-84E899F4C8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895350"/>
            <a:ext cx="6781800" cy="3962400"/>
          </a:xfrm>
        </p:spPr>
        <p:txBody>
          <a:bodyPr>
            <a:normAutofit/>
          </a:bodyPr>
          <a:lstStyle/>
          <a:p>
            <a:r>
              <a:rPr lang="en-US" dirty="0"/>
              <a:t>Next Monday: SQL in-class test</a:t>
            </a:r>
            <a:endParaRPr lang="en-US" dirty="0">
              <a:solidFill>
                <a:srgbClr val="E3621B"/>
              </a:solidFill>
            </a:endParaRPr>
          </a:p>
          <a:p>
            <a:pPr lvl="1"/>
            <a:r>
              <a:rPr lang="en-US" dirty="0">
                <a:solidFill>
                  <a:srgbClr val="E3621B"/>
                </a:solidFill>
              </a:rPr>
              <a:t>Pledged, Individual, Open book, in RRH 225</a:t>
            </a:r>
          </a:p>
          <a:p>
            <a:pPr lvl="1"/>
            <a:r>
              <a:rPr lang="en-US" dirty="0">
                <a:solidFill>
                  <a:srgbClr val="E3621B"/>
                </a:solidFill>
              </a:rPr>
              <a:t>Your computer</a:t>
            </a:r>
          </a:p>
          <a:p>
            <a:pPr lvl="1"/>
            <a:r>
              <a:rPr lang="en-US" dirty="0">
                <a:solidFill>
                  <a:srgbClr val="E3621B"/>
                </a:solidFill>
              </a:rPr>
              <a:t>One column added to LOAN (“purpose”)</a:t>
            </a:r>
          </a:p>
          <a:p>
            <a:pPr lvl="1"/>
            <a:r>
              <a:rPr lang="en-US" dirty="0">
                <a:solidFill>
                  <a:srgbClr val="E3621B"/>
                </a:solidFill>
              </a:rPr>
              <a:t>No GenAI, code generators, AI, etc.</a:t>
            </a:r>
            <a:endParaRPr lang="en-US" dirty="0"/>
          </a:p>
          <a:p>
            <a:r>
              <a:rPr lang="en-US" dirty="0"/>
              <a:t>Team formation</a:t>
            </a:r>
          </a:p>
          <a:p>
            <a:pPr lvl="1"/>
            <a:r>
              <a:rPr lang="en-US" dirty="0"/>
              <a:t>MP4 is individual, but MP5 is done</a:t>
            </a:r>
            <a:br>
              <a:rPr lang="en-US" dirty="0"/>
            </a:br>
            <a:r>
              <a:rPr lang="en-US" dirty="0"/>
              <a:t>in teams of three</a:t>
            </a:r>
          </a:p>
        </p:txBody>
      </p:sp>
    </p:spTree>
    <p:extLst>
      <p:ext uri="{BB962C8B-B14F-4D97-AF65-F5344CB8AC3E}">
        <p14:creationId xmlns:p14="http://schemas.microsoft.com/office/powerpoint/2010/main" val="754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9E92A-5844-4578-BF9D-C14A358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0F82E-98D7-4C3B-AA80-F941A4FA4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2DA12-1894-4779-BC92-C6CD8EDB9C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958850"/>
            <a:ext cx="6629400" cy="39751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Year, Concentration, Track…</a:t>
            </a:r>
          </a:p>
          <a:p>
            <a:r>
              <a:rPr lang="en-US" dirty="0"/>
              <a:t>How hard was Smallbank 2?</a:t>
            </a:r>
          </a:p>
          <a:p>
            <a:r>
              <a:rPr lang="en-US" dirty="0"/>
              <a:t>Things I like about the class</a:t>
            </a:r>
          </a:p>
          <a:p>
            <a:r>
              <a:rPr lang="en-US" dirty="0"/>
              <a:t>Things than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676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C67-1259-45FD-B47A-361F0DF1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Orange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690DA-FB13-4262-B344-C2D28A621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0ECC1-1CFB-4F40-8ED2-7DE63F814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Union </a:t>
            </a:r>
            <a:r>
              <a:rPr lang="en-US" dirty="0"/>
              <a:t>statement</a:t>
            </a:r>
          </a:p>
          <a:p>
            <a:r>
              <a:rPr lang="en-US" dirty="0">
                <a:solidFill>
                  <a:srgbClr val="E3621B"/>
                </a:solidFill>
              </a:rPr>
              <a:t>Nested </a:t>
            </a:r>
            <a:r>
              <a:rPr lang="en-US" dirty="0"/>
              <a:t>query</a:t>
            </a:r>
          </a:p>
          <a:p>
            <a:r>
              <a:rPr lang="en-US" dirty="0">
                <a:solidFill>
                  <a:srgbClr val="E3621B"/>
                </a:solidFill>
              </a:rPr>
              <a:t>Having</a:t>
            </a:r>
            <a:r>
              <a:rPr lang="en-US" dirty="0"/>
              <a:t> command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3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141E1-5B82-4FC8-8FEA-4130EF644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670" y="1428750"/>
            <a:ext cx="5780930" cy="2133600"/>
          </a:xfrm>
        </p:spPr>
        <p:txBody>
          <a:bodyPr/>
          <a:lstStyle/>
          <a:p>
            <a:r>
              <a:rPr lang="en-US" sz="5400" dirty="0"/>
              <a:t>Your next project as an IT consultant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4481FC-CCE7-4BCB-B956-FBAEA54E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3867150"/>
            <a:ext cx="5715000" cy="838200"/>
          </a:xfrm>
        </p:spPr>
        <p:txBody>
          <a:bodyPr/>
          <a:lstStyle/>
          <a:p>
            <a:r>
              <a:rPr lang="en-US" dirty="0"/>
              <a:t>Welcome... to your next job (MP#4)</a:t>
            </a:r>
          </a:p>
        </p:txBody>
      </p:sp>
      <p:pic>
        <p:nvPicPr>
          <p:cNvPr id="4098" name="Picture 2" descr="CapTech Jobs and Company Culture">
            <a:extLst>
              <a:ext uri="{FF2B5EF4-FFF2-40B4-BE49-F238E27FC236}">
                <a16:creationId xmlns:a16="http://schemas.microsoft.com/office/drawing/2014/main" id="{34F87180-D173-402D-8752-50F67CF9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5"/>
          <a:stretch/>
        </p:blipFill>
        <p:spPr bwMode="auto">
          <a:xfrm>
            <a:off x="7315200" y="160973"/>
            <a:ext cx="1776159" cy="5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ss Release: CapTech Honored with Two Prestigious… | CapTech">
            <a:extLst>
              <a:ext uri="{FF2B5EF4-FFF2-40B4-BE49-F238E27FC236}">
                <a16:creationId xmlns:a16="http://schemas.microsoft.com/office/drawing/2014/main" id="{D5E59667-3CC0-46E5-8563-5CB43F78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3540"/>
            <a:ext cx="2372470" cy="12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ry Everette Cann - Managing Director - Marketing - CapTech Consulting |  LinkedIn">
            <a:extLst>
              <a:ext uri="{FF2B5EF4-FFF2-40B4-BE49-F238E27FC236}">
                <a16:creationId xmlns:a16="http://schemas.microsoft.com/office/drawing/2014/main" id="{F9348AC3-D137-4EB6-9B94-8346DBDD5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 b="8944"/>
          <a:stretch/>
        </p:blipFill>
        <p:spPr bwMode="auto">
          <a:xfrm>
            <a:off x="851095" y="1602252"/>
            <a:ext cx="2359575" cy="19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BF406-881F-42E2-A5C6-4A4DD881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DigiSonos and UBC go </a:t>
            </a:r>
            <a:r>
              <a:rPr lang="en-US" sz="4400" i="1" dirty="0"/>
              <a:t>invoiceless</a:t>
            </a:r>
            <a:r>
              <a:rPr lang="en-US" sz="4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2445A-3892-4190-A6EE-973830148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50621"/>
            <a:ext cx="1508004" cy="129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F7630-BB6B-438B-8AF0-F4F61F3AE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7" y="1123949"/>
            <a:ext cx="2030250" cy="1573809"/>
          </a:xfrm>
          <a:prstGeom prst="rect">
            <a:avLst/>
          </a:prstGeom>
        </p:spPr>
      </p:pic>
      <p:pic>
        <p:nvPicPr>
          <p:cNvPr id="1032" name="Picture 8" descr="Woofers, Midranges and Tweeters – Blastking">
            <a:extLst>
              <a:ext uri="{FF2B5EF4-FFF2-40B4-BE49-F238E27FC236}">
                <a16:creationId xmlns:a16="http://schemas.microsoft.com/office/drawing/2014/main" id="{3D11D491-516F-47D2-9511-FEA4E509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715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SCO Speakers | Bold North Audio - Product Lines">
            <a:extLst>
              <a:ext uri="{FF2B5EF4-FFF2-40B4-BE49-F238E27FC236}">
                <a16:creationId xmlns:a16="http://schemas.microsoft.com/office/drawing/2014/main" id="{3AC088D1-09F9-4283-B511-B963775B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0" y="3105150"/>
            <a:ext cx="1876425" cy="13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ax Matrix ML6P - 6.5&quot; Woofer Set | Profound Sound Ltd - Melbourne Car  Audio">
            <a:extLst>
              <a:ext uri="{FF2B5EF4-FFF2-40B4-BE49-F238E27FC236}">
                <a16:creationId xmlns:a16="http://schemas.microsoft.com/office/drawing/2014/main" id="{4363CB21-8DAB-4065-BA71-5F9E914D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76550"/>
            <a:ext cx="1075266" cy="8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84C9D6-7960-412D-B265-16164B08A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969646"/>
            <a:ext cx="2645098" cy="2040504"/>
          </a:xfrm>
          <a:prstGeom prst="rect">
            <a:avLst/>
          </a:prstGeom>
        </p:spPr>
      </p:pic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0DFE98FC-A647-48A8-AFC1-DAACA03AE944}"/>
              </a:ext>
            </a:extLst>
          </p:cNvPr>
          <p:cNvSpPr/>
          <p:nvPr/>
        </p:nvSpPr>
        <p:spPr>
          <a:xfrm>
            <a:off x="3437466" y="1428750"/>
            <a:ext cx="2429934" cy="914400"/>
          </a:xfrm>
          <a:prstGeom prst="left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/>
                <a:latin typeface="Arial Black" panose="020B0A04020102020204" pitchFamily="34" charset="0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37997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686952-6DEB-42BD-B15A-5264A5CC957B}"/>
              </a:ext>
            </a:extLst>
          </p:cNvPr>
          <p:cNvSpPr/>
          <p:nvPr/>
        </p:nvSpPr>
        <p:spPr>
          <a:xfrm>
            <a:off x="7315200" y="865837"/>
            <a:ext cx="1676400" cy="837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87F4A-97AD-4E16-B236-81CF41D1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i="1" dirty="0"/>
              <a:t>invoiceless</a:t>
            </a:r>
            <a:r>
              <a:rPr lang="en-US" dirty="0"/>
              <a:t>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16B5C-EE55-4FDB-B73B-3EC8522CB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617E3-661D-4C58-B1CE-5C7D53FE1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9" y="2227013"/>
            <a:ext cx="1508004" cy="129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E5686-147F-4D5A-8E71-8B6BD9446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8" y="2227013"/>
            <a:ext cx="2030250" cy="15738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D677B7-96A6-4A0F-AF28-C061F70B0BCB}"/>
              </a:ext>
            </a:extLst>
          </p:cNvPr>
          <p:cNvCxnSpPr>
            <a:cxnSpLocks/>
          </p:cNvCxnSpPr>
          <p:nvPr/>
        </p:nvCxnSpPr>
        <p:spPr>
          <a:xfrm>
            <a:off x="3114090" y="1616213"/>
            <a:ext cx="2872902" cy="0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A630AA-54CF-4CE9-8C75-BF493C717D77}"/>
              </a:ext>
            </a:extLst>
          </p:cNvPr>
          <p:cNvSpPr txBox="1"/>
          <p:nvPr/>
        </p:nvSpPr>
        <p:spPr>
          <a:xfrm>
            <a:off x="3792791" y="1352550"/>
            <a:ext cx="155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1. Purchase order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55E0D6-ADA3-4871-B256-F8B25A367F96}"/>
              </a:ext>
            </a:extLst>
          </p:cNvPr>
          <p:cNvCxnSpPr>
            <a:cxnSpLocks/>
          </p:cNvCxnSpPr>
          <p:nvPr/>
        </p:nvCxnSpPr>
        <p:spPr>
          <a:xfrm>
            <a:off x="3086528" y="3725908"/>
            <a:ext cx="2900464" cy="23497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2D023D-1EF8-4CD7-ABB8-64B9E3416C26}"/>
              </a:ext>
            </a:extLst>
          </p:cNvPr>
          <p:cNvSpPr txBox="1"/>
          <p:nvPr/>
        </p:nvSpPr>
        <p:spPr>
          <a:xfrm>
            <a:off x="4067001" y="3471685"/>
            <a:ext cx="101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4.Payment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2827E2-7C2D-4573-90FF-84B3EE928068}"/>
              </a:ext>
            </a:extLst>
          </p:cNvPr>
          <p:cNvCxnSpPr>
            <a:cxnSpLocks/>
          </p:cNvCxnSpPr>
          <p:nvPr/>
        </p:nvCxnSpPr>
        <p:spPr>
          <a:xfrm>
            <a:off x="3086528" y="4222297"/>
            <a:ext cx="2900464" cy="5134"/>
          </a:xfrm>
          <a:prstGeom prst="straightConnector1">
            <a:avLst/>
          </a:prstGeom>
          <a:ln w="44450">
            <a:solidFill>
              <a:srgbClr val="E3621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750B58-3B7B-4A01-B168-11D9284D9751}"/>
              </a:ext>
            </a:extLst>
          </p:cNvPr>
          <p:cNvSpPr txBox="1"/>
          <p:nvPr/>
        </p:nvSpPr>
        <p:spPr>
          <a:xfrm>
            <a:off x="3846780" y="3956686"/>
            <a:ext cx="145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5. Reconciliation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8CAE41-25FE-4E6D-8F0E-08C84796BEEA}"/>
              </a:ext>
            </a:extLst>
          </p:cNvPr>
          <p:cNvCxnSpPr>
            <a:cxnSpLocks/>
          </p:cNvCxnSpPr>
          <p:nvPr/>
        </p:nvCxnSpPr>
        <p:spPr>
          <a:xfrm>
            <a:off x="7427179" y="1147598"/>
            <a:ext cx="1447800" cy="0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D7D17F-CAA3-4D59-88C3-37A6384F2FBB}"/>
              </a:ext>
            </a:extLst>
          </p:cNvPr>
          <p:cNvSpPr txBox="1"/>
          <p:nvPr/>
        </p:nvSpPr>
        <p:spPr>
          <a:xfrm>
            <a:off x="7315200" y="865837"/>
            <a:ext cx="1647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Info flow in orange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88628E-00AE-4208-9FA3-67039E37BBC5}"/>
              </a:ext>
            </a:extLst>
          </p:cNvPr>
          <p:cNvCxnSpPr>
            <a:cxnSpLocks/>
          </p:cNvCxnSpPr>
          <p:nvPr/>
        </p:nvCxnSpPr>
        <p:spPr>
          <a:xfrm>
            <a:off x="7427179" y="1505336"/>
            <a:ext cx="1447800" cy="0"/>
          </a:xfrm>
          <a:prstGeom prst="straightConnector1">
            <a:avLst/>
          </a:prstGeom>
          <a:ln w="444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A4A011-3DF7-4BC7-8F1A-335B17AAAD1D}"/>
              </a:ext>
            </a:extLst>
          </p:cNvPr>
          <p:cNvSpPr txBox="1"/>
          <p:nvPr/>
        </p:nvSpPr>
        <p:spPr>
          <a:xfrm>
            <a:off x="7309775" y="1190237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Goods flow in blue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E5F2F0-A115-4B48-8A51-4A1B430880D8}"/>
              </a:ext>
            </a:extLst>
          </p:cNvPr>
          <p:cNvCxnSpPr>
            <a:cxnSpLocks/>
          </p:cNvCxnSpPr>
          <p:nvPr/>
        </p:nvCxnSpPr>
        <p:spPr>
          <a:xfrm flipH="1">
            <a:off x="3086528" y="2184104"/>
            <a:ext cx="2900464" cy="15284"/>
          </a:xfrm>
          <a:prstGeom prst="straightConnector1">
            <a:avLst/>
          </a:prstGeom>
          <a:ln w="444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D14AD8-4EB5-44D7-A589-94ACD953A6CE}"/>
              </a:ext>
            </a:extLst>
          </p:cNvPr>
          <p:cNvSpPr txBox="1"/>
          <p:nvPr/>
        </p:nvSpPr>
        <p:spPr>
          <a:xfrm>
            <a:off x="4088545" y="1907105"/>
            <a:ext cx="96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2a. Goods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A898BE-5958-4DE6-BB21-7D609D7A00C8}"/>
              </a:ext>
            </a:extLst>
          </p:cNvPr>
          <p:cNvCxnSpPr>
            <a:cxnSpLocks/>
          </p:cNvCxnSpPr>
          <p:nvPr/>
        </p:nvCxnSpPr>
        <p:spPr>
          <a:xfrm flipH="1">
            <a:off x="3094162" y="2547322"/>
            <a:ext cx="2925638" cy="0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C3A98-FE7C-43DC-880E-23B343022D86}"/>
              </a:ext>
            </a:extLst>
          </p:cNvPr>
          <p:cNvSpPr txBox="1"/>
          <p:nvPr/>
        </p:nvSpPr>
        <p:spPr>
          <a:xfrm>
            <a:off x="3599859" y="2272375"/>
            <a:ext cx="211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2b. Packing ‘slip’ or ‘list’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A4B270-CBF3-4ADB-A17F-1D43FDCD9315}"/>
              </a:ext>
            </a:extLst>
          </p:cNvPr>
          <p:cNvCxnSpPr>
            <a:cxnSpLocks/>
          </p:cNvCxnSpPr>
          <p:nvPr/>
        </p:nvCxnSpPr>
        <p:spPr>
          <a:xfrm>
            <a:off x="3086528" y="3201457"/>
            <a:ext cx="2900464" cy="0"/>
          </a:xfrm>
          <a:prstGeom prst="straightConnector1">
            <a:avLst/>
          </a:prstGeom>
          <a:ln w="444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87BF80-16EE-4002-9316-AA4469D80711}"/>
              </a:ext>
            </a:extLst>
          </p:cNvPr>
          <p:cNvSpPr txBox="1"/>
          <p:nvPr/>
        </p:nvSpPr>
        <p:spPr>
          <a:xfrm>
            <a:off x="3766630" y="2924458"/>
            <a:ext cx="16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3. Returned goods</a:t>
            </a:r>
          </a:p>
        </p:txBody>
      </p:sp>
    </p:spTree>
    <p:extLst>
      <p:ext uri="{BB962C8B-B14F-4D97-AF65-F5344CB8AC3E}">
        <p14:creationId xmlns:p14="http://schemas.microsoft.com/office/powerpoint/2010/main" val="10183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7F4A-97AD-4E16-B236-81CF41D1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You will consult with one department and focus on one step of the overall process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16B5C-EE55-4FDB-B73B-3EC8522CB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617E3-661D-4C58-B1CE-5C7D53FE1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" y="1937017"/>
            <a:ext cx="1508004" cy="129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E5686-147F-4D5A-8E71-8B6BD9446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42" y="1897967"/>
            <a:ext cx="2030250" cy="15738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D677B7-96A6-4A0F-AF28-C061F70B0BCB}"/>
              </a:ext>
            </a:extLst>
          </p:cNvPr>
          <p:cNvCxnSpPr>
            <a:cxnSpLocks/>
          </p:cNvCxnSpPr>
          <p:nvPr/>
        </p:nvCxnSpPr>
        <p:spPr>
          <a:xfrm>
            <a:off x="3114090" y="1997213"/>
            <a:ext cx="2872902" cy="0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A630AA-54CF-4CE9-8C75-BF493C717D77}"/>
              </a:ext>
            </a:extLst>
          </p:cNvPr>
          <p:cNvSpPr txBox="1"/>
          <p:nvPr/>
        </p:nvSpPr>
        <p:spPr>
          <a:xfrm>
            <a:off x="3792791" y="1733550"/>
            <a:ext cx="155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1. Purchase order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55E0D6-ADA3-4871-B256-F8B25A367F96}"/>
              </a:ext>
            </a:extLst>
          </p:cNvPr>
          <p:cNvCxnSpPr>
            <a:cxnSpLocks/>
          </p:cNvCxnSpPr>
          <p:nvPr/>
        </p:nvCxnSpPr>
        <p:spPr>
          <a:xfrm>
            <a:off x="3086528" y="4106908"/>
            <a:ext cx="2900464" cy="23497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2D023D-1EF8-4CD7-ABB8-64B9E3416C26}"/>
              </a:ext>
            </a:extLst>
          </p:cNvPr>
          <p:cNvSpPr txBox="1"/>
          <p:nvPr/>
        </p:nvSpPr>
        <p:spPr>
          <a:xfrm>
            <a:off x="4067001" y="3852685"/>
            <a:ext cx="101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4.Payment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2827E2-7C2D-4573-90FF-84B3EE928068}"/>
              </a:ext>
            </a:extLst>
          </p:cNvPr>
          <p:cNvCxnSpPr>
            <a:cxnSpLocks/>
          </p:cNvCxnSpPr>
          <p:nvPr/>
        </p:nvCxnSpPr>
        <p:spPr>
          <a:xfrm>
            <a:off x="3086528" y="4603297"/>
            <a:ext cx="2900464" cy="5134"/>
          </a:xfrm>
          <a:prstGeom prst="straightConnector1">
            <a:avLst/>
          </a:prstGeom>
          <a:ln w="44450">
            <a:solidFill>
              <a:srgbClr val="E3621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750B58-3B7B-4A01-B168-11D9284D9751}"/>
              </a:ext>
            </a:extLst>
          </p:cNvPr>
          <p:cNvSpPr txBox="1"/>
          <p:nvPr/>
        </p:nvSpPr>
        <p:spPr>
          <a:xfrm>
            <a:off x="3846780" y="4337686"/>
            <a:ext cx="145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5. Reconciliation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E5F2F0-A115-4B48-8A51-4A1B430880D8}"/>
              </a:ext>
            </a:extLst>
          </p:cNvPr>
          <p:cNvCxnSpPr>
            <a:cxnSpLocks/>
          </p:cNvCxnSpPr>
          <p:nvPr/>
        </p:nvCxnSpPr>
        <p:spPr>
          <a:xfrm flipH="1">
            <a:off x="3086528" y="2565104"/>
            <a:ext cx="2900464" cy="15284"/>
          </a:xfrm>
          <a:prstGeom prst="straightConnector1">
            <a:avLst/>
          </a:prstGeom>
          <a:ln w="444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0D14AD8-4EB5-44D7-A589-94ACD953A6CE}"/>
              </a:ext>
            </a:extLst>
          </p:cNvPr>
          <p:cNvSpPr txBox="1"/>
          <p:nvPr/>
        </p:nvSpPr>
        <p:spPr>
          <a:xfrm>
            <a:off x="4088545" y="2288105"/>
            <a:ext cx="96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2a. Goods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A898BE-5958-4DE6-BB21-7D609D7A00C8}"/>
              </a:ext>
            </a:extLst>
          </p:cNvPr>
          <p:cNvCxnSpPr>
            <a:cxnSpLocks/>
          </p:cNvCxnSpPr>
          <p:nvPr/>
        </p:nvCxnSpPr>
        <p:spPr>
          <a:xfrm flipH="1">
            <a:off x="3094162" y="2928322"/>
            <a:ext cx="2925638" cy="0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A4B270-CBF3-4ADB-A17F-1D43FDCD9315}"/>
              </a:ext>
            </a:extLst>
          </p:cNvPr>
          <p:cNvCxnSpPr>
            <a:cxnSpLocks/>
          </p:cNvCxnSpPr>
          <p:nvPr/>
        </p:nvCxnSpPr>
        <p:spPr>
          <a:xfrm>
            <a:off x="3086528" y="3582457"/>
            <a:ext cx="2900464" cy="0"/>
          </a:xfrm>
          <a:prstGeom prst="straightConnector1">
            <a:avLst/>
          </a:prstGeom>
          <a:ln w="444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87BF80-16EE-4002-9316-AA4469D80711}"/>
              </a:ext>
            </a:extLst>
          </p:cNvPr>
          <p:cNvSpPr txBox="1"/>
          <p:nvPr/>
        </p:nvSpPr>
        <p:spPr>
          <a:xfrm>
            <a:off x="3766630" y="3305458"/>
            <a:ext cx="1610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3. Returned goods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B1681-F35A-4375-9FAB-29FA7157ABF0}"/>
              </a:ext>
            </a:extLst>
          </p:cNvPr>
          <p:cNvSpPr txBox="1"/>
          <p:nvPr/>
        </p:nvSpPr>
        <p:spPr>
          <a:xfrm>
            <a:off x="304800" y="3475732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Purchasing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Receiving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Accounts payable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81369A-6831-4FCB-B800-083B6F34094E}"/>
              </a:ext>
            </a:extLst>
          </p:cNvPr>
          <p:cNvSpPr txBox="1"/>
          <p:nvPr/>
        </p:nvSpPr>
        <p:spPr>
          <a:xfrm>
            <a:off x="6557172" y="3474918"/>
            <a:ext cx="2521977" cy="132343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Sales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Shipping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Accounts receivable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E2B96-EBCA-4CDD-BDC0-A4006A97FB43}"/>
              </a:ext>
            </a:extLst>
          </p:cNvPr>
          <p:cNvSpPr txBox="1"/>
          <p:nvPr/>
        </p:nvSpPr>
        <p:spPr>
          <a:xfrm>
            <a:off x="3523659" y="2653375"/>
            <a:ext cx="211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2b. Packing ‘slip’ or ‘list’</a:t>
            </a:r>
          </a:p>
        </p:txBody>
      </p:sp>
    </p:spTree>
    <p:extLst>
      <p:ext uri="{BB962C8B-B14F-4D97-AF65-F5344CB8AC3E}">
        <p14:creationId xmlns:p14="http://schemas.microsoft.com/office/powerpoint/2010/main" val="8122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A3825E-FA8A-48EC-935C-6DF39D9B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has all the details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088FB-6E51-4E88-A803-2945E365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8807"/>
            <a:ext cx="5715000" cy="3962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department you are supporting (e.g. ‘sales’) sent you a memo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Mandatory tool is</a:t>
            </a:r>
            <a:br>
              <a:rPr lang="en-US" dirty="0"/>
            </a:br>
            <a:r>
              <a:rPr lang="en-US" dirty="0"/>
              <a:t>MySQLWorkbench</a:t>
            </a:r>
            <a:br>
              <a:rPr lang="en-US" dirty="0"/>
            </a:br>
            <a:r>
              <a:rPr lang="en-US" dirty="0"/>
              <a:t>(there is a video)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6A2B-13A3-4F65-8B50-808D76321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MySQL Workbench Tutorial &amp; MySQL Introduction | BIGDATA WORLD">
            <a:extLst>
              <a:ext uri="{FF2B5EF4-FFF2-40B4-BE49-F238E27FC236}">
                <a16:creationId xmlns:a16="http://schemas.microsoft.com/office/drawing/2014/main" id="{20E02422-E461-4BBE-A106-DB0A9063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54" y="2994474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AA63AE-053B-4920-B2AA-61A547CF9E53}"/>
              </a:ext>
            </a:extLst>
          </p:cNvPr>
          <p:cNvSpPr/>
          <p:nvPr/>
        </p:nvSpPr>
        <p:spPr>
          <a:xfrm>
            <a:off x="8991600" y="4964431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63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11631039</TotalTime>
  <Pages>19</Pages>
  <Words>492</Words>
  <Application>Microsoft Office PowerPoint</Application>
  <PresentationFormat>On-screen Show (16:9)</PresentationFormat>
  <Paragraphs>90</Paragraphs>
  <Slides>18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Segoe Script</vt:lpstr>
      <vt:lpstr>Segoe UI Light</vt:lpstr>
      <vt:lpstr>Segoe UI Semilight</vt:lpstr>
      <vt:lpstr>Times New Roman</vt:lpstr>
      <vt:lpstr>Verdana</vt:lpstr>
      <vt:lpstr>Wingdings</vt:lpstr>
      <vt:lpstr>DM4DM 2024</vt:lpstr>
      <vt:lpstr>Database Design Practice</vt:lpstr>
      <vt:lpstr>Critical thinking</vt:lpstr>
      <vt:lpstr>You do the talking</vt:lpstr>
      <vt:lpstr>Orange Words</vt:lpstr>
      <vt:lpstr>Your next project as an IT consultant</vt:lpstr>
      <vt:lpstr>DigiSonos and UBC go invoiceless </vt:lpstr>
      <vt:lpstr>How does invoiceless work?</vt:lpstr>
      <vt:lpstr>You will consult with one department and focus on one step of the overall process </vt:lpstr>
      <vt:lpstr>Website has all the details</vt:lpstr>
      <vt:lpstr>WINIT</vt:lpstr>
      <vt:lpstr>Practice for MP4</vt:lpstr>
      <vt:lpstr>Attributes</vt:lpstr>
      <vt:lpstr>Multi-Valued Attributes</vt:lpstr>
      <vt:lpstr>Order: one header, three line items</vt:lpstr>
      <vt:lpstr>Relationships</vt:lpstr>
      <vt:lpstr>PowerPoint Presentation</vt:lpstr>
      <vt:lpstr>Tables</vt:lpstr>
      <vt:lpstr>Multiple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450</cp:revision>
  <cp:lastPrinted>1997-02-18T13:34:25Z</cp:lastPrinted>
  <dcterms:created xsi:type="dcterms:W3CDTF">1997-02-14T18:36:50Z</dcterms:created>
  <dcterms:modified xsi:type="dcterms:W3CDTF">2024-09-23T13:27:01Z</dcterms:modified>
</cp:coreProperties>
</file>