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80" r:id="rId1"/>
  </p:sldMasterIdLst>
  <p:notesMasterIdLst>
    <p:notesMasterId r:id="rId19"/>
  </p:notesMasterIdLst>
  <p:handoutMasterIdLst>
    <p:handoutMasterId r:id="rId20"/>
  </p:handoutMasterIdLst>
  <p:sldIdLst>
    <p:sldId id="357" r:id="rId2"/>
    <p:sldId id="386" r:id="rId3"/>
    <p:sldId id="393" r:id="rId4"/>
    <p:sldId id="388" r:id="rId5"/>
    <p:sldId id="394" r:id="rId6"/>
    <p:sldId id="363" r:id="rId7"/>
    <p:sldId id="364" r:id="rId8"/>
    <p:sldId id="391" r:id="rId9"/>
    <p:sldId id="387" r:id="rId10"/>
    <p:sldId id="365" r:id="rId11"/>
    <p:sldId id="382" r:id="rId12"/>
    <p:sldId id="390" r:id="rId13"/>
    <p:sldId id="392" r:id="rId14"/>
    <p:sldId id="367" r:id="rId15"/>
    <p:sldId id="366" r:id="rId16"/>
    <p:sldId id="379" r:id="rId17"/>
    <p:sldId id="368" r:id="rId18"/>
  </p:sldIdLst>
  <p:sldSz cx="9144000" cy="5143500" type="screen16x9"/>
  <p:notesSz cx="6877050" cy="91630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6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21B"/>
    <a:srgbClr val="000066"/>
    <a:srgbClr val="FFFFFF"/>
    <a:srgbClr val="0099FF"/>
    <a:srgbClr val="CC0000"/>
    <a:srgbClr val="0066FF"/>
    <a:srgbClr val="CCEC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6" autoAdjust="0"/>
    <p:restoredTop sz="80692" autoAdjust="0"/>
  </p:normalViewPr>
  <p:slideViewPr>
    <p:cSldViewPr>
      <p:cViewPr varScale="1">
        <p:scale>
          <a:sx n="151" d="100"/>
          <a:sy n="151" d="100"/>
        </p:scale>
        <p:origin x="168" y="2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1614" y="-114"/>
      </p:cViewPr>
      <p:guideLst>
        <p:guide orient="horz" pos="2886"/>
        <p:guide pos="216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908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96" tIns="44552" rIns="90696" bIns="44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8463" y="693738"/>
            <a:ext cx="6081712" cy="3422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749456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81712" cy="342265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81712" cy="342265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18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0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2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81712" cy="342265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26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81712" cy="342265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2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81712" cy="342265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42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81712" cy="342265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21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81712" cy="342265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73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81712" cy="342265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93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81712" cy="342265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3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45779" y="234091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COMM 3220 - DBMS and BI</a:t>
            </a:r>
          </a:p>
        </p:txBody>
      </p:sp>
    </p:spTree>
    <p:extLst>
      <p:ext uri="{BB962C8B-B14F-4D97-AF65-F5344CB8AC3E}">
        <p14:creationId xmlns:p14="http://schemas.microsoft.com/office/powerpoint/2010/main" val="397317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4915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85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3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3554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9400" y="1466850"/>
            <a:ext cx="23622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A582E-7BD0-4A21-8EA2-A0F86F30A927}"/>
              </a:ext>
            </a:extLst>
          </p:cNvPr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DFE3E6-F47D-4C43-82EE-71C457395FFF}"/>
              </a:ext>
            </a:extLst>
          </p:cNvPr>
          <p:cNvSpPr txBox="1"/>
          <p:nvPr/>
        </p:nvSpPr>
        <p:spPr>
          <a:xfrm rot="16200000">
            <a:off x="-2145779" y="234091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COMM 3220 - DBMS and BI</a:t>
            </a:r>
          </a:p>
        </p:txBody>
      </p:sp>
    </p:spTree>
    <p:extLst>
      <p:ext uri="{BB962C8B-B14F-4D97-AF65-F5344CB8AC3E}">
        <p14:creationId xmlns:p14="http://schemas.microsoft.com/office/powerpoint/2010/main" val="322848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8574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234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2F27BB-9130-4BD7-B7A9-6790E95179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79646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14399B-D46C-4969-ABEA-B12C900E8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58850"/>
            <a:ext cx="70866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16450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425A1-A993-4FB4-BCC8-1ADCD96CB419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25580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044C9D-54DE-4B97-B411-432A8B6C6D1B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5283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2338F-B6CD-4125-A509-C60F4FFAD79A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2638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4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4" animBg="1"/>
      <p:bldP spid="13" grpId="25" animBg="1"/>
      <p:bldP spid="13" grpId="26" animBg="1"/>
      <p:bldP spid="13" grpId="2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rscienceshow.com/2010/06/bring-us-your-burning-science-question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rscienceshow.com/2010/06/bring-us-your-burning-science-questions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648200" y="1428750"/>
            <a:ext cx="4343400" cy="2133600"/>
          </a:xfrm>
        </p:spPr>
        <p:txBody>
          <a:bodyPr/>
          <a:lstStyle/>
          <a:p>
            <a:br>
              <a:rPr lang="en-US" dirty="0"/>
            </a:br>
            <a:r>
              <a:rPr lang="en-US" sz="4800" dirty="0"/>
              <a:t>More practice with business data modeling (MP4 and MP5)</a:t>
            </a:r>
            <a:endParaRPr lang="en-US" dirty="0"/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C8D7B9-6A8E-8E9B-2F1A-81CAB05B1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729344"/>
            <a:ext cx="3657599" cy="20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8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34E4D-780E-4A84-A7FE-143702F1DA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2023" r="88196" b="8707"/>
          <a:stretch/>
        </p:blipFill>
        <p:spPr>
          <a:xfrm>
            <a:off x="3238500" y="1504950"/>
            <a:ext cx="571500" cy="18758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40C8DA-5238-402E-865B-BA14D2B2E56B}"/>
              </a:ext>
            </a:extLst>
          </p:cNvPr>
          <p:cNvSpPr txBox="1"/>
          <p:nvPr/>
        </p:nvSpPr>
        <p:spPr>
          <a:xfrm>
            <a:off x="1714500" y="1571203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3 (of 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D50649-80B3-4B92-B95B-AE84FE6F7DDA}"/>
              </a:ext>
            </a:extLst>
          </p:cNvPr>
          <p:cNvSpPr txBox="1"/>
          <p:nvPr/>
        </p:nvSpPr>
        <p:spPr>
          <a:xfrm>
            <a:off x="1733452" y="220934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2 (of 2)</a:t>
            </a:r>
          </a:p>
        </p:txBody>
      </p:sp>
      <p:pic>
        <p:nvPicPr>
          <p:cNvPr id="1026" name="Picture 2" descr="http://www.ispsd.com/wp-content/uploads/2013/02/wpid-cardboard-box-icon-512x512.png">
            <a:extLst>
              <a:ext uri="{FF2B5EF4-FFF2-40B4-BE49-F238E27FC236}">
                <a16:creationId xmlns:a16="http://schemas.microsoft.com/office/drawing/2014/main" id="{9B91CDDE-7BFC-417A-BE8A-804D65274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757" y="2947421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Bent 3">
            <a:extLst>
              <a:ext uri="{FF2B5EF4-FFF2-40B4-BE49-F238E27FC236}">
                <a16:creationId xmlns:a16="http://schemas.microsoft.com/office/drawing/2014/main" id="{DDD98A49-BDFE-4AFA-BB0F-8BE0704B0AE1}"/>
              </a:ext>
            </a:extLst>
          </p:cNvPr>
          <p:cNvSpPr/>
          <p:nvPr/>
        </p:nvSpPr>
        <p:spPr>
          <a:xfrm rot="5400000">
            <a:off x="4140512" y="2568840"/>
            <a:ext cx="914400" cy="571500"/>
          </a:xfrm>
          <a:prstGeom prst="bentArrow">
            <a:avLst>
              <a:gd name="adj1" fmla="val 48964"/>
              <a:gd name="adj2" fmla="val 43652"/>
              <a:gd name="adj3" fmla="val 25000"/>
              <a:gd name="adj4" fmla="val 43750"/>
            </a:avLst>
          </a:prstGeom>
          <a:solidFill>
            <a:srgbClr val="E3621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6A97F5-7725-4883-ABBA-697628D39D50}"/>
              </a:ext>
            </a:extLst>
          </p:cNvPr>
          <p:cNvSpPr txBox="1"/>
          <p:nvPr/>
        </p:nvSpPr>
        <p:spPr>
          <a:xfrm>
            <a:off x="3898559" y="4015085"/>
            <a:ext cx="2106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A ‘shipment’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F1DB636-87AA-49E7-9C84-5C93EBE8411D}"/>
              </a:ext>
            </a:extLst>
          </p:cNvPr>
          <p:cNvSpPr/>
          <p:nvPr/>
        </p:nvSpPr>
        <p:spPr>
          <a:xfrm>
            <a:off x="5676610" y="3361251"/>
            <a:ext cx="1130380" cy="400110"/>
          </a:xfrm>
          <a:prstGeom prst="rightArrow">
            <a:avLst/>
          </a:prstGeom>
          <a:solidFill>
            <a:srgbClr val="E3621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effectLst/>
            </a:endParaRPr>
          </a:p>
        </p:txBody>
      </p:sp>
      <p:pic>
        <p:nvPicPr>
          <p:cNvPr id="10" name="Graphic 9" descr="House">
            <a:extLst>
              <a:ext uri="{FF2B5EF4-FFF2-40B4-BE49-F238E27FC236}">
                <a16:creationId xmlns:a16="http://schemas.microsoft.com/office/drawing/2014/main" id="{3770313F-DBA5-4CC4-B025-A020AA018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73689" y="2894714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79AD50-F5C4-4680-B8D1-68604278FECC}"/>
              </a:ext>
            </a:extLst>
          </p:cNvPr>
          <p:cNvSpPr txBox="1"/>
          <p:nvPr/>
        </p:nvSpPr>
        <p:spPr>
          <a:xfrm>
            <a:off x="6855735" y="3707087"/>
            <a:ext cx="167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Customer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33E626-330A-4DAA-9317-8CEBE0B0AB9E}"/>
              </a:ext>
            </a:extLst>
          </p:cNvPr>
          <p:cNvSpPr txBox="1"/>
          <p:nvPr/>
        </p:nvSpPr>
        <p:spPr>
          <a:xfrm>
            <a:off x="1762681" y="2849291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0 (of 1)</a:t>
            </a:r>
          </a:p>
        </p:txBody>
      </p:sp>
    </p:spTree>
    <p:extLst>
      <p:ext uri="{BB962C8B-B14F-4D97-AF65-F5344CB8AC3E}">
        <p14:creationId xmlns:p14="http://schemas.microsoft.com/office/powerpoint/2010/main" val="63784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3429F8-7025-4383-A845-227ED9AE6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printout that summarizes the shipment info is often called a “Packing list” (or “slip”)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DB0834-BF9E-441E-B6D5-9E193C740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85CF05-7560-4E1A-870F-C66947798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204516"/>
              </p:ext>
            </p:extLst>
          </p:nvPr>
        </p:nvGraphicFramePr>
        <p:xfrm>
          <a:off x="2514600" y="1581150"/>
          <a:ext cx="6096000" cy="3398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742973545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19376562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4186678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Packing List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Date Shipped: August 4, 2022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Shipment ID# 523423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(OrderNo 111-71039310-3045814)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987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PRODUCT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ORDERED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SHIPPED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Pilot Red Pens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12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Pink Eraser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058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Database for Geniuses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677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0F3994B-3FBC-4559-B184-910BCDF3DCE6}"/>
              </a:ext>
            </a:extLst>
          </p:cNvPr>
          <p:cNvSpPr txBox="1"/>
          <p:nvPr/>
        </p:nvSpPr>
        <p:spPr bwMode="auto">
          <a:xfrm>
            <a:off x="501383" y="2198675"/>
            <a:ext cx="1219200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rgbClr val="E3621B"/>
                </a:solidFill>
                <a:effectLst/>
              </a:rPr>
              <a:t>Common part (“Header”)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36DE04-2923-4FC7-A6D3-76EC1D2555D8}"/>
              </a:ext>
            </a:extLst>
          </p:cNvPr>
          <p:cNvSpPr txBox="1"/>
          <p:nvPr/>
        </p:nvSpPr>
        <p:spPr bwMode="auto">
          <a:xfrm>
            <a:off x="406133" y="3726012"/>
            <a:ext cx="1409700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</a:rPr>
              <a:t>Shipped items in the box (“Line items”)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AD2522-FFED-4738-81C9-E06E31874E57}"/>
              </a:ext>
            </a:extLst>
          </p:cNvPr>
          <p:cNvCxnSpPr>
            <a:cxnSpLocks/>
          </p:cNvCxnSpPr>
          <p:nvPr/>
        </p:nvCxnSpPr>
        <p:spPr bwMode="auto">
          <a:xfrm>
            <a:off x="1796783" y="2647950"/>
            <a:ext cx="565417" cy="76200"/>
          </a:xfrm>
          <a:prstGeom prst="line">
            <a:avLst/>
          </a:prstGeom>
          <a:ln>
            <a:solidFill>
              <a:srgbClr val="E3621B"/>
            </a:solidFill>
            <a:headEnd type="none" w="med" len="med"/>
            <a:tailEnd type="arrow"/>
          </a:ln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DDAC7D-DD36-4EC4-8E79-1FA12BD624F3}"/>
              </a:ext>
            </a:extLst>
          </p:cNvPr>
          <p:cNvCxnSpPr>
            <a:cxnSpLocks/>
          </p:cNvCxnSpPr>
          <p:nvPr/>
        </p:nvCxnSpPr>
        <p:spPr bwMode="auto">
          <a:xfrm>
            <a:off x="1921755" y="4147739"/>
            <a:ext cx="440445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headEnd type="none" w="med" len="med"/>
            <a:tailEnd type="arrow"/>
          </a:ln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1E5CB3-13D8-487E-9830-ED9C801B7D34}"/>
              </a:ext>
            </a:extLst>
          </p:cNvPr>
          <p:cNvCxnSpPr>
            <a:cxnSpLocks/>
          </p:cNvCxnSpPr>
          <p:nvPr/>
        </p:nvCxnSpPr>
        <p:spPr bwMode="auto">
          <a:xfrm>
            <a:off x="1921755" y="4141511"/>
            <a:ext cx="440445" cy="335239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headEnd type="none" w="med" len="med"/>
            <a:tailEnd type="arrow"/>
          </a:ln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2A6714-E253-4A31-B076-3551ED27D92F}"/>
              </a:ext>
            </a:extLst>
          </p:cNvPr>
          <p:cNvCxnSpPr>
            <a:cxnSpLocks/>
          </p:cNvCxnSpPr>
          <p:nvPr/>
        </p:nvCxnSpPr>
        <p:spPr bwMode="auto">
          <a:xfrm flipV="1">
            <a:off x="1921755" y="3867150"/>
            <a:ext cx="516645" cy="274362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headEnd type="none" w="med" len="med"/>
            <a:tailEnd type="arrow"/>
          </a:ln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446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Packing list/Shipment- Line Item – Product is another common pattern</a:t>
            </a:r>
          </a:p>
        </p:txBody>
      </p:sp>
      <p:sp>
        <p:nvSpPr>
          <p:cNvPr id="72713" name="Rectangle 9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ACME fulfills each order by means of one or more shipments. Each shipment may either include all or only a portion of the quantities ordered.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D290C9-A4E0-4B33-88A0-15D63872EDB8}"/>
              </a:ext>
            </a:extLst>
          </p:cNvPr>
          <p:cNvGrpSpPr/>
          <p:nvPr/>
        </p:nvGrpSpPr>
        <p:grpSpPr>
          <a:xfrm>
            <a:off x="3505200" y="3181349"/>
            <a:ext cx="5052444" cy="1724957"/>
            <a:chOff x="2004798" y="2981896"/>
            <a:chExt cx="6578250" cy="192206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434E4D-780E-4A84-A7FE-143702F1D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12023" r="88196" b="8707"/>
            <a:stretch/>
          </p:blipFill>
          <p:spPr>
            <a:xfrm>
              <a:off x="3138262" y="2981896"/>
              <a:ext cx="571500" cy="187585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740C8DA-5238-402E-865B-BA14D2B2E56B}"/>
                </a:ext>
              </a:extLst>
            </p:cNvPr>
            <p:cNvSpPr txBox="1"/>
            <p:nvPr/>
          </p:nvSpPr>
          <p:spPr>
            <a:xfrm>
              <a:off x="2004798" y="3048149"/>
              <a:ext cx="1265201" cy="377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tx1"/>
                  </a:solidFill>
                  <a:effectLst/>
                </a:rPr>
                <a:t>3 (of 4)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D50649-80B3-4B92-B95B-AE84FE6F7DDA}"/>
                </a:ext>
              </a:extLst>
            </p:cNvPr>
            <p:cNvSpPr txBox="1"/>
            <p:nvPr/>
          </p:nvSpPr>
          <p:spPr>
            <a:xfrm>
              <a:off x="2023750" y="3686294"/>
              <a:ext cx="1265201" cy="377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tx1"/>
                  </a:solidFill>
                  <a:effectLst/>
                </a:rPr>
                <a:t>2 (of 2)</a:t>
              </a:r>
            </a:p>
          </p:txBody>
        </p:sp>
        <p:pic>
          <p:nvPicPr>
            <p:cNvPr id="1026" name="Picture 2" descr="http://www.ispsd.com/wp-content/uploads/2013/02/wpid-cardboard-box-icon-512x512.png">
              <a:extLst>
                <a:ext uri="{FF2B5EF4-FFF2-40B4-BE49-F238E27FC236}">
                  <a16:creationId xmlns:a16="http://schemas.microsoft.com/office/drawing/2014/main" id="{9B91CDDE-7BFC-417A-BE8A-804D65274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547" y="3459058"/>
              <a:ext cx="1295400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Arrow: Bent 3">
              <a:extLst>
                <a:ext uri="{FF2B5EF4-FFF2-40B4-BE49-F238E27FC236}">
                  <a16:creationId xmlns:a16="http://schemas.microsoft.com/office/drawing/2014/main" id="{DDD98A49-BDFE-4AFA-BB0F-8BE0704B0AE1}"/>
                </a:ext>
              </a:extLst>
            </p:cNvPr>
            <p:cNvSpPr/>
            <p:nvPr/>
          </p:nvSpPr>
          <p:spPr>
            <a:xfrm rot="5400000">
              <a:off x="4569397" y="3318572"/>
              <a:ext cx="552510" cy="457200"/>
            </a:xfrm>
            <a:prstGeom prst="bentArrow">
              <a:avLst>
                <a:gd name="adj1" fmla="val 48964"/>
                <a:gd name="adj2" fmla="val 43652"/>
                <a:gd name="adj3" fmla="val 25000"/>
                <a:gd name="adj4" fmla="val 43750"/>
              </a:avLst>
            </a:prstGeom>
            <a:solidFill>
              <a:srgbClr val="E3621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6A97F5-7725-4883-ABBA-697628D39D50}"/>
                </a:ext>
              </a:extLst>
            </p:cNvPr>
            <p:cNvSpPr txBox="1"/>
            <p:nvPr/>
          </p:nvSpPr>
          <p:spPr>
            <a:xfrm>
              <a:off x="4089349" y="4526722"/>
              <a:ext cx="1904353" cy="377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tx1"/>
                  </a:solidFill>
                  <a:effectLst/>
                </a:rPr>
                <a:t>A ‘shipment’</a:t>
              </a: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3F1DB636-87AA-49E7-9C84-5C93EBE8411D}"/>
                </a:ext>
              </a:extLst>
            </p:cNvPr>
            <p:cNvSpPr/>
            <p:nvPr/>
          </p:nvSpPr>
          <p:spPr>
            <a:xfrm>
              <a:off x="5867400" y="3618997"/>
              <a:ext cx="1130380" cy="400110"/>
            </a:xfrm>
            <a:prstGeom prst="rightArrow">
              <a:avLst/>
            </a:prstGeom>
            <a:solidFill>
              <a:srgbClr val="E3621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0" name="Graphic 9" descr="House">
              <a:extLst>
                <a:ext uri="{FF2B5EF4-FFF2-40B4-BE49-F238E27FC236}">
                  <a16:creationId xmlns:a16="http://schemas.microsoft.com/office/drawing/2014/main" id="{3770313F-DBA5-4CC4-B025-A020AA018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64479" y="3152460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79AD50-F5C4-4680-B8D1-68604278FECC}"/>
                </a:ext>
              </a:extLst>
            </p:cNvPr>
            <p:cNvSpPr txBox="1"/>
            <p:nvPr/>
          </p:nvSpPr>
          <p:spPr>
            <a:xfrm>
              <a:off x="7046525" y="3964833"/>
              <a:ext cx="1536523" cy="377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tx1"/>
                  </a:solidFill>
                  <a:effectLst/>
                </a:rPr>
                <a:t>Customer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33E626-330A-4DAA-9317-8CEBE0B0AB9E}"/>
                </a:ext>
              </a:extLst>
            </p:cNvPr>
            <p:cNvSpPr txBox="1"/>
            <p:nvPr/>
          </p:nvSpPr>
          <p:spPr>
            <a:xfrm>
              <a:off x="2052980" y="4326237"/>
              <a:ext cx="1265201" cy="377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tx1"/>
                  </a:solidFill>
                  <a:effectLst/>
                </a:rPr>
                <a:t>0 (of 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8161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BF03-F54F-4DB3-A78A-2B3D9831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 design principles (MP4)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CCCD0-5F0C-4D02-A208-9D295A7B5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7162800" cy="3672789"/>
          </a:xfrm>
        </p:spPr>
        <p:txBody>
          <a:bodyPr>
            <a:normAutofit/>
          </a:bodyPr>
          <a:lstStyle/>
          <a:p>
            <a:r>
              <a:rPr lang="en-US" dirty="0"/>
              <a:t>If it is a process (e.g., a decision) </a:t>
            </a:r>
            <a:r>
              <a:rPr lang="en-US" dirty="0">
                <a:solidFill>
                  <a:srgbClr val="0070C0"/>
                </a:solidFill>
              </a:rPr>
              <a:t>do not represent it.</a:t>
            </a:r>
          </a:p>
          <a:p>
            <a:pPr lvl="1"/>
            <a:r>
              <a:rPr lang="en-US" i="1" dirty="0"/>
              <a:t>But </a:t>
            </a:r>
            <a:r>
              <a:rPr lang="en-US" dirty="0"/>
              <a:t>you might need to keep track that it happened, or who did it</a:t>
            </a:r>
          </a:p>
          <a:p>
            <a:r>
              <a:rPr lang="en-US" dirty="0"/>
              <a:t>If it can be calculated, do not represent it</a:t>
            </a:r>
          </a:p>
          <a:p>
            <a:pPr lvl="1"/>
            <a:r>
              <a:rPr lang="en-US" i="1" dirty="0"/>
              <a:t>Unless</a:t>
            </a:r>
            <a:r>
              <a:rPr lang="en-US" dirty="0"/>
              <a:t> explicitly asked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160493-D839-4504-A7EC-4C5EC7106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Separating process and data can be tricky.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733550"/>
            <a:ext cx="8534400" cy="34099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Customers pay us (electronically) as soon as they receive the goods we ship to them, as detailed in the packing slip. We keep track of these payments.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None/>
            </a:pPr>
            <a:fld id="{ED4E8DE7-8107-485D-819E-7A652D98D056}" type="slidenum">
              <a:rPr lang="en-US" smtClean="0"/>
              <a:pPr>
                <a:buClr>
                  <a:srgbClr val="C00000"/>
                </a:buClr>
                <a:buSzPct val="75000"/>
                <a:buFont typeface="Wingdings" panose="05000000000000000000" pitchFamily="2" charset="2"/>
                <a:buNone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5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Separating process and data can be tricky</a:t>
            </a:r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885950"/>
            <a:ext cx="8534400" cy="32575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Orders at ACME that receive a discount larger than 50% must be approved by a manager.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3" descr="C:\Users\Stefano\AppData\Local\Microsoft\Windows\Temporary Internet Files\Content.IE5\OUISOQB1\MC900312098[1].wmf">
            <a:extLst>
              <a:ext uri="{FF2B5EF4-FFF2-40B4-BE49-F238E27FC236}">
                <a16:creationId xmlns:a16="http://schemas.microsoft.com/office/drawing/2014/main" id="{284246F4-A4AD-4DD1-8932-303EDD8B3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3147543"/>
            <a:ext cx="1591970" cy="18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27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(Advanced)</a:t>
            </a:r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/>
              <a:t>From Before: </a:t>
            </a:r>
            <a:r>
              <a:rPr lang="en-US" dirty="0"/>
              <a:t>Acme employs 207 employees. We keep track of their names, social security numbers, and employee_id.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Now add: </a:t>
            </a:r>
            <a:r>
              <a:rPr lang="en-US" dirty="0"/>
              <a:t>Managers manage employees. Managers are employees too.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None/>
            </a:pPr>
            <a:fld id="{ED4E8DE7-8107-485D-819E-7A652D98D056}" type="slidenum">
              <a:rPr lang="en-US" smtClean="0"/>
              <a:pPr>
                <a:buClr>
                  <a:srgbClr val="C00000"/>
                </a:buClr>
                <a:buSzPct val="75000"/>
                <a:buFont typeface="Wingdings" panose="05000000000000000000" pitchFamily="2" charset="2"/>
                <a:buNone/>
              </a:pPr>
              <a:t>16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0F22FC-E871-4714-B8F3-2A1546B15BA6}"/>
              </a:ext>
            </a:extLst>
          </p:cNvPr>
          <p:cNvSpPr/>
          <p:nvPr/>
        </p:nvSpPr>
        <p:spPr bwMode="auto">
          <a:xfrm>
            <a:off x="8839200" y="485775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308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2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D526D-0A78-486D-A080-F2B006135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C9A3DE-499E-47ED-A2D4-118FCD11B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ED5CF1-8EA0-4BD3-B424-B87C78D7C4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915400" cy="3962400"/>
          </a:xfrm>
        </p:spPr>
        <p:txBody>
          <a:bodyPr/>
          <a:lstStyle/>
          <a:p>
            <a:r>
              <a:rPr lang="en-US" dirty="0"/>
              <a:t>Monday Test will be on </a:t>
            </a:r>
            <a:r>
              <a:rPr lang="en-US" dirty="0" err="1"/>
              <a:t>SmallBankDB</a:t>
            </a:r>
            <a:endParaRPr lang="en-US" dirty="0"/>
          </a:p>
        </p:txBody>
      </p:sp>
      <p:pic>
        <p:nvPicPr>
          <p:cNvPr id="5" name="Picture 4" descr="A diagram of a computer&#10;&#10;Description automatically generated">
            <a:extLst>
              <a:ext uri="{FF2B5EF4-FFF2-40B4-BE49-F238E27FC236}">
                <a16:creationId xmlns:a16="http://schemas.microsoft.com/office/drawing/2014/main" id="{F68393B3-9C64-89D2-327C-182588E53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570217"/>
            <a:ext cx="6553200" cy="357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8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BCD9-73E4-4202-8D24-0DEA025ED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mistakes in SQL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8A2BE-971D-48F2-87D6-52C768BDB1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6ECB6-047A-4F2F-8C98-9E1FC857EC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7924800" cy="3962400"/>
          </a:xfrm>
        </p:spPr>
        <p:txBody>
          <a:bodyPr>
            <a:noAutofit/>
          </a:bodyPr>
          <a:lstStyle/>
          <a:p>
            <a:r>
              <a:rPr lang="en-US" sz="2800" dirty="0"/>
              <a:t>When renaming columns with </a:t>
            </a:r>
            <a:r>
              <a:rPr lang="en-US" sz="2800" dirty="0">
                <a:solidFill>
                  <a:srgbClr val="0070C0"/>
                </a:solidFill>
              </a:rPr>
              <a:t>AS</a:t>
            </a:r>
            <a:r>
              <a:rPr lang="en-US" sz="2800" dirty="0"/>
              <a:t>, use </a:t>
            </a:r>
            <a:r>
              <a:rPr lang="en-US" sz="2800" dirty="0">
                <a:solidFill>
                  <a:srgbClr val="0070C0"/>
                </a:solidFill>
              </a:rPr>
              <a:t>“”</a:t>
            </a:r>
            <a:r>
              <a:rPr lang="en-US" sz="2800" dirty="0"/>
              <a:t> to insert spaces between words</a:t>
            </a:r>
          </a:p>
          <a:p>
            <a:r>
              <a:rPr lang="en-US" sz="2800" dirty="0"/>
              <a:t>Understand why in many cases </a:t>
            </a:r>
            <a:r>
              <a:rPr lang="en-US" sz="2800" dirty="0">
                <a:solidFill>
                  <a:srgbClr val="0070C0"/>
                </a:solidFill>
              </a:rPr>
              <a:t>GETDATE() </a:t>
            </a:r>
            <a:r>
              <a:rPr lang="en-US" sz="2800" dirty="0"/>
              <a:t>is better than a fixed date</a:t>
            </a:r>
          </a:p>
          <a:p>
            <a:r>
              <a:rPr lang="en-US" sz="2800" dirty="0"/>
              <a:t>Read the question carefully: e.g., sorting </a:t>
            </a:r>
            <a:r>
              <a:rPr lang="en-US" sz="2800" dirty="0">
                <a:solidFill>
                  <a:srgbClr val="0070C0"/>
                </a:solidFill>
              </a:rPr>
              <a:t>ASC/DESC</a:t>
            </a:r>
          </a:p>
          <a:p>
            <a:r>
              <a:rPr lang="en-US" sz="2800" dirty="0"/>
              <a:t>If a question asks “How many...?",</a:t>
            </a:r>
            <a:br>
              <a:rPr lang="en-US" sz="2800" dirty="0"/>
            </a:br>
            <a:r>
              <a:rPr lang="en-US" sz="2800" dirty="0"/>
              <a:t>you need to use </a:t>
            </a:r>
            <a:r>
              <a:rPr lang="en-US" sz="2800" dirty="0">
                <a:solidFill>
                  <a:srgbClr val="0070C0"/>
                </a:solidFill>
              </a:rPr>
              <a:t>COUNT(*)</a:t>
            </a:r>
          </a:p>
        </p:txBody>
      </p:sp>
    </p:spTree>
    <p:extLst>
      <p:ext uri="{BB962C8B-B14F-4D97-AF65-F5344CB8AC3E}">
        <p14:creationId xmlns:p14="http://schemas.microsoft.com/office/powerpoint/2010/main" val="286060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79E92A-5844-4578-BF9D-C14A3584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60F82E-98D7-4C3B-AA80-F941A4FA4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42DA12-1894-4779-BC92-C6CD8EDB9C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Year, Concentration, Track…</a:t>
            </a:r>
          </a:p>
          <a:p>
            <a:r>
              <a:rPr lang="en-US" dirty="0"/>
              <a:t>Am I more confident with SQL?</a:t>
            </a:r>
          </a:p>
          <a:p>
            <a:r>
              <a:rPr lang="en-US" dirty="0"/>
              <a:t>Things I like about the class</a:t>
            </a:r>
          </a:p>
          <a:p>
            <a:r>
              <a:rPr lang="en-US" dirty="0"/>
              <a:t>Things than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167631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EFC0-98C2-4866-9327-AD057B0D1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From last time….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D2878-CB96-4890-9894-6905C7CB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B71DE8-382C-4C08-90CF-FD7BEF937127}"/>
              </a:ext>
            </a:extLst>
          </p:cNvPr>
          <p:cNvSpPr txBox="1"/>
          <p:nvPr/>
        </p:nvSpPr>
        <p:spPr bwMode="auto">
          <a:xfrm>
            <a:off x="2438400" y="1088808"/>
            <a:ext cx="2420957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Order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A91672A-9F08-4786-BAB6-50B397CA4B69}"/>
              </a:ext>
            </a:extLst>
          </p:cNvPr>
          <p:cNvGrpSpPr/>
          <p:nvPr/>
        </p:nvGrpSpPr>
        <p:grpSpPr>
          <a:xfrm>
            <a:off x="2438400" y="1929638"/>
            <a:ext cx="5638800" cy="2960749"/>
            <a:chOff x="2438400" y="1929638"/>
            <a:chExt cx="5638800" cy="29607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A71CCA-1F36-463A-9451-766245B2AE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163" r="1136"/>
            <a:stretch/>
          </p:blipFill>
          <p:spPr>
            <a:xfrm>
              <a:off x="2438400" y="1929638"/>
              <a:ext cx="5638800" cy="296074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00B1B2-4C0A-4803-A6B6-D23CDFB51337}"/>
                </a:ext>
              </a:extLst>
            </p:cNvPr>
            <p:cNvSpPr txBox="1"/>
            <p:nvPr/>
          </p:nvSpPr>
          <p:spPr>
            <a:xfrm>
              <a:off x="4514844" y="3848106"/>
              <a:ext cx="4572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900" b="1" dirty="0">
                  <a:solidFill>
                    <a:srgbClr val="0866C0"/>
                  </a:solidFill>
                  <a:effectLst/>
                  <a:latin typeface="+mn-lt"/>
                </a:rPr>
                <a:t>Geniuses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D3990D-970F-4849-94DC-EBBE1E44E194}"/>
                </a:ext>
              </a:extLst>
            </p:cNvPr>
            <p:cNvSpPr txBox="1"/>
            <p:nvPr/>
          </p:nvSpPr>
          <p:spPr>
            <a:xfrm rot="21350190">
              <a:off x="2602142" y="4047477"/>
              <a:ext cx="379995" cy="12311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45720" tIns="0" rIns="45720" bIns="0" rtlCol="0">
              <a:spAutoFit/>
            </a:bodyPr>
            <a:lstStyle/>
            <a:p>
              <a:pPr algn="ctr"/>
              <a:r>
                <a:rPr lang="en-US" sz="400" cap="all" dirty="0">
                  <a:solidFill>
                    <a:schemeClr val="accent4"/>
                  </a:solidFill>
                  <a:effectLst/>
                  <a:latin typeface="Segoe Script" panose="030B0504020000000003" pitchFamily="66" charset="0"/>
                </a:rPr>
                <a:t> for</a:t>
              </a:r>
              <a:br>
                <a:rPr lang="en-US" sz="400" cap="all" dirty="0">
                  <a:solidFill>
                    <a:schemeClr val="accent4"/>
                  </a:solidFill>
                  <a:effectLst/>
                  <a:latin typeface="Segoe Script" panose="030B0504020000000003" pitchFamily="66" charset="0"/>
                </a:rPr>
              </a:br>
              <a:r>
                <a:rPr lang="en-US" sz="400" cap="all" dirty="0">
                  <a:solidFill>
                    <a:schemeClr val="accent4"/>
                  </a:solidFill>
                  <a:effectLst/>
                  <a:latin typeface="Segoe Script" panose="030B0504020000000003" pitchFamily="66" charset="0"/>
                </a:rPr>
                <a:t>Geniuses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24D3F6-642F-493C-9B84-69D75CE7C4B2}"/>
              </a:ext>
            </a:extLst>
          </p:cNvPr>
          <p:cNvGrpSpPr/>
          <p:nvPr/>
        </p:nvGrpSpPr>
        <p:grpSpPr>
          <a:xfrm>
            <a:off x="228600" y="2079408"/>
            <a:ext cx="8305800" cy="2549742"/>
            <a:chOff x="228600" y="2079408"/>
            <a:chExt cx="8305800" cy="25497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F1D2D7-9E06-4991-812C-AA978479D64E}"/>
                </a:ext>
              </a:extLst>
            </p:cNvPr>
            <p:cNvSpPr txBox="1"/>
            <p:nvPr/>
          </p:nvSpPr>
          <p:spPr bwMode="auto">
            <a:xfrm>
              <a:off x="228600" y="3040287"/>
              <a:ext cx="1392945" cy="553998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accent5">
                      <a:lumMod val="75000"/>
                      <a:lumOff val="25000"/>
                    </a:schemeClr>
                  </a:solidFill>
                  <a:effectLst/>
                </a:rPr>
                <a:t>Ordered items (“Line items”)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7DB414-1D17-44A1-B6C1-11578BA931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52600" y="3285809"/>
              <a:ext cx="381000" cy="47941"/>
            </a:xfrm>
            <a:prstGeom prst="line">
              <a:avLst/>
            </a:prstGeom>
            <a:ln>
              <a:solidFill>
                <a:schemeClr val="accent5">
                  <a:lumMod val="75000"/>
                  <a:lumOff val="25000"/>
                </a:schemeClr>
              </a:solidFill>
              <a:headEnd type="none" w="med" len="med"/>
              <a:tailEnd type="arrow"/>
            </a:ln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0B407EF-11D8-448C-A202-199C7C97DFD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52600" y="3279581"/>
              <a:ext cx="381000" cy="443011"/>
            </a:xfrm>
            <a:prstGeom prst="line">
              <a:avLst/>
            </a:prstGeom>
            <a:ln>
              <a:solidFill>
                <a:schemeClr val="accent5">
                  <a:lumMod val="75000"/>
                  <a:lumOff val="25000"/>
                </a:schemeClr>
              </a:solidFill>
              <a:headEnd type="none" w="med" len="med"/>
              <a:tailEnd type="arrow"/>
            </a:ln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5C84AD7-84C9-408E-8773-199ABBBF38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752600" y="2876550"/>
              <a:ext cx="381000" cy="403031"/>
            </a:xfrm>
            <a:prstGeom prst="line">
              <a:avLst/>
            </a:prstGeom>
            <a:ln>
              <a:solidFill>
                <a:schemeClr val="accent5">
                  <a:lumMod val="75000"/>
                  <a:lumOff val="25000"/>
                </a:schemeClr>
              </a:solidFill>
              <a:headEnd type="none" w="med" len="med"/>
              <a:tailEnd type="arrow"/>
            </a:ln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06581C-5343-4DB3-9873-463F3EEA1E2B}"/>
                </a:ext>
              </a:extLst>
            </p:cNvPr>
            <p:cNvSpPr/>
            <p:nvPr/>
          </p:nvSpPr>
          <p:spPr>
            <a:xfrm>
              <a:off x="2286000" y="2079408"/>
              <a:ext cx="6248400" cy="2549742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  <a:lumOff val="25000"/>
                </a:schemeClr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4BBF29-99F6-4C0C-8A23-4D1192AA1896}"/>
              </a:ext>
            </a:extLst>
          </p:cNvPr>
          <p:cNvGrpSpPr/>
          <p:nvPr/>
        </p:nvGrpSpPr>
        <p:grpSpPr>
          <a:xfrm>
            <a:off x="2326567" y="1323333"/>
            <a:ext cx="2819400" cy="660136"/>
            <a:chOff x="2326567" y="1323333"/>
            <a:chExt cx="2819400" cy="6601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7F9508-1DA7-4617-8A1B-67A538664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2493"/>
            <a:stretch/>
          </p:blipFill>
          <p:spPr>
            <a:xfrm>
              <a:off x="2326567" y="1323333"/>
              <a:ext cx="2819400" cy="6096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A9532D-6DAE-4898-B24E-DFD194F88527}"/>
                </a:ext>
              </a:extLst>
            </p:cNvPr>
            <p:cNvSpPr txBox="1"/>
            <p:nvPr/>
          </p:nvSpPr>
          <p:spPr>
            <a:xfrm>
              <a:off x="2518286" y="1906525"/>
              <a:ext cx="828752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500" dirty="0">
                  <a:solidFill>
                    <a:schemeClr val="tx1"/>
                  </a:solidFill>
                  <a:effectLst/>
                </a:rPr>
                <a:t> Rose Ct. 224, Atlanta GA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D9352F-3F51-4E87-A139-2E1997491665}"/>
              </a:ext>
            </a:extLst>
          </p:cNvPr>
          <p:cNvGrpSpPr/>
          <p:nvPr/>
        </p:nvGrpSpPr>
        <p:grpSpPr>
          <a:xfrm>
            <a:off x="364245" y="1024020"/>
            <a:ext cx="8170155" cy="1014331"/>
            <a:chOff x="364245" y="1024020"/>
            <a:chExt cx="8170155" cy="101433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F55ECA9-FB4A-42B4-9C0F-EFDB210BC662}"/>
                </a:ext>
              </a:extLst>
            </p:cNvPr>
            <p:cNvSpPr/>
            <p:nvPr/>
          </p:nvSpPr>
          <p:spPr>
            <a:xfrm>
              <a:off x="2286000" y="1047751"/>
              <a:ext cx="6248400" cy="990600"/>
            </a:xfrm>
            <a:prstGeom prst="rect">
              <a:avLst/>
            </a:prstGeom>
            <a:noFill/>
            <a:ln w="38100">
              <a:solidFill>
                <a:srgbClr val="E3621B"/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17F0FC-A2C2-4A41-8C26-A6AF2A42498A}"/>
                </a:ext>
              </a:extLst>
            </p:cNvPr>
            <p:cNvSpPr txBox="1"/>
            <p:nvPr/>
          </p:nvSpPr>
          <p:spPr bwMode="auto">
            <a:xfrm>
              <a:off x="364245" y="1024020"/>
              <a:ext cx="1219200" cy="830997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E3621B"/>
                  </a:solidFill>
                  <a:effectLst/>
                </a:rPr>
                <a:t>Common part (“Header”)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46EDD0C-F569-4E4A-800A-F62E33022C9B}"/>
                </a:ext>
              </a:extLst>
            </p:cNvPr>
            <p:cNvCxnSpPr/>
            <p:nvPr/>
          </p:nvCxnSpPr>
          <p:spPr bwMode="auto">
            <a:xfrm>
              <a:off x="1752600" y="1504950"/>
              <a:ext cx="381000" cy="0"/>
            </a:xfrm>
            <a:prstGeom prst="line">
              <a:avLst/>
            </a:prstGeom>
            <a:ln>
              <a:solidFill>
                <a:srgbClr val="E3621B"/>
              </a:solidFill>
              <a:headEnd type="none" w="med" len="med"/>
              <a:tailEnd type="arrow"/>
            </a:ln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729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modeling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Orders include many products and the ordered quantities. Orders have a number and a date.  Products have a SKU, a name,  and a </a:t>
            </a:r>
            <a:r>
              <a:rPr lang="en-US" dirty="0">
                <a:solidFill>
                  <a:srgbClr val="E3621B"/>
                </a:solidFill>
              </a:rPr>
              <a:t>MSRP (i.e., fixed/non-negotiable)</a:t>
            </a:r>
            <a:r>
              <a:rPr lang="en-US" dirty="0"/>
              <a:t> price.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MSRP = Manufacturer’s Suggested Retail Price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None/>
            </a:pPr>
            <a:fld id="{ED4E8DE7-8107-485D-819E-7A652D98D056}" type="slidenum">
              <a:rPr lang="en-US" smtClean="0"/>
              <a:pPr>
                <a:buClr>
                  <a:srgbClr val="C00000"/>
                </a:buClr>
                <a:buSzPct val="75000"/>
                <a:buFont typeface="Wingdings" panose="05000000000000000000" pitchFamily="2" charset="2"/>
                <a:buNone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9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How does this change</a:t>
            </a:r>
            <a:br>
              <a:rPr lang="en-US" sz="4800" dirty="0"/>
            </a:br>
            <a:r>
              <a:rPr lang="en-US" sz="4800" dirty="0"/>
              <a:t>my database design?</a:t>
            </a:r>
          </a:p>
        </p:txBody>
      </p:sp>
      <p:sp>
        <p:nvSpPr>
          <p:cNvPr id="87049" name="Rectangle 9"/>
          <p:cNvSpPr>
            <a:spLocks noGrp="1" noChangeArrowheads="1"/>
          </p:cNvSpPr>
          <p:nvPr>
            <p:ph type="body" sz="quarter" idx="10"/>
          </p:nvPr>
        </p:nvSpPr>
        <p:spPr>
          <a:xfrm>
            <a:off x="419100" y="1709926"/>
            <a:ext cx="8534400" cy="3105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Orders include many products and the ordered quantities. Orders have a number and a date.  Products have a SKU, a name,  and a MSRP (i.e., fixed/non-negotiable) price. MSRP changes in time. </a:t>
            </a:r>
            <a:r>
              <a:rPr lang="en-US" dirty="0">
                <a:solidFill>
                  <a:srgbClr val="E3621B"/>
                </a:solidFill>
              </a:rPr>
              <a:t>Prices of items are negotiated order by order</a:t>
            </a:r>
            <a:r>
              <a:rPr lang="en-US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5AE66-D2F8-43F9-8DF6-99B8FB3DD6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326" r="11689"/>
          <a:stretch/>
        </p:blipFill>
        <p:spPr>
          <a:xfrm>
            <a:off x="8068696" y="185872"/>
            <a:ext cx="1068160" cy="13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0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How does this change</a:t>
            </a:r>
            <a:br>
              <a:rPr lang="en-US" sz="4800" dirty="0"/>
            </a:br>
            <a:r>
              <a:rPr lang="en-US" sz="4800" dirty="0"/>
              <a:t>my database design?</a:t>
            </a:r>
          </a:p>
        </p:txBody>
      </p:sp>
      <p:sp>
        <p:nvSpPr>
          <p:cNvPr id="87049" name="Rectangle 9"/>
          <p:cNvSpPr>
            <a:spLocks noGrp="1" noChangeArrowheads="1"/>
          </p:cNvSpPr>
          <p:nvPr>
            <p:ph type="body" sz="quarter" idx="10"/>
          </p:nvPr>
        </p:nvSpPr>
        <p:spPr>
          <a:xfrm>
            <a:off x="419100" y="1782076"/>
            <a:ext cx="8534400" cy="3105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E3621B"/>
                </a:solidFill>
              </a:rPr>
              <a:t>The salesperson may also apply a discount to the whole order</a:t>
            </a:r>
            <a:r>
              <a:rPr lang="en-US" dirty="0"/>
              <a:t>. Since that’s a lot of discretionary power, ACME wants to know which salesperson sold each order.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5AE66-D2F8-43F9-8DF6-99B8FB3DD6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326" r="11689"/>
          <a:stretch/>
        </p:blipFill>
        <p:spPr>
          <a:xfrm>
            <a:off x="8068696" y="185872"/>
            <a:ext cx="1068160" cy="13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0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D6E407-1244-4D80-9A27-EA8F7DDE8B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B9D7A29-1BDA-4332-AE3E-1CDE2579F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 in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917BD-3282-49FD-8250-8C3C935CD1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98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B for UG 2021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B for UG 2021" id="{092D74B9-EAA8-4393-B01A-75FCD4479F7B}" vid="{EC334371-1D61-46E9-897A-FEAC9B15CFE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 for UG 2021</Template>
  <TotalTime>11632255</TotalTime>
  <Pages>19</Pages>
  <Words>614</Words>
  <Application>Microsoft Office PowerPoint</Application>
  <PresentationFormat>On-screen Show (16:9)</PresentationFormat>
  <Paragraphs>93</Paragraphs>
  <Slides>17</Slides>
  <Notes>11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Courier New</vt:lpstr>
      <vt:lpstr>Segoe Script</vt:lpstr>
      <vt:lpstr>Segoe UI Light</vt:lpstr>
      <vt:lpstr>Segoe UI Semilight</vt:lpstr>
      <vt:lpstr>Times New Roman</vt:lpstr>
      <vt:lpstr>Verdana</vt:lpstr>
      <vt:lpstr>Wingdings</vt:lpstr>
      <vt:lpstr>DB for UG 2021</vt:lpstr>
      <vt:lpstr> More practice with business data modeling (MP4 and MP5)</vt:lpstr>
      <vt:lpstr>Critical thinking</vt:lpstr>
      <vt:lpstr>Common mistakes in SQL</vt:lpstr>
      <vt:lpstr>You do the talking</vt:lpstr>
      <vt:lpstr>From last time….</vt:lpstr>
      <vt:lpstr>You do the modeling</vt:lpstr>
      <vt:lpstr>How does this change my database design?</vt:lpstr>
      <vt:lpstr>How does this change my database design?</vt:lpstr>
      <vt:lpstr>WINIT</vt:lpstr>
      <vt:lpstr>Shipments</vt:lpstr>
      <vt:lpstr>The printout that summarizes the shipment info is often called a “Packing list” (or “slip”)</vt:lpstr>
      <vt:lpstr>Packing list/Shipment- Line Item – Product is another common pattern</vt:lpstr>
      <vt:lpstr>DB design principles (MP4)</vt:lpstr>
      <vt:lpstr>Separating process and data can be tricky.</vt:lpstr>
      <vt:lpstr>Separating process and data can be tricky</vt:lpstr>
      <vt:lpstr>Relationships (Advanced)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Information</dc:title>
  <dc:creator>Stefano</dc:creator>
  <cp:lastModifiedBy>Grazioli, Stefano (sg6m)</cp:lastModifiedBy>
  <cp:revision>474</cp:revision>
  <cp:lastPrinted>1997-02-18T13:34:25Z</cp:lastPrinted>
  <dcterms:created xsi:type="dcterms:W3CDTF">1997-02-14T18:36:50Z</dcterms:created>
  <dcterms:modified xsi:type="dcterms:W3CDTF">2024-09-25T14:54:30Z</dcterms:modified>
</cp:coreProperties>
</file>