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3" r:id="rId1"/>
    <p:sldMasterId id="2147483708" r:id="rId2"/>
  </p:sldMasterIdLst>
  <p:notesMasterIdLst>
    <p:notesMasterId r:id="rId22"/>
  </p:notesMasterIdLst>
  <p:sldIdLst>
    <p:sldId id="256" r:id="rId3"/>
    <p:sldId id="409" r:id="rId4"/>
    <p:sldId id="832" r:id="rId5"/>
    <p:sldId id="826" r:id="rId6"/>
    <p:sldId id="834" r:id="rId7"/>
    <p:sldId id="835" r:id="rId8"/>
    <p:sldId id="831" r:id="rId9"/>
    <p:sldId id="816" r:id="rId10"/>
    <p:sldId id="827" r:id="rId11"/>
    <p:sldId id="828" r:id="rId12"/>
    <p:sldId id="829" r:id="rId13"/>
    <p:sldId id="830" r:id="rId14"/>
    <p:sldId id="836" r:id="rId15"/>
    <p:sldId id="776" r:id="rId16"/>
    <p:sldId id="820" r:id="rId17"/>
    <p:sldId id="769" r:id="rId18"/>
    <p:sldId id="795" r:id="rId19"/>
    <p:sldId id="822" r:id="rId20"/>
    <p:sldId id="810" r:id="rId21"/>
  </p:sldIdLst>
  <p:sldSz cx="12192000" cy="6858000"/>
  <p:notesSz cx="6858000" cy="9144000"/>
  <p:defaultTextStyle>
    <a:defPPr>
      <a:defRPr lang="en-US"/>
    </a:defPPr>
    <a:lvl1pPr algn="r" rtl="0" fontAlgn="base">
      <a:spcBef>
        <a:spcPct val="0"/>
      </a:spcBef>
      <a:spcAft>
        <a:spcPct val="0"/>
      </a:spcAft>
      <a:defRPr sz="1000" kern="1200">
        <a:solidFill>
          <a:srgbClr val="969696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Verdana" pitchFamily="34" charset="0"/>
        <a:ea typeface="+mn-ea"/>
        <a:cs typeface="+mn-cs"/>
      </a:defRPr>
    </a:lvl1pPr>
    <a:lvl2pPr marL="457200" algn="r" rtl="0" fontAlgn="base">
      <a:spcBef>
        <a:spcPct val="0"/>
      </a:spcBef>
      <a:spcAft>
        <a:spcPct val="0"/>
      </a:spcAft>
      <a:defRPr sz="1000" kern="1200">
        <a:solidFill>
          <a:srgbClr val="969696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Verdana" pitchFamily="34" charset="0"/>
        <a:ea typeface="+mn-ea"/>
        <a:cs typeface="+mn-cs"/>
      </a:defRPr>
    </a:lvl2pPr>
    <a:lvl3pPr marL="914400" algn="r" rtl="0" fontAlgn="base">
      <a:spcBef>
        <a:spcPct val="0"/>
      </a:spcBef>
      <a:spcAft>
        <a:spcPct val="0"/>
      </a:spcAft>
      <a:defRPr sz="1000" kern="1200">
        <a:solidFill>
          <a:srgbClr val="969696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Verdana" pitchFamily="34" charset="0"/>
        <a:ea typeface="+mn-ea"/>
        <a:cs typeface="+mn-cs"/>
      </a:defRPr>
    </a:lvl3pPr>
    <a:lvl4pPr marL="1371600" algn="r" rtl="0" fontAlgn="base">
      <a:spcBef>
        <a:spcPct val="0"/>
      </a:spcBef>
      <a:spcAft>
        <a:spcPct val="0"/>
      </a:spcAft>
      <a:defRPr sz="1000" kern="1200">
        <a:solidFill>
          <a:srgbClr val="969696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Verdana" pitchFamily="34" charset="0"/>
        <a:ea typeface="+mn-ea"/>
        <a:cs typeface="+mn-cs"/>
      </a:defRPr>
    </a:lvl4pPr>
    <a:lvl5pPr marL="1828800" algn="r" rtl="0" fontAlgn="base">
      <a:spcBef>
        <a:spcPct val="0"/>
      </a:spcBef>
      <a:spcAft>
        <a:spcPct val="0"/>
      </a:spcAft>
      <a:defRPr sz="1000" kern="1200">
        <a:solidFill>
          <a:srgbClr val="969696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Verdana" pitchFamily="34" charset="0"/>
        <a:ea typeface="+mn-ea"/>
        <a:cs typeface="+mn-cs"/>
      </a:defRPr>
    </a:lvl5pPr>
    <a:lvl6pPr marL="2286000" algn="l" defTabSz="914400" rtl="0" eaLnBrk="1" latinLnBrk="0" hangingPunct="1">
      <a:defRPr sz="1000" kern="1200">
        <a:solidFill>
          <a:srgbClr val="969696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Verdana" pitchFamily="34" charset="0"/>
        <a:ea typeface="+mn-ea"/>
        <a:cs typeface="+mn-cs"/>
      </a:defRPr>
    </a:lvl6pPr>
    <a:lvl7pPr marL="2743200" algn="l" defTabSz="914400" rtl="0" eaLnBrk="1" latinLnBrk="0" hangingPunct="1">
      <a:defRPr sz="1000" kern="1200">
        <a:solidFill>
          <a:srgbClr val="969696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Verdana" pitchFamily="34" charset="0"/>
        <a:ea typeface="+mn-ea"/>
        <a:cs typeface="+mn-cs"/>
      </a:defRPr>
    </a:lvl7pPr>
    <a:lvl8pPr marL="3200400" algn="l" defTabSz="914400" rtl="0" eaLnBrk="1" latinLnBrk="0" hangingPunct="1">
      <a:defRPr sz="1000" kern="1200">
        <a:solidFill>
          <a:srgbClr val="969696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Verdana" pitchFamily="34" charset="0"/>
        <a:ea typeface="+mn-ea"/>
        <a:cs typeface="+mn-cs"/>
      </a:defRPr>
    </a:lvl8pPr>
    <a:lvl9pPr marL="3657600" algn="l" defTabSz="914400" rtl="0" eaLnBrk="1" latinLnBrk="0" hangingPunct="1">
      <a:defRPr sz="1000" kern="1200">
        <a:solidFill>
          <a:srgbClr val="969696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Verdana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3621B"/>
    <a:srgbClr val="3A699A"/>
    <a:srgbClr val="F47320"/>
    <a:srgbClr val="00B0F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011" autoAdjust="0"/>
    <p:restoredTop sz="94681" autoAdjust="0"/>
  </p:normalViewPr>
  <p:slideViewPr>
    <p:cSldViewPr snapToGrid="0">
      <p:cViewPr varScale="1">
        <p:scale>
          <a:sx n="99" d="100"/>
          <a:sy n="99" d="100"/>
        </p:scale>
        <p:origin x="858" y="342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ableStyles" Target="tableStyle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3_3">
  <dgm:title val=""/>
  <dgm:desc val=""/>
  <dgm:catLst>
    <dgm:cat type="accent3" pri="11300"/>
  </dgm:catLst>
  <dgm:styleLbl name="node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>
        <a:shade val="80000"/>
      </a:schemeClr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>
        <a:shade val="80000"/>
      </a:schemeClr>
      <a:schemeClr val="accent3">
        <a:tint val="7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/>
    <dgm:txEffectClrLst/>
  </dgm:styleLbl>
  <dgm:styleLbl name="lnNode1">
    <dgm:fillClrLst>
      <a:schemeClr val="accent3">
        <a:shade val="80000"/>
      </a:schemeClr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shade val="80000"/>
        <a:alpha val="50000"/>
      </a:schemeClr>
      <a:schemeClr val="accent3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/>
    <dgm:txEffectClrLst/>
  </dgm:styleLbl>
  <dgm:styleLbl name="fgSibTrans2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9000"/>
      </a:schemeClr>
    </dgm:fillClrLst>
    <dgm:linClrLst meth="repeat">
      <a:schemeClr val="accent3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80000"/>
      </a:schemeClr>
    </dgm:fillClrLst>
    <dgm:linClrLst meth="repeat">
      <a:schemeClr val="accent3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FA4E3C7-0F4E-4FBD-A0B8-9A7638D63D07}" type="doc">
      <dgm:prSet loTypeId="urn:microsoft.com/office/officeart/2005/8/layout/hierarchy2" loCatId="hierarchy" qsTypeId="urn:microsoft.com/office/officeart/2005/8/quickstyle/simple1" qsCatId="simple" csTypeId="urn:microsoft.com/office/officeart/2005/8/colors/accent3_3" csCatId="accent3" phldr="1"/>
      <dgm:spPr/>
      <dgm:t>
        <a:bodyPr/>
        <a:lstStyle/>
        <a:p>
          <a:endParaRPr lang="en-US"/>
        </a:p>
      </dgm:t>
    </dgm:pt>
    <dgm:pt modelId="{37A9D144-ADD1-4EC8-9460-7135ADF13C93}">
      <dgm:prSet phldrT="[Text]" custT="1"/>
      <dgm:spPr/>
      <dgm:t>
        <a:bodyPr/>
        <a:lstStyle/>
        <a:p>
          <a:r>
            <a:rPr lang="en-US" sz="2400" dirty="0"/>
            <a:t>Needs of the business</a:t>
          </a:r>
        </a:p>
      </dgm:t>
    </dgm:pt>
    <dgm:pt modelId="{0B0EB88B-B479-433F-ABDE-77A6DF5FAB29}" type="parTrans" cxnId="{DFF0514E-AEF8-4DAF-A497-DCAD33ED63C5}">
      <dgm:prSet/>
      <dgm:spPr/>
      <dgm:t>
        <a:bodyPr/>
        <a:lstStyle/>
        <a:p>
          <a:endParaRPr lang="en-US" sz="2800"/>
        </a:p>
      </dgm:t>
    </dgm:pt>
    <dgm:pt modelId="{8784A8A8-F3FF-4E3C-8A57-607117B3344E}" type="sibTrans" cxnId="{DFF0514E-AEF8-4DAF-A497-DCAD33ED63C5}">
      <dgm:prSet/>
      <dgm:spPr/>
      <dgm:t>
        <a:bodyPr/>
        <a:lstStyle/>
        <a:p>
          <a:endParaRPr lang="en-US" sz="2800"/>
        </a:p>
      </dgm:t>
    </dgm:pt>
    <dgm:pt modelId="{32A791BB-590E-49D4-AD52-13DFC8572AD4}">
      <dgm:prSet phldrT="[Text]" custT="1"/>
      <dgm:spPr/>
      <dgm:t>
        <a:bodyPr/>
        <a:lstStyle/>
        <a:p>
          <a:pPr algn="l"/>
          <a:r>
            <a:rPr lang="en-US" sz="2400" dirty="0"/>
            <a:t> Operations,  </a:t>
          </a:r>
          <a:br>
            <a:rPr lang="en-US" sz="2400" dirty="0"/>
          </a:br>
          <a:r>
            <a:rPr lang="en-US" sz="2400" dirty="0"/>
            <a:t> Transactions</a:t>
          </a:r>
        </a:p>
      </dgm:t>
    </dgm:pt>
    <dgm:pt modelId="{D8EE36C0-024F-446C-9898-DFCF0360B296}" type="parTrans" cxnId="{E0D99ECB-2C68-4EAA-A52C-26B6B6D0F475}">
      <dgm:prSet custT="1"/>
      <dgm:spPr>
        <a:ln w="38100">
          <a:solidFill>
            <a:srgbClr val="3A699A"/>
          </a:solidFill>
        </a:ln>
      </dgm:spPr>
      <dgm:t>
        <a:bodyPr/>
        <a:lstStyle/>
        <a:p>
          <a:endParaRPr lang="en-US" sz="800" dirty="0"/>
        </a:p>
      </dgm:t>
    </dgm:pt>
    <dgm:pt modelId="{DE253BFE-4514-4217-8EEA-1EDC8222348A}" type="sibTrans" cxnId="{E0D99ECB-2C68-4EAA-A52C-26B6B6D0F475}">
      <dgm:prSet/>
      <dgm:spPr/>
      <dgm:t>
        <a:bodyPr/>
        <a:lstStyle/>
        <a:p>
          <a:endParaRPr lang="en-US" sz="2800"/>
        </a:p>
      </dgm:t>
    </dgm:pt>
    <dgm:pt modelId="{02A27F3A-663B-4EA4-8B28-D2D6909BFFB4}">
      <dgm:prSet phldrT="[Text]" custT="1"/>
      <dgm:spPr>
        <a:solidFill>
          <a:srgbClr val="E3621B"/>
        </a:solidFill>
      </dgm:spPr>
      <dgm:t>
        <a:bodyPr/>
        <a:lstStyle/>
        <a:p>
          <a:r>
            <a:rPr lang="en-US" sz="2400" dirty="0"/>
            <a:t>Normalized Relational DB + SQL</a:t>
          </a:r>
        </a:p>
      </dgm:t>
    </dgm:pt>
    <dgm:pt modelId="{D7D60D30-B912-47BA-BA2C-129408D0F1F0}" type="parTrans" cxnId="{597D25A7-5645-4937-A864-E3A8F73C9009}">
      <dgm:prSet custT="1"/>
      <dgm:spPr>
        <a:ln w="38100">
          <a:solidFill>
            <a:srgbClr val="3A699A"/>
          </a:solidFill>
        </a:ln>
      </dgm:spPr>
      <dgm:t>
        <a:bodyPr/>
        <a:lstStyle/>
        <a:p>
          <a:endParaRPr lang="en-US" sz="800" dirty="0"/>
        </a:p>
      </dgm:t>
    </dgm:pt>
    <dgm:pt modelId="{2ECF8E6F-41FA-431B-BCCD-1870595BA04E}" type="sibTrans" cxnId="{597D25A7-5645-4937-A864-E3A8F73C9009}">
      <dgm:prSet/>
      <dgm:spPr/>
      <dgm:t>
        <a:bodyPr/>
        <a:lstStyle/>
        <a:p>
          <a:endParaRPr lang="en-US" sz="2800"/>
        </a:p>
      </dgm:t>
    </dgm:pt>
    <dgm:pt modelId="{0C324242-3DE7-45A7-B8E0-CDC8474C37EE}">
      <dgm:prSet phldrT="[Text]" custT="1"/>
      <dgm:spPr/>
      <dgm:t>
        <a:bodyPr/>
        <a:lstStyle/>
        <a:p>
          <a:pPr algn="l"/>
          <a:r>
            <a:rPr lang="en-US" sz="2400" dirty="0"/>
            <a:t> Analysis</a:t>
          </a:r>
        </a:p>
      </dgm:t>
    </dgm:pt>
    <dgm:pt modelId="{1A3C3393-3AEA-4E65-8B07-6B3D23547C0B}" type="parTrans" cxnId="{939AFB12-3714-4B54-8A78-6910EA5B99A7}">
      <dgm:prSet custT="1"/>
      <dgm:spPr>
        <a:ln w="38100">
          <a:solidFill>
            <a:srgbClr val="3A699A"/>
          </a:solidFill>
        </a:ln>
      </dgm:spPr>
      <dgm:t>
        <a:bodyPr/>
        <a:lstStyle/>
        <a:p>
          <a:endParaRPr lang="en-US" sz="800" dirty="0"/>
        </a:p>
      </dgm:t>
    </dgm:pt>
    <dgm:pt modelId="{2976C96F-B219-460F-B715-808EC9C5CA13}" type="sibTrans" cxnId="{939AFB12-3714-4B54-8A78-6910EA5B99A7}">
      <dgm:prSet/>
      <dgm:spPr/>
      <dgm:t>
        <a:bodyPr/>
        <a:lstStyle/>
        <a:p>
          <a:endParaRPr lang="en-US" sz="2800"/>
        </a:p>
      </dgm:t>
    </dgm:pt>
    <dgm:pt modelId="{9E31EBF5-1ECE-4B7C-8832-5D14321109DF}">
      <dgm:prSet phldrT="[Text]" custT="1"/>
      <dgm:spPr>
        <a:solidFill>
          <a:srgbClr val="336699">
            <a:tint val="99000"/>
            <a:hueOff val="0"/>
            <a:satOff val="0"/>
            <a:lumOff val="0"/>
            <a:alphaOff val="0"/>
          </a:srgbClr>
        </a:solidFill>
        <a:ln w="15875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 spcFirstLastPara="0" vert="horz" wrap="square" lIns="15240" tIns="15240" rIns="15240" bIns="15240" numCol="1" spcCol="1270" anchor="ctr" anchorCtr="0"/>
        <a:lstStyle/>
        <a:p>
          <a:r>
            <a:rPr lang="en-US" sz="2400" dirty="0"/>
            <a:t>Reporting, Business intelligence</a:t>
          </a:r>
          <a:br>
            <a:rPr lang="en-US" sz="2400" dirty="0"/>
          </a:br>
          <a:r>
            <a:rPr lang="en-US" sz="2400" dirty="0"/>
            <a:t>(simple math)</a:t>
          </a:r>
        </a:p>
      </dgm:t>
    </dgm:pt>
    <dgm:pt modelId="{4431CBB5-73CE-4685-BCE8-0C3E48BA217E}" type="parTrans" cxnId="{9F970D0E-306C-43FF-9589-DE65175E64C9}">
      <dgm:prSet custT="1"/>
      <dgm:spPr>
        <a:ln w="38100">
          <a:solidFill>
            <a:srgbClr val="3A699A"/>
          </a:solidFill>
        </a:ln>
      </dgm:spPr>
      <dgm:t>
        <a:bodyPr/>
        <a:lstStyle/>
        <a:p>
          <a:endParaRPr lang="en-US" sz="800" dirty="0"/>
        </a:p>
      </dgm:t>
    </dgm:pt>
    <dgm:pt modelId="{75CCF8EC-C9C3-49C5-8D78-6A5B10299673}" type="sibTrans" cxnId="{9F970D0E-306C-43FF-9589-DE65175E64C9}">
      <dgm:prSet/>
      <dgm:spPr/>
      <dgm:t>
        <a:bodyPr/>
        <a:lstStyle/>
        <a:p>
          <a:endParaRPr lang="en-US" sz="2800"/>
        </a:p>
      </dgm:t>
    </dgm:pt>
    <dgm:pt modelId="{D12598C3-04ED-41AF-8D4F-2670E08FEBF5}">
      <dgm:prSet phldrT="[Text]" custT="1"/>
      <dgm:spPr>
        <a:solidFill>
          <a:srgbClr val="336699">
            <a:tint val="99000"/>
            <a:hueOff val="0"/>
            <a:satOff val="0"/>
            <a:lumOff val="0"/>
            <a:alphaOff val="0"/>
          </a:srgbClr>
        </a:solidFill>
        <a:ln w="15875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 spcFirstLastPara="0" vert="horz" wrap="square" lIns="15240" tIns="15240" rIns="15240" bIns="15240" numCol="1" spcCol="1270" anchor="ctr" anchorCtr="0"/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>
              <a:solidFill>
                <a:srgbClr val="FFFFFF"/>
              </a:solidFill>
              <a:latin typeface="Calibri"/>
              <a:ea typeface="+mn-ea"/>
              <a:cs typeface="+mn-cs"/>
            </a:rPr>
            <a:t>Analytics (complex math)</a:t>
          </a:r>
        </a:p>
      </dgm:t>
    </dgm:pt>
    <dgm:pt modelId="{BB7C0066-57A9-4D40-8FAF-2D3398A32E74}" type="parTrans" cxnId="{4106FACC-A503-4C98-96D7-EF74E4A53E40}">
      <dgm:prSet custT="1"/>
      <dgm:spPr>
        <a:ln w="38100">
          <a:solidFill>
            <a:srgbClr val="3A699A"/>
          </a:solidFill>
        </a:ln>
      </dgm:spPr>
      <dgm:t>
        <a:bodyPr/>
        <a:lstStyle/>
        <a:p>
          <a:endParaRPr lang="en-US" sz="800" dirty="0"/>
        </a:p>
      </dgm:t>
    </dgm:pt>
    <dgm:pt modelId="{682B674D-9761-41C7-AD5B-1C5FCB55BA0F}" type="sibTrans" cxnId="{4106FACC-A503-4C98-96D7-EF74E4A53E40}">
      <dgm:prSet/>
      <dgm:spPr/>
      <dgm:t>
        <a:bodyPr/>
        <a:lstStyle/>
        <a:p>
          <a:endParaRPr lang="en-US" sz="2800"/>
        </a:p>
      </dgm:t>
    </dgm:pt>
    <dgm:pt modelId="{ADEBC0E0-6A44-4DF9-B12A-7A8A4BCC77B5}">
      <dgm:prSet phldrT="[Text]" custT="1"/>
      <dgm:spPr>
        <a:solidFill>
          <a:srgbClr val="E3621B"/>
        </a:solidFill>
      </dgm:spPr>
      <dgm:t>
        <a:bodyPr/>
        <a:lstStyle/>
        <a:p>
          <a:r>
            <a:rPr lang="en-US" sz="2400" dirty="0"/>
            <a:t>Data Warehouse (DW):</a:t>
          </a:r>
          <a:br>
            <a:rPr lang="en-US" sz="2400" dirty="0"/>
          </a:br>
          <a:r>
            <a:rPr lang="en-US" sz="2400" dirty="0"/>
            <a:t>denormalized RelationalDB + SQL + Visualization tool</a:t>
          </a:r>
        </a:p>
      </dgm:t>
    </dgm:pt>
    <dgm:pt modelId="{C277DED1-ECA3-4895-B451-F07E1FC98A3B}" type="parTrans" cxnId="{2F14C092-CE15-42D4-A14A-7334C79271DD}">
      <dgm:prSet custT="1"/>
      <dgm:spPr>
        <a:ln w="38100">
          <a:solidFill>
            <a:srgbClr val="3A699A"/>
          </a:solidFill>
        </a:ln>
      </dgm:spPr>
      <dgm:t>
        <a:bodyPr/>
        <a:lstStyle/>
        <a:p>
          <a:endParaRPr lang="en-US" sz="800" dirty="0"/>
        </a:p>
      </dgm:t>
    </dgm:pt>
    <dgm:pt modelId="{2C05C58E-6FC3-4E9C-A628-0D6BA79EABE7}" type="sibTrans" cxnId="{2F14C092-CE15-42D4-A14A-7334C79271DD}">
      <dgm:prSet/>
      <dgm:spPr/>
      <dgm:t>
        <a:bodyPr/>
        <a:lstStyle/>
        <a:p>
          <a:endParaRPr lang="en-US" sz="2800"/>
        </a:p>
      </dgm:t>
    </dgm:pt>
    <dgm:pt modelId="{3888F0B4-405D-4D80-97E9-8191A19845F7}">
      <dgm:prSet phldrT="[Text]" custT="1"/>
      <dgm:spPr>
        <a:solidFill>
          <a:srgbClr val="E3621B"/>
        </a:solidFill>
      </dgm:spPr>
      <dgm:t>
        <a:bodyPr/>
        <a:lstStyle/>
        <a:p>
          <a:r>
            <a:rPr lang="en-US" sz="2400" dirty="0"/>
            <a:t>DW or a Data Lake + SQL + specialized tools (e.g., SAS, SPSS, python, visualization)</a:t>
          </a:r>
        </a:p>
      </dgm:t>
    </dgm:pt>
    <dgm:pt modelId="{EDAF1C8C-D28C-4B27-8413-D244326ACE4B}" type="parTrans" cxnId="{BEBF0354-E7A2-47AA-A51B-4D0B1DB236EF}">
      <dgm:prSet custT="1"/>
      <dgm:spPr>
        <a:ln w="38100">
          <a:solidFill>
            <a:srgbClr val="3A699A"/>
          </a:solidFill>
        </a:ln>
      </dgm:spPr>
      <dgm:t>
        <a:bodyPr/>
        <a:lstStyle/>
        <a:p>
          <a:endParaRPr lang="en-US" sz="800" dirty="0"/>
        </a:p>
      </dgm:t>
    </dgm:pt>
    <dgm:pt modelId="{4410638E-3F35-4DC4-9105-ACBCBF489973}" type="sibTrans" cxnId="{BEBF0354-E7A2-47AA-A51B-4D0B1DB236EF}">
      <dgm:prSet/>
      <dgm:spPr/>
      <dgm:t>
        <a:bodyPr/>
        <a:lstStyle/>
        <a:p>
          <a:endParaRPr lang="en-US" sz="2800"/>
        </a:p>
      </dgm:t>
    </dgm:pt>
    <dgm:pt modelId="{D8817418-773D-4DFC-9102-F9B98C5719DA}" type="pres">
      <dgm:prSet presAssocID="{6FA4E3C7-0F4E-4FBD-A0B8-9A7638D63D07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  <dgm:pt modelId="{76551CAC-004D-4BC7-A037-2B830C589DB1}" type="pres">
      <dgm:prSet presAssocID="{37A9D144-ADD1-4EC8-9460-7135ADF13C93}" presName="root1" presStyleCnt="0"/>
      <dgm:spPr/>
    </dgm:pt>
    <dgm:pt modelId="{A79E90ED-8C55-4143-A539-7629B7EE74C2}" type="pres">
      <dgm:prSet presAssocID="{37A9D144-ADD1-4EC8-9460-7135ADF13C93}" presName="LevelOneTextNode" presStyleLbl="node0" presStyleIdx="0" presStyleCnt="1" custScaleX="71989">
        <dgm:presLayoutVars>
          <dgm:chPref val="3"/>
        </dgm:presLayoutVars>
      </dgm:prSet>
      <dgm:spPr/>
    </dgm:pt>
    <dgm:pt modelId="{2E680749-83A0-4E88-85D1-BC91CF2C2969}" type="pres">
      <dgm:prSet presAssocID="{37A9D144-ADD1-4EC8-9460-7135ADF13C93}" presName="level2hierChild" presStyleCnt="0"/>
      <dgm:spPr/>
    </dgm:pt>
    <dgm:pt modelId="{914ADE39-1BB2-48C9-9904-070008F2FBF0}" type="pres">
      <dgm:prSet presAssocID="{D8EE36C0-024F-446C-9898-DFCF0360B296}" presName="conn2-1" presStyleLbl="parChTrans1D2" presStyleIdx="0" presStyleCnt="2"/>
      <dgm:spPr/>
    </dgm:pt>
    <dgm:pt modelId="{15CFA3B6-8486-47E1-809E-5B26221C1F16}" type="pres">
      <dgm:prSet presAssocID="{D8EE36C0-024F-446C-9898-DFCF0360B296}" presName="connTx" presStyleLbl="parChTrans1D2" presStyleIdx="0" presStyleCnt="2"/>
      <dgm:spPr/>
    </dgm:pt>
    <dgm:pt modelId="{842A4FD3-FDC8-4515-B4E0-85FA11148DBD}" type="pres">
      <dgm:prSet presAssocID="{32A791BB-590E-49D4-AD52-13DFC8572AD4}" presName="root2" presStyleCnt="0"/>
      <dgm:spPr/>
    </dgm:pt>
    <dgm:pt modelId="{5CEACEEF-0355-433A-8371-C2FAB8A0D75B}" type="pres">
      <dgm:prSet presAssocID="{32A791BB-590E-49D4-AD52-13DFC8572AD4}" presName="LevelTwoTextNode" presStyleLbl="node2" presStyleIdx="0" presStyleCnt="2" custScaleX="110812" custLinFactNeighborX="1894" custLinFactNeighborY="326">
        <dgm:presLayoutVars>
          <dgm:chPref val="3"/>
        </dgm:presLayoutVars>
      </dgm:prSet>
      <dgm:spPr/>
    </dgm:pt>
    <dgm:pt modelId="{725BB9C2-3D26-4058-9434-70394B6E550C}" type="pres">
      <dgm:prSet presAssocID="{32A791BB-590E-49D4-AD52-13DFC8572AD4}" presName="level3hierChild" presStyleCnt="0"/>
      <dgm:spPr/>
    </dgm:pt>
    <dgm:pt modelId="{7A02E508-3CB5-45E0-8170-6564E38E9ABC}" type="pres">
      <dgm:prSet presAssocID="{D7D60D30-B912-47BA-BA2C-129408D0F1F0}" presName="conn2-1" presStyleLbl="parChTrans1D3" presStyleIdx="0" presStyleCnt="3"/>
      <dgm:spPr/>
    </dgm:pt>
    <dgm:pt modelId="{5CC15A29-5EDB-4033-A37F-04133D267DA8}" type="pres">
      <dgm:prSet presAssocID="{D7D60D30-B912-47BA-BA2C-129408D0F1F0}" presName="connTx" presStyleLbl="parChTrans1D3" presStyleIdx="0" presStyleCnt="3"/>
      <dgm:spPr/>
    </dgm:pt>
    <dgm:pt modelId="{234D53CD-5871-4A7F-9F2E-CE953365A43C}" type="pres">
      <dgm:prSet presAssocID="{02A27F3A-663B-4EA4-8B28-D2D6909BFFB4}" presName="root2" presStyleCnt="0"/>
      <dgm:spPr/>
    </dgm:pt>
    <dgm:pt modelId="{AAC89FAA-6410-4DA3-AF45-4812BF964A33}" type="pres">
      <dgm:prSet presAssocID="{02A27F3A-663B-4EA4-8B28-D2D6909BFFB4}" presName="LevelTwoTextNode" presStyleLbl="node3" presStyleIdx="0" presStyleCnt="3" custScaleX="159114" custLinFactX="44882" custLinFactNeighborX="100000" custLinFactNeighborY="-3170">
        <dgm:presLayoutVars>
          <dgm:chPref val="3"/>
        </dgm:presLayoutVars>
      </dgm:prSet>
      <dgm:spPr/>
    </dgm:pt>
    <dgm:pt modelId="{3253B298-C72C-4D33-9994-56D09CE065EA}" type="pres">
      <dgm:prSet presAssocID="{02A27F3A-663B-4EA4-8B28-D2D6909BFFB4}" presName="level3hierChild" presStyleCnt="0"/>
      <dgm:spPr/>
    </dgm:pt>
    <dgm:pt modelId="{FCB832A4-F710-42A5-9AC9-0BF8B8B0B1E9}" type="pres">
      <dgm:prSet presAssocID="{1A3C3393-3AEA-4E65-8B07-6B3D23547C0B}" presName="conn2-1" presStyleLbl="parChTrans1D2" presStyleIdx="1" presStyleCnt="2"/>
      <dgm:spPr/>
    </dgm:pt>
    <dgm:pt modelId="{6CF97A31-D79C-4B56-933B-73F0FA542F90}" type="pres">
      <dgm:prSet presAssocID="{1A3C3393-3AEA-4E65-8B07-6B3D23547C0B}" presName="connTx" presStyleLbl="parChTrans1D2" presStyleIdx="1" presStyleCnt="2"/>
      <dgm:spPr/>
    </dgm:pt>
    <dgm:pt modelId="{C2679FF2-EB34-499B-9F3B-3E605253D982}" type="pres">
      <dgm:prSet presAssocID="{0C324242-3DE7-45A7-B8E0-CDC8474C37EE}" presName="root2" presStyleCnt="0"/>
      <dgm:spPr/>
    </dgm:pt>
    <dgm:pt modelId="{EF7027EA-865D-448F-A470-AA4413ADC1B8}" type="pres">
      <dgm:prSet presAssocID="{0C324242-3DE7-45A7-B8E0-CDC8474C37EE}" presName="LevelTwoTextNode" presStyleLbl="node2" presStyleIdx="1" presStyleCnt="2" custScaleX="81917" custScaleY="106739" custLinFactNeighborX="1058">
        <dgm:presLayoutVars>
          <dgm:chPref val="3"/>
        </dgm:presLayoutVars>
      </dgm:prSet>
      <dgm:spPr/>
    </dgm:pt>
    <dgm:pt modelId="{2E50B56C-78E1-47B4-A4FA-1CC309217EAB}" type="pres">
      <dgm:prSet presAssocID="{0C324242-3DE7-45A7-B8E0-CDC8474C37EE}" presName="level3hierChild" presStyleCnt="0"/>
      <dgm:spPr/>
    </dgm:pt>
    <dgm:pt modelId="{7AFAB564-7344-47E6-A78C-A1F5BC89013F}" type="pres">
      <dgm:prSet presAssocID="{4431CBB5-73CE-4685-BCE8-0C3E48BA217E}" presName="conn2-1" presStyleLbl="parChTrans1D3" presStyleIdx="1" presStyleCnt="3"/>
      <dgm:spPr/>
    </dgm:pt>
    <dgm:pt modelId="{8C319A75-8D6B-4EDD-B86F-7F86126A420C}" type="pres">
      <dgm:prSet presAssocID="{4431CBB5-73CE-4685-BCE8-0C3E48BA217E}" presName="connTx" presStyleLbl="parChTrans1D3" presStyleIdx="1" presStyleCnt="3"/>
      <dgm:spPr/>
    </dgm:pt>
    <dgm:pt modelId="{241CF5F9-A6C5-481E-A00C-3DC07D632065}" type="pres">
      <dgm:prSet presAssocID="{9E31EBF5-1ECE-4B7C-8832-5D14321109DF}" presName="root2" presStyleCnt="0"/>
      <dgm:spPr/>
    </dgm:pt>
    <dgm:pt modelId="{16EE8D2A-8C26-415F-87DB-10D03F65C979}" type="pres">
      <dgm:prSet presAssocID="{9E31EBF5-1ECE-4B7C-8832-5D14321109DF}" presName="LevelTwoTextNode" presStyleLbl="node3" presStyleIdx="1" presStyleCnt="3" custScaleX="136156" custLinFactNeighborX="-1172" custLinFactNeighborY="-1889">
        <dgm:presLayoutVars>
          <dgm:chPref val="3"/>
        </dgm:presLayoutVars>
      </dgm:prSet>
      <dgm:spPr>
        <a:xfrm>
          <a:off x="4939703" y="1701194"/>
          <a:ext cx="1874998" cy="1082575"/>
        </a:xfrm>
        <a:prstGeom prst="roundRect">
          <a:avLst>
            <a:gd name="adj" fmla="val 10000"/>
          </a:avLst>
        </a:prstGeom>
      </dgm:spPr>
    </dgm:pt>
    <dgm:pt modelId="{6D9973F3-F25E-45F8-84B6-268C96C1F604}" type="pres">
      <dgm:prSet presAssocID="{9E31EBF5-1ECE-4B7C-8832-5D14321109DF}" presName="level3hierChild" presStyleCnt="0"/>
      <dgm:spPr/>
    </dgm:pt>
    <dgm:pt modelId="{D92CEACB-B464-4E91-BD6D-51214CEECEAB}" type="pres">
      <dgm:prSet presAssocID="{C277DED1-ECA3-4895-B451-F07E1FC98A3B}" presName="conn2-1" presStyleLbl="parChTrans1D4" presStyleIdx="0" presStyleCnt="2"/>
      <dgm:spPr/>
    </dgm:pt>
    <dgm:pt modelId="{6B116889-05F0-40C1-8E82-C1AD5EFE139E}" type="pres">
      <dgm:prSet presAssocID="{C277DED1-ECA3-4895-B451-F07E1FC98A3B}" presName="connTx" presStyleLbl="parChTrans1D4" presStyleIdx="0" presStyleCnt="2"/>
      <dgm:spPr/>
    </dgm:pt>
    <dgm:pt modelId="{631F729B-F4C8-4269-ACC5-E19893E5B66E}" type="pres">
      <dgm:prSet presAssocID="{ADEBC0E0-6A44-4DF9-B12A-7A8A4BCC77B5}" presName="root2" presStyleCnt="0"/>
      <dgm:spPr/>
    </dgm:pt>
    <dgm:pt modelId="{8E6978BA-1148-4795-A1E3-52CF9852499D}" type="pres">
      <dgm:prSet presAssocID="{ADEBC0E0-6A44-4DF9-B12A-7A8A4BCC77B5}" presName="LevelTwoTextNode" presStyleLbl="node4" presStyleIdx="0" presStyleCnt="2" custScaleX="159114" custScaleY="135412" custLinFactNeighborX="-1702" custLinFactNeighborY="-264">
        <dgm:presLayoutVars>
          <dgm:chPref val="3"/>
        </dgm:presLayoutVars>
      </dgm:prSet>
      <dgm:spPr/>
    </dgm:pt>
    <dgm:pt modelId="{BE7FCC6D-6F17-4631-B7B4-6781233A4BF8}" type="pres">
      <dgm:prSet presAssocID="{ADEBC0E0-6A44-4DF9-B12A-7A8A4BCC77B5}" presName="level3hierChild" presStyleCnt="0"/>
      <dgm:spPr/>
    </dgm:pt>
    <dgm:pt modelId="{EA39E835-565C-44B9-9FDC-61F064B341EC}" type="pres">
      <dgm:prSet presAssocID="{BB7C0066-57A9-4D40-8FAF-2D3398A32E74}" presName="conn2-1" presStyleLbl="parChTrans1D3" presStyleIdx="2" presStyleCnt="3"/>
      <dgm:spPr/>
    </dgm:pt>
    <dgm:pt modelId="{7C052DE2-D3DE-4972-844B-EA235FC16E67}" type="pres">
      <dgm:prSet presAssocID="{BB7C0066-57A9-4D40-8FAF-2D3398A32E74}" presName="connTx" presStyleLbl="parChTrans1D3" presStyleIdx="2" presStyleCnt="3"/>
      <dgm:spPr/>
    </dgm:pt>
    <dgm:pt modelId="{F4DD9B54-3CCC-4FB4-82D5-96E6B1825F20}" type="pres">
      <dgm:prSet presAssocID="{D12598C3-04ED-41AF-8D4F-2670E08FEBF5}" presName="root2" presStyleCnt="0"/>
      <dgm:spPr/>
    </dgm:pt>
    <dgm:pt modelId="{241D0BC4-E391-45C7-A6E1-17E2BF985FD2}" type="pres">
      <dgm:prSet presAssocID="{D12598C3-04ED-41AF-8D4F-2670E08FEBF5}" presName="LevelTwoTextNode" presStyleLbl="node3" presStyleIdx="2" presStyleCnt="3" custScaleX="86175" custLinFactNeighborX="-2099" custLinFactNeighborY="17772">
        <dgm:presLayoutVars>
          <dgm:chPref val="3"/>
        </dgm:presLayoutVars>
      </dgm:prSet>
      <dgm:spPr>
        <a:xfrm>
          <a:off x="4952261" y="2921581"/>
          <a:ext cx="1865818" cy="1082575"/>
        </a:xfrm>
        <a:prstGeom prst="roundRect">
          <a:avLst>
            <a:gd name="adj" fmla="val 10000"/>
          </a:avLst>
        </a:prstGeom>
      </dgm:spPr>
    </dgm:pt>
    <dgm:pt modelId="{2FF3412F-A799-415A-A981-A6B19F3E3759}" type="pres">
      <dgm:prSet presAssocID="{D12598C3-04ED-41AF-8D4F-2670E08FEBF5}" presName="level3hierChild" presStyleCnt="0"/>
      <dgm:spPr/>
    </dgm:pt>
    <dgm:pt modelId="{A9ADC3C3-5162-4103-984B-0ECD5A689D07}" type="pres">
      <dgm:prSet presAssocID="{EDAF1C8C-D28C-4B27-8413-D244326ACE4B}" presName="conn2-1" presStyleLbl="parChTrans1D4" presStyleIdx="1" presStyleCnt="2"/>
      <dgm:spPr/>
    </dgm:pt>
    <dgm:pt modelId="{1D6D13A9-2854-4636-BFEA-A0368C11C20D}" type="pres">
      <dgm:prSet presAssocID="{EDAF1C8C-D28C-4B27-8413-D244326ACE4B}" presName="connTx" presStyleLbl="parChTrans1D4" presStyleIdx="1" presStyleCnt="2"/>
      <dgm:spPr/>
    </dgm:pt>
    <dgm:pt modelId="{39EECBD9-61FE-49B7-9B98-9201665F5F30}" type="pres">
      <dgm:prSet presAssocID="{3888F0B4-405D-4D80-97E9-8191A19845F7}" presName="root2" presStyleCnt="0"/>
      <dgm:spPr/>
    </dgm:pt>
    <dgm:pt modelId="{1C9A7D57-D26B-4F40-B616-8B7077F70F1F}" type="pres">
      <dgm:prSet presAssocID="{3888F0B4-405D-4D80-97E9-8191A19845F7}" presName="LevelTwoTextNode" presStyleLbl="node4" presStyleIdx="1" presStyleCnt="2" custScaleX="159114" custScaleY="141292" custLinFactNeighborX="48319" custLinFactNeighborY="22662">
        <dgm:presLayoutVars>
          <dgm:chPref val="3"/>
        </dgm:presLayoutVars>
      </dgm:prSet>
      <dgm:spPr/>
    </dgm:pt>
    <dgm:pt modelId="{0679B260-5DAA-4E71-A366-C2442751C538}" type="pres">
      <dgm:prSet presAssocID="{3888F0B4-405D-4D80-97E9-8191A19845F7}" presName="level3hierChild" presStyleCnt="0"/>
      <dgm:spPr/>
    </dgm:pt>
  </dgm:ptLst>
  <dgm:cxnLst>
    <dgm:cxn modelId="{57DB0F02-7C58-48BA-8DCB-E9CE51344113}" type="presOf" srcId="{1A3C3393-3AEA-4E65-8B07-6B3D23547C0B}" destId="{FCB832A4-F710-42A5-9AC9-0BF8B8B0B1E9}" srcOrd="0" destOrd="0" presId="urn:microsoft.com/office/officeart/2005/8/layout/hierarchy2"/>
    <dgm:cxn modelId="{91F92509-2D2D-4297-8C52-79EB513EA2AD}" type="presOf" srcId="{32A791BB-590E-49D4-AD52-13DFC8572AD4}" destId="{5CEACEEF-0355-433A-8371-C2FAB8A0D75B}" srcOrd="0" destOrd="0" presId="urn:microsoft.com/office/officeart/2005/8/layout/hierarchy2"/>
    <dgm:cxn modelId="{73D7350B-9DBA-467D-B609-6671C94EA15A}" type="presOf" srcId="{BB7C0066-57A9-4D40-8FAF-2D3398A32E74}" destId="{EA39E835-565C-44B9-9FDC-61F064B341EC}" srcOrd="0" destOrd="0" presId="urn:microsoft.com/office/officeart/2005/8/layout/hierarchy2"/>
    <dgm:cxn modelId="{9F970D0E-306C-43FF-9589-DE65175E64C9}" srcId="{0C324242-3DE7-45A7-B8E0-CDC8474C37EE}" destId="{9E31EBF5-1ECE-4B7C-8832-5D14321109DF}" srcOrd="0" destOrd="0" parTransId="{4431CBB5-73CE-4685-BCE8-0C3E48BA217E}" sibTransId="{75CCF8EC-C9C3-49C5-8D78-6A5B10299673}"/>
    <dgm:cxn modelId="{939AFB12-3714-4B54-8A78-6910EA5B99A7}" srcId="{37A9D144-ADD1-4EC8-9460-7135ADF13C93}" destId="{0C324242-3DE7-45A7-B8E0-CDC8474C37EE}" srcOrd="1" destOrd="0" parTransId="{1A3C3393-3AEA-4E65-8B07-6B3D23547C0B}" sibTransId="{2976C96F-B219-460F-B715-808EC9C5CA13}"/>
    <dgm:cxn modelId="{28117821-9710-4961-A5EC-21EEEB8BEDE8}" type="presOf" srcId="{EDAF1C8C-D28C-4B27-8413-D244326ACE4B}" destId="{A9ADC3C3-5162-4103-984B-0ECD5A689D07}" srcOrd="0" destOrd="0" presId="urn:microsoft.com/office/officeart/2005/8/layout/hierarchy2"/>
    <dgm:cxn modelId="{0592EB2C-EFAA-41E6-9C23-A86E56F86C2D}" type="presOf" srcId="{6FA4E3C7-0F4E-4FBD-A0B8-9A7638D63D07}" destId="{D8817418-773D-4DFC-9102-F9B98C5719DA}" srcOrd="0" destOrd="0" presId="urn:microsoft.com/office/officeart/2005/8/layout/hierarchy2"/>
    <dgm:cxn modelId="{73A2A12F-0F2E-403A-B019-3F57F768A1CC}" type="presOf" srcId="{C277DED1-ECA3-4895-B451-F07E1FC98A3B}" destId="{D92CEACB-B464-4E91-BD6D-51214CEECEAB}" srcOrd="0" destOrd="0" presId="urn:microsoft.com/office/officeart/2005/8/layout/hierarchy2"/>
    <dgm:cxn modelId="{7B7B3232-CF38-489D-B3FA-CEEE6B390E7D}" type="presOf" srcId="{0C324242-3DE7-45A7-B8E0-CDC8474C37EE}" destId="{EF7027EA-865D-448F-A470-AA4413ADC1B8}" srcOrd="0" destOrd="0" presId="urn:microsoft.com/office/officeart/2005/8/layout/hierarchy2"/>
    <dgm:cxn modelId="{F0C7283F-6920-4FDC-AB43-930526A08121}" type="presOf" srcId="{ADEBC0E0-6A44-4DF9-B12A-7A8A4BCC77B5}" destId="{8E6978BA-1148-4795-A1E3-52CF9852499D}" srcOrd="0" destOrd="0" presId="urn:microsoft.com/office/officeart/2005/8/layout/hierarchy2"/>
    <dgm:cxn modelId="{C9AC1E5B-DEFC-42DC-AEA2-96DF4E9C69CB}" type="presOf" srcId="{37A9D144-ADD1-4EC8-9460-7135ADF13C93}" destId="{A79E90ED-8C55-4143-A539-7629B7EE74C2}" srcOrd="0" destOrd="0" presId="urn:microsoft.com/office/officeart/2005/8/layout/hierarchy2"/>
    <dgm:cxn modelId="{D7262E4D-E845-4426-826E-B4208FDCB7DB}" type="presOf" srcId="{C277DED1-ECA3-4895-B451-F07E1FC98A3B}" destId="{6B116889-05F0-40C1-8E82-C1AD5EFE139E}" srcOrd="1" destOrd="0" presId="urn:microsoft.com/office/officeart/2005/8/layout/hierarchy2"/>
    <dgm:cxn modelId="{DFF0514E-AEF8-4DAF-A497-DCAD33ED63C5}" srcId="{6FA4E3C7-0F4E-4FBD-A0B8-9A7638D63D07}" destId="{37A9D144-ADD1-4EC8-9460-7135ADF13C93}" srcOrd="0" destOrd="0" parTransId="{0B0EB88B-B479-433F-ABDE-77A6DF5FAB29}" sibTransId="{8784A8A8-F3FF-4E3C-8A57-607117B3344E}"/>
    <dgm:cxn modelId="{6BBB3F50-AD74-490A-80B7-3ABE8B4DEB94}" type="presOf" srcId="{D8EE36C0-024F-446C-9898-DFCF0360B296}" destId="{15CFA3B6-8486-47E1-809E-5B26221C1F16}" srcOrd="1" destOrd="0" presId="urn:microsoft.com/office/officeart/2005/8/layout/hierarchy2"/>
    <dgm:cxn modelId="{BEBF0354-E7A2-47AA-A51B-4D0B1DB236EF}" srcId="{D12598C3-04ED-41AF-8D4F-2670E08FEBF5}" destId="{3888F0B4-405D-4D80-97E9-8191A19845F7}" srcOrd="0" destOrd="0" parTransId="{EDAF1C8C-D28C-4B27-8413-D244326ACE4B}" sibTransId="{4410638E-3F35-4DC4-9105-ACBCBF489973}"/>
    <dgm:cxn modelId="{21E89977-5D2B-4B8C-8A0A-D45D118C97BB}" type="presOf" srcId="{4431CBB5-73CE-4685-BCE8-0C3E48BA217E}" destId="{8C319A75-8D6B-4EDD-B86F-7F86126A420C}" srcOrd="1" destOrd="0" presId="urn:microsoft.com/office/officeart/2005/8/layout/hierarchy2"/>
    <dgm:cxn modelId="{B39DB759-5D7F-4D34-9040-DDAD9ABB6DC9}" type="presOf" srcId="{9E31EBF5-1ECE-4B7C-8832-5D14321109DF}" destId="{16EE8D2A-8C26-415F-87DB-10D03F65C979}" srcOrd="0" destOrd="0" presId="urn:microsoft.com/office/officeart/2005/8/layout/hierarchy2"/>
    <dgm:cxn modelId="{8F091080-587C-43E4-ABD6-B8F823A734D6}" type="presOf" srcId="{EDAF1C8C-D28C-4B27-8413-D244326ACE4B}" destId="{1D6D13A9-2854-4636-BFEA-A0368C11C20D}" srcOrd="1" destOrd="0" presId="urn:microsoft.com/office/officeart/2005/8/layout/hierarchy2"/>
    <dgm:cxn modelId="{65E38489-A41C-4D50-8D62-3FC0DA67DB24}" type="presOf" srcId="{BB7C0066-57A9-4D40-8FAF-2D3398A32E74}" destId="{7C052DE2-D3DE-4972-844B-EA235FC16E67}" srcOrd="1" destOrd="0" presId="urn:microsoft.com/office/officeart/2005/8/layout/hierarchy2"/>
    <dgm:cxn modelId="{2600948A-4DDA-472D-92B8-E82D4CDAEEB9}" type="presOf" srcId="{1A3C3393-3AEA-4E65-8B07-6B3D23547C0B}" destId="{6CF97A31-D79C-4B56-933B-73F0FA542F90}" srcOrd="1" destOrd="0" presId="urn:microsoft.com/office/officeart/2005/8/layout/hierarchy2"/>
    <dgm:cxn modelId="{2F14C092-CE15-42D4-A14A-7334C79271DD}" srcId="{9E31EBF5-1ECE-4B7C-8832-5D14321109DF}" destId="{ADEBC0E0-6A44-4DF9-B12A-7A8A4BCC77B5}" srcOrd="0" destOrd="0" parTransId="{C277DED1-ECA3-4895-B451-F07E1FC98A3B}" sibTransId="{2C05C58E-6FC3-4E9C-A628-0D6BA79EABE7}"/>
    <dgm:cxn modelId="{597D25A7-5645-4937-A864-E3A8F73C9009}" srcId="{32A791BB-590E-49D4-AD52-13DFC8572AD4}" destId="{02A27F3A-663B-4EA4-8B28-D2D6909BFFB4}" srcOrd="0" destOrd="0" parTransId="{D7D60D30-B912-47BA-BA2C-129408D0F1F0}" sibTransId="{2ECF8E6F-41FA-431B-BCCD-1870595BA04E}"/>
    <dgm:cxn modelId="{CFDC09B2-CC82-461B-83C9-64D359CA58C1}" type="presOf" srcId="{D12598C3-04ED-41AF-8D4F-2670E08FEBF5}" destId="{241D0BC4-E391-45C7-A6E1-17E2BF985FD2}" srcOrd="0" destOrd="0" presId="urn:microsoft.com/office/officeart/2005/8/layout/hierarchy2"/>
    <dgm:cxn modelId="{52835FB2-03A1-4AE9-842F-7BE74CC29C53}" type="presOf" srcId="{D8EE36C0-024F-446C-9898-DFCF0360B296}" destId="{914ADE39-1BB2-48C9-9904-070008F2FBF0}" srcOrd="0" destOrd="0" presId="urn:microsoft.com/office/officeart/2005/8/layout/hierarchy2"/>
    <dgm:cxn modelId="{B20CFFB3-30A0-49F8-9C53-E5F04B5E3F38}" type="presOf" srcId="{D7D60D30-B912-47BA-BA2C-129408D0F1F0}" destId="{7A02E508-3CB5-45E0-8170-6564E38E9ABC}" srcOrd="0" destOrd="0" presId="urn:microsoft.com/office/officeart/2005/8/layout/hierarchy2"/>
    <dgm:cxn modelId="{E0D99ECB-2C68-4EAA-A52C-26B6B6D0F475}" srcId="{37A9D144-ADD1-4EC8-9460-7135ADF13C93}" destId="{32A791BB-590E-49D4-AD52-13DFC8572AD4}" srcOrd="0" destOrd="0" parTransId="{D8EE36C0-024F-446C-9898-DFCF0360B296}" sibTransId="{DE253BFE-4514-4217-8EEA-1EDC8222348A}"/>
    <dgm:cxn modelId="{4106FACC-A503-4C98-96D7-EF74E4A53E40}" srcId="{0C324242-3DE7-45A7-B8E0-CDC8474C37EE}" destId="{D12598C3-04ED-41AF-8D4F-2670E08FEBF5}" srcOrd="1" destOrd="0" parTransId="{BB7C0066-57A9-4D40-8FAF-2D3398A32E74}" sibTransId="{682B674D-9761-41C7-AD5B-1C5FCB55BA0F}"/>
    <dgm:cxn modelId="{278F67DA-0545-4E63-AF0A-E203CEF3A933}" type="presOf" srcId="{02A27F3A-663B-4EA4-8B28-D2D6909BFFB4}" destId="{AAC89FAA-6410-4DA3-AF45-4812BF964A33}" srcOrd="0" destOrd="0" presId="urn:microsoft.com/office/officeart/2005/8/layout/hierarchy2"/>
    <dgm:cxn modelId="{8D2A43E6-14DF-4346-9E60-C38C3B4D63C1}" type="presOf" srcId="{3888F0B4-405D-4D80-97E9-8191A19845F7}" destId="{1C9A7D57-D26B-4F40-B616-8B7077F70F1F}" srcOrd="0" destOrd="0" presId="urn:microsoft.com/office/officeart/2005/8/layout/hierarchy2"/>
    <dgm:cxn modelId="{0D38ECF4-D12A-4080-8D00-0E8096E4BD15}" type="presOf" srcId="{D7D60D30-B912-47BA-BA2C-129408D0F1F0}" destId="{5CC15A29-5EDB-4033-A37F-04133D267DA8}" srcOrd="1" destOrd="0" presId="urn:microsoft.com/office/officeart/2005/8/layout/hierarchy2"/>
    <dgm:cxn modelId="{5CDB15FB-58C9-45A4-B9F7-4F4B9DDF004D}" type="presOf" srcId="{4431CBB5-73CE-4685-BCE8-0C3E48BA217E}" destId="{7AFAB564-7344-47E6-A78C-A1F5BC89013F}" srcOrd="0" destOrd="0" presId="urn:microsoft.com/office/officeart/2005/8/layout/hierarchy2"/>
    <dgm:cxn modelId="{25EE6F62-1E14-4574-8F7C-F2C214BF5482}" type="presParOf" srcId="{D8817418-773D-4DFC-9102-F9B98C5719DA}" destId="{76551CAC-004D-4BC7-A037-2B830C589DB1}" srcOrd="0" destOrd="0" presId="urn:microsoft.com/office/officeart/2005/8/layout/hierarchy2"/>
    <dgm:cxn modelId="{7AC8B90E-CD3C-4A74-B444-30A76D4AD3BA}" type="presParOf" srcId="{76551CAC-004D-4BC7-A037-2B830C589DB1}" destId="{A79E90ED-8C55-4143-A539-7629B7EE74C2}" srcOrd="0" destOrd="0" presId="urn:microsoft.com/office/officeart/2005/8/layout/hierarchy2"/>
    <dgm:cxn modelId="{DBC13FE4-AE0E-4CB4-B2BF-BFD835AE50CE}" type="presParOf" srcId="{76551CAC-004D-4BC7-A037-2B830C589DB1}" destId="{2E680749-83A0-4E88-85D1-BC91CF2C2969}" srcOrd="1" destOrd="0" presId="urn:microsoft.com/office/officeart/2005/8/layout/hierarchy2"/>
    <dgm:cxn modelId="{0814B5FB-73E7-44E3-A450-D26104BCE1AF}" type="presParOf" srcId="{2E680749-83A0-4E88-85D1-BC91CF2C2969}" destId="{914ADE39-1BB2-48C9-9904-070008F2FBF0}" srcOrd="0" destOrd="0" presId="urn:microsoft.com/office/officeart/2005/8/layout/hierarchy2"/>
    <dgm:cxn modelId="{CEC15549-8A9C-425A-A5E6-6A28E5BE7839}" type="presParOf" srcId="{914ADE39-1BB2-48C9-9904-070008F2FBF0}" destId="{15CFA3B6-8486-47E1-809E-5B26221C1F16}" srcOrd="0" destOrd="0" presId="urn:microsoft.com/office/officeart/2005/8/layout/hierarchy2"/>
    <dgm:cxn modelId="{F46C8EB8-7BC9-4946-9914-C9C2995D74D2}" type="presParOf" srcId="{2E680749-83A0-4E88-85D1-BC91CF2C2969}" destId="{842A4FD3-FDC8-4515-B4E0-85FA11148DBD}" srcOrd="1" destOrd="0" presId="urn:microsoft.com/office/officeart/2005/8/layout/hierarchy2"/>
    <dgm:cxn modelId="{7C505044-1EB6-4EE8-86CB-E77EDEF5B06C}" type="presParOf" srcId="{842A4FD3-FDC8-4515-B4E0-85FA11148DBD}" destId="{5CEACEEF-0355-433A-8371-C2FAB8A0D75B}" srcOrd="0" destOrd="0" presId="urn:microsoft.com/office/officeart/2005/8/layout/hierarchy2"/>
    <dgm:cxn modelId="{31D55FD9-8B49-42E7-9056-C34C94393924}" type="presParOf" srcId="{842A4FD3-FDC8-4515-B4E0-85FA11148DBD}" destId="{725BB9C2-3D26-4058-9434-70394B6E550C}" srcOrd="1" destOrd="0" presId="urn:microsoft.com/office/officeart/2005/8/layout/hierarchy2"/>
    <dgm:cxn modelId="{D36897F5-9699-45A2-B424-39F546A1DC2A}" type="presParOf" srcId="{725BB9C2-3D26-4058-9434-70394B6E550C}" destId="{7A02E508-3CB5-45E0-8170-6564E38E9ABC}" srcOrd="0" destOrd="0" presId="urn:microsoft.com/office/officeart/2005/8/layout/hierarchy2"/>
    <dgm:cxn modelId="{42088E16-F6E2-442E-940F-B73AA70517C1}" type="presParOf" srcId="{7A02E508-3CB5-45E0-8170-6564E38E9ABC}" destId="{5CC15A29-5EDB-4033-A37F-04133D267DA8}" srcOrd="0" destOrd="0" presId="urn:microsoft.com/office/officeart/2005/8/layout/hierarchy2"/>
    <dgm:cxn modelId="{7C1D9438-7ED0-4F50-AF43-9F142962ED54}" type="presParOf" srcId="{725BB9C2-3D26-4058-9434-70394B6E550C}" destId="{234D53CD-5871-4A7F-9F2E-CE953365A43C}" srcOrd="1" destOrd="0" presId="urn:microsoft.com/office/officeart/2005/8/layout/hierarchy2"/>
    <dgm:cxn modelId="{CC277D09-BA0C-425D-B725-F99FA730DCEF}" type="presParOf" srcId="{234D53CD-5871-4A7F-9F2E-CE953365A43C}" destId="{AAC89FAA-6410-4DA3-AF45-4812BF964A33}" srcOrd="0" destOrd="0" presId="urn:microsoft.com/office/officeart/2005/8/layout/hierarchy2"/>
    <dgm:cxn modelId="{E0A01E68-7466-4C60-874B-E0C206C4BDA8}" type="presParOf" srcId="{234D53CD-5871-4A7F-9F2E-CE953365A43C}" destId="{3253B298-C72C-4D33-9994-56D09CE065EA}" srcOrd="1" destOrd="0" presId="urn:microsoft.com/office/officeart/2005/8/layout/hierarchy2"/>
    <dgm:cxn modelId="{3D252541-3AF6-429F-8C88-A14EBFAC63A1}" type="presParOf" srcId="{2E680749-83A0-4E88-85D1-BC91CF2C2969}" destId="{FCB832A4-F710-42A5-9AC9-0BF8B8B0B1E9}" srcOrd="2" destOrd="0" presId="urn:microsoft.com/office/officeart/2005/8/layout/hierarchy2"/>
    <dgm:cxn modelId="{5DE0D3DD-4212-4FA1-B9AB-C7A62CFFBCB6}" type="presParOf" srcId="{FCB832A4-F710-42A5-9AC9-0BF8B8B0B1E9}" destId="{6CF97A31-D79C-4B56-933B-73F0FA542F90}" srcOrd="0" destOrd="0" presId="urn:microsoft.com/office/officeart/2005/8/layout/hierarchy2"/>
    <dgm:cxn modelId="{31874344-E8E1-4D1B-98E3-D8B025CA59F4}" type="presParOf" srcId="{2E680749-83A0-4E88-85D1-BC91CF2C2969}" destId="{C2679FF2-EB34-499B-9F3B-3E605253D982}" srcOrd="3" destOrd="0" presId="urn:microsoft.com/office/officeart/2005/8/layout/hierarchy2"/>
    <dgm:cxn modelId="{1CC79227-806C-4EE8-8565-AEF4C903B175}" type="presParOf" srcId="{C2679FF2-EB34-499B-9F3B-3E605253D982}" destId="{EF7027EA-865D-448F-A470-AA4413ADC1B8}" srcOrd="0" destOrd="0" presId="urn:microsoft.com/office/officeart/2005/8/layout/hierarchy2"/>
    <dgm:cxn modelId="{E373530D-6EAE-4E8A-A02F-3CE69CF8470E}" type="presParOf" srcId="{C2679FF2-EB34-499B-9F3B-3E605253D982}" destId="{2E50B56C-78E1-47B4-A4FA-1CC309217EAB}" srcOrd="1" destOrd="0" presId="urn:microsoft.com/office/officeart/2005/8/layout/hierarchy2"/>
    <dgm:cxn modelId="{833319DC-B758-4D2F-ABE7-6541E017F69E}" type="presParOf" srcId="{2E50B56C-78E1-47B4-A4FA-1CC309217EAB}" destId="{7AFAB564-7344-47E6-A78C-A1F5BC89013F}" srcOrd="0" destOrd="0" presId="urn:microsoft.com/office/officeart/2005/8/layout/hierarchy2"/>
    <dgm:cxn modelId="{0EBA4F7B-A41F-4F08-814F-06039D91C065}" type="presParOf" srcId="{7AFAB564-7344-47E6-A78C-A1F5BC89013F}" destId="{8C319A75-8D6B-4EDD-B86F-7F86126A420C}" srcOrd="0" destOrd="0" presId="urn:microsoft.com/office/officeart/2005/8/layout/hierarchy2"/>
    <dgm:cxn modelId="{5E9BC336-0DB3-4B2D-B905-C27A4572CD5E}" type="presParOf" srcId="{2E50B56C-78E1-47B4-A4FA-1CC309217EAB}" destId="{241CF5F9-A6C5-481E-A00C-3DC07D632065}" srcOrd="1" destOrd="0" presId="urn:microsoft.com/office/officeart/2005/8/layout/hierarchy2"/>
    <dgm:cxn modelId="{FAED8448-CFA3-4629-990A-45D8D714BA3E}" type="presParOf" srcId="{241CF5F9-A6C5-481E-A00C-3DC07D632065}" destId="{16EE8D2A-8C26-415F-87DB-10D03F65C979}" srcOrd="0" destOrd="0" presId="urn:microsoft.com/office/officeart/2005/8/layout/hierarchy2"/>
    <dgm:cxn modelId="{7A0FE9E4-50FA-4079-99DF-5E572602B640}" type="presParOf" srcId="{241CF5F9-A6C5-481E-A00C-3DC07D632065}" destId="{6D9973F3-F25E-45F8-84B6-268C96C1F604}" srcOrd="1" destOrd="0" presId="urn:microsoft.com/office/officeart/2005/8/layout/hierarchy2"/>
    <dgm:cxn modelId="{5F7C0549-1741-49C1-AADD-7E8A97D767A6}" type="presParOf" srcId="{6D9973F3-F25E-45F8-84B6-268C96C1F604}" destId="{D92CEACB-B464-4E91-BD6D-51214CEECEAB}" srcOrd="0" destOrd="0" presId="urn:microsoft.com/office/officeart/2005/8/layout/hierarchy2"/>
    <dgm:cxn modelId="{6CD2B415-1B56-40CD-9AC2-571D3F1A3090}" type="presParOf" srcId="{D92CEACB-B464-4E91-BD6D-51214CEECEAB}" destId="{6B116889-05F0-40C1-8E82-C1AD5EFE139E}" srcOrd="0" destOrd="0" presId="urn:microsoft.com/office/officeart/2005/8/layout/hierarchy2"/>
    <dgm:cxn modelId="{1CE1E0BD-767F-4D51-94D6-5A6056F986C1}" type="presParOf" srcId="{6D9973F3-F25E-45F8-84B6-268C96C1F604}" destId="{631F729B-F4C8-4269-ACC5-E19893E5B66E}" srcOrd="1" destOrd="0" presId="urn:microsoft.com/office/officeart/2005/8/layout/hierarchy2"/>
    <dgm:cxn modelId="{55615683-DF87-46BA-9216-03F4944E3757}" type="presParOf" srcId="{631F729B-F4C8-4269-ACC5-E19893E5B66E}" destId="{8E6978BA-1148-4795-A1E3-52CF9852499D}" srcOrd="0" destOrd="0" presId="urn:microsoft.com/office/officeart/2005/8/layout/hierarchy2"/>
    <dgm:cxn modelId="{DECE6AD2-5F97-499F-97F0-29E54C6DA0A8}" type="presParOf" srcId="{631F729B-F4C8-4269-ACC5-E19893E5B66E}" destId="{BE7FCC6D-6F17-4631-B7B4-6781233A4BF8}" srcOrd="1" destOrd="0" presId="urn:microsoft.com/office/officeart/2005/8/layout/hierarchy2"/>
    <dgm:cxn modelId="{19B82FB0-B626-421B-8E6D-C4BEC5E055C3}" type="presParOf" srcId="{2E50B56C-78E1-47B4-A4FA-1CC309217EAB}" destId="{EA39E835-565C-44B9-9FDC-61F064B341EC}" srcOrd="2" destOrd="0" presId="urn:microsoft.com/office/officeart/2005/8/layout/hierarchy2"/>
    <dgm:cxn modelId="{8D232E2C-861D-4201-ADD0-405F9290E28B}" type="presParOf" srcId="{EA39E835-565C-44B9-9FDC-61F064B341EC}" destId="{7C052DE2-D3DE-4972-844B-EA235FC16E67}" srcOrd="0" destOrd="0" presId="urn:microsoft.com/office/officeart/2005/8/layout/hierarchy2"/>
    <dgm:cxn modelId="{96A79DD2-B2FE-42B4-93D4-0F25D4E408F2}" type="presParOf" srcId="{2E50B56C-78E1-47B4-A4FA-1CC309217EAB}" destId="{F4DD9B54-3CCC-4FB4-82D5-96E6B1825F20}" srcOrd="3" destOrd="0" presId="urn:microsoft.com/office/officeart/2005/8/layout/hierarchy2"/>
    <dgm:cxn modelId="{C68D3C4A-8E12-41DE-9A33-1E6026C0E7B7}" type="presParOf" srcId="{F4DD9B54-3CCC-4FB4-82D5-96E6B1825F20}" destId="{241D0BC4-E391-45C7-A6E1-17E2BF985FD2}" srcOrd="0" destOrd="0" presId="urn:microsoft.com/office/officeart/2005/8/layout/hierarchy2"/>
    <dgm:cxn modelId="{57219B37-2A14-4166-A45B-D7F99A741939}" type="presParOf" srcId="{F4DD9B54-3CCC-4FB4-82D5-96E6B1825F20}" destId="{2FF3412F-A799-415A-A981-A6B19F3E3759}" srcOrd="1" destOrd="0" presId="urn:microsoft.com/office/officeart/2005/8/layout/hierarchy2"/>
    <dgm:cxn modelId="{5EE2BC2E-06FD-4432-B494-0E5D93A5041E}" type="presParOf" srcId="{2FF3412F-A799-415A-A981-A6B19F3E3759}" destId="{A9ADC3C3-5162-4103-984B-0ECD5A689D07}" srcOrd="0" destOrd="0" presId="urn:microsoft.com/office/officeart/2005/8/layout/hierarchy2"/>
    <dgm:cxn modelId="{EC88C27A-8030-4236-A2EC-ACBB0F163303}" type="presParOf" srcId="{A9ADC3C3-5162-4103-984B-0ECD5A689D07}" destId="{1D6D13A9-2854-4636-BFEA-A0368C11C20D}" srcOrd="0" destOrd="0" presId="urn:microsoft.com/office/officeart/2005/8/layout/hierarchy2"/>
    <dgm:cxn modelId="{8DCF88B6-F273-49E4-9A7D-8340B2610623}" type="presParOf" srcId="{2FF3412F-A799-415A-A981-A6B19F3E3759}" destId="{39EECBD9-61FE-49B7-9B98-9201665F5F30}" srcOrd="1" destOrd="0" presId="urn:microsoft.com/office/officeart/2005/8/layout/hierarchy2"/>
    <dgm:cxn modelId="{165D9311-CE9F-4A2E-838A-D45A93B689E5}" type="presParOf" srcId="{39EECBD9-61FE-49B7-9B98-9201665F5F30}" destId="{1C9A7D57-D26B-4F40-B616-8B7077F70F1F}" srcOrd="0" destOrd="0" presId="urn:microsoft.com/office/officeart/2005/8/layout/hierarchy2"/>
    <dgm:cxn modelId="{E027D2BB-93A4-4F15-BB33-9947F18B804C}" type="presParOf" srcId="{39EECBD9-61FE-49B7-9B98-9201665F5F30}" destId="{0679B260-5DAA-4E71-A366-C2442751C538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79E90ED-8C55-4143-A539-7629B7EE74C2}">
      <dsp:nvSpPr>
        <dsp:cNvPr id="0" name=""/>
        <dsp:cNvSpPr/>
      </dsp:nvSpPr>
      <dsp:spPr>
        <a:xfrm>
          <a:off x="11161" y="1434441"/>
          <a:ext cx="1382214" cy="960018"/>
        </a:xfrm>
        <a:prstGeom prst="roundRect">
          <a:avLst>
            <a:gd name="adj" fmla="val 10000"/>
          </a:avLst>
        </a:prstGeom>
        <a:solidFill>
          <a:schemeClr val="accent3">
            <a:shade val="8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Needs of the business</a:t>
          </a:r>
        </a:p>
      </dsp:txBody>
      <dsp:txXfrm>
        <a:off x="39279" y="1462559"/>
        <a:ext cx="1325978" cy="903782"/>
      </dsp:txXfrm>
    </dsp:sp>
    <dsp:sp modelId="{914ADE39-1BB2-48C9-9904-070008F2FBF0}">
      <dsp:nvSpPr>
        <dsp:cNvPr id="0" name=""/>
        <dsp:cNvSpPr/>
      </dsp:nvSpPr>
      <dsp:spPr>
        <a:xfrm rot="18498698">
          <a:off x="1146808" y="1387139"/>
          <a:ext cx="1297516" cy="36526"/>
        </a:xfrm>
        <a:custGeom>
          <a:avLst/>
          <a:gdLst/>
          <a:ahLst/>
          <a:cxnLst/>
          <a:rect l="0" t="0" r="0" b="0"/>
          <a:pathLst>
            <a:path>
              <a:moveTo>
                <a:pt x="0" y="18263"/>
              </a:moveTo>
              <a:lnTo>
                <a:pt x="1297516" y="18263"/>
              </a:lnTo>
            </a:path>
          </a:pathLst>
        </a:custGeom>
        <a:noFill/>
        <a:ln w="38100" cap="flat" cmpd="sng" algn="ctr">
          <a:solidFill>
            <a:srgbClr val="3A699A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800" kern="1200" dirty="0"/>
        </a:p>
      </dsp:txBody>
      <dsp:txXfrm>
        <a:off x="1763128" y="1372964"/>
        <a:ext cx="64875" cy="64875"/>
      </dsp:txXfrm>
    </dsp:sp>
    <dsp:sp modelId="{5CEACEEF-0355-433A-8371-C2FAB8A0D75B}">
      <dsp:nvSpPr>
        <dsp:cNvPr id="0" name=""/>
        <dsp:cNvSpPr/>
      </dsp:nvSpPr>
      <dsp:spPr>
        <a:xfrm>
          <a:off x="2197756" y="416345"/>
          <a:ext cx="2127630" cy="960018"/>
        </a:xfrm>
        <a:prstGeom prst="roundRect">
          <a:avLst>
            <a:gd name="adj" fmla="val 10000"/>
          </a:avLst>
        </a:prstGeom>
        <a:solidFill>
          <a:schemeClr val="accent3">
            <a:tint val="99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 Operations,  </a:t>
          </a:r>
          <a:br>
            <a:rPr lang="en-US" sz="2400" kern="1200" dirty="0"/>
          </a:br>
          <a:r>
            <a:rPr lang="en-US" sz="2400" kern="1200" dirty="0"/>
            <a:t> Transactions</a:t>
          </a:r>
        </a:p>
      </dsp:txBody>
      <dsp:txXfrm>
        <a:off x="2225874" y="444463"/>
        <a:ext cx="2071394" cy="903782"/>
      </dsp:txXfrm>
    </dsp:sp>
    <dsp:sp modelId="{7A02E508-3CB5-45E0-8170-6564E38E9ABC}">
      <dsp:nvSpPr>
        <dsp:cNvPr id="0" name=""/>
        <dsp:cNvSpPr/>
      </dsp:nvSpPr>
      <dsp:spPr>
        <a:xfrm rot="21567162">
          <a:off x="4325307" y="861309"/>
          <a:ext cx="3513596" cy="36526"/>
        </a:xfrm>
        <a:custGeom>
          <a:avLst/>
          <a:gdLst/>
          <a:ahLst/>
          <a:cxnLst/>
          <a:rect l="0" t="0" r="0" b="0"/>
          <a:pathLst>
            <a:path>
              <a:moveTo>
                <a:pt x="0" y="18263"/>
              </a:moveTo>
              <a:lnTo>
                <a:pt x="3513596" y="18263"/>
              </a:lnTo>
            </a:path>
          </a:pathLst>
        </a:custGeom>
        <a:noFill/>
        <a:ln w="38100" cap="flat" cmpd="sng" algn="ctr">
          <a:solidFill>
            <a:srgbClr val="3A699A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800" kern="1200" dirty="0"/>
        </a:p>
      </dsp:txBody>
      <dsp:txXfrm>
        <a:off x="5994265" y="791733"/>
        <a:ext cx="175679" cy="175679"/>
      </dsp:txXfrm>
    </dsp:sp>
    <dsp:sp modelId="{AAC89FAA-6410-4DA3-AF45-4812BF964A33}">
      <dsp:nvSpPr>
        <dsp:cNvPr id="0" name=""/>
        <dsp:cNvSpPr/>
      </dsp:nvSpPr>
      <dsp:spPr>
        <a:xfrm>
          <a:off x="7838823" y="382782"/>
          <a:ext cx="3055046" cy="960018"/>
        </a:xfrm>
        <a:prstGeom prst="roundRect">
          <a:avLst>
            <a:gd name="adj" fmla="val 10000"/>
          </a:avLst>
        </a:prstGeom>
        <a:solidFill>
          <a:srgbClr val="E3621B"/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Normalized Relational DB + SQL</a:t>
          </a:r>
        </a:p>
      </dsp:txBody>
      <dsp:txXfrm>
        <a:off x="7866941" y="410900"/>
        <a:ext cx="2998810" cy="903782"/>
      </dsp:txXfrm>
    </dsp:sp>
    <dsp:sp modelId="{FCB832A4-F710-42A5-9AC9-0BF8B8B0B1E9}">
      <dsp:nvSpPr>
        <dsp:cNvPr id="0" name=""/>
        <dsp:cNvSpPr/>
      </dsp:nvSpPr>
      <dsp:spPr>
        <a:xfrm rot="3086301">
          <a:off x="1155215" y="2390626"/>
          <a:ext cx="1264651" cy="36526"/>
        </a:xfrm>
        <a:custGeom>
          <a:avLst/>
          <a:gdLst/>
          <a:ahLst/>
          <a:cxnLst/>
          <a:rect l="0" t="0" r="0" b="0"/>
          <a:pathLst>
            <a:path>
              <a:moveTo>
                <a:pt x="0" y="18263"/>
              </a:moveTo>
              <a:lnTo>
                <a:pt x="1264651" y="18263"/>
              </a:lnTo>
            </a:path>
          </a:pathLst>
        </a:custGeom>
        <a:noFill/>
        <a:ln w="38100" cap="flat" cmpd="sng" algn="ctr">
          <a:solidFill>
            <a:srgbClr val="3A699A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800" kern="1200" dirty="0"/>
        </a:p>
      </dsp:txBody>
      <dsp:txXfrm>
        <a:off x="1755924" y="2377274"/>
        <a:ext cx="63232" cy="63232"/>
      </dsp:txXfrm>
    </dsp:sp>
    <dsp:sp modelId="{EF7027EA-865D-448F-A470-AA4413ADC1B8}">
      <dsp:nvSpPr>
        <dsp:cNvPr id="0" name=""/>
        <dsp:cNvSpPr/>
      </dsp:nvSpPr>
      <dsp:spPr>
        <a:xfrm>
          <a:off x="2181705" y="2390972"/>
          <a:ext cx="1572836" cy="1024713"/>
        </a:xfrm>
        <a:prstGeom prst="roundRect">
          <a:avLst>
            <a:gd name="adj" fmla="val 10000"/>
          </a:avLst>
        </a:prstGeom>
        <a:solidFill>
          <a:schemeClr val="accent3">
            <a:tint val="99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 Analysis</a:t>
          </a:r>
        </a:p>
      </dsp:txBody>
      <dsp:txXfrm>
        <a:off x="2211718" y="2420985"/>
        <a:ext cx="1512810" cy="964687"/>
      </dsp:txXfrm>
    </dsp:sp>
    <dsp:sp modelId="{7AFAB564-7344-47E6-A78C-A1F5BC89013F}">
      <dsp:nvSpPr>
        <dsp:cNvPr id="0" name=""/>
        <dsp:cNvSpPr/>
      </dsp:nvSpPr>
      <dsp:spPr>
        <a:xfrm rot="18832528">
          <a:off x="3593979" y="2507947"/>
          <a:ext cx="1046320" cy="36526"/>
        </a:xfrm>
        <a:custGeom>
          <a:avLst/>
          <a:gdLst/>
          <a:ahLst/>
          <a:cxnLst/>
          <a:rect l="0" t="0" r="0" b="0"/>
          <a:pathLst>
            <a:path>
              <a:moveTo>
                <a:pt x="0" y="18263"/>
              </a:moveTo>
              <a:lnTo>
                <a:pt x="1046320" y="18263"/>
              </a:lnTo>
            </a:path>
          </a:pathLst>
        </a:custGeom>
        <a:noFill/>
        <a:ln w="38100" cap="flat" cmpd="sng" algn="ctr">
          <a:solidFill>
            <a:srgbClr val="3A699A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800" kern="1200" dirty="0"/>
        </a:p>
      </dsp:txBody>
      <dsp:txXfrm>
        <a:off x="4090982" y="2500052"/>
        <a:ext cx="52316" cy="52316"/>
      </dsp:txXfrm>
    </dsp:sp>
    <dsp:sp modelId="{16EE8D2A-8C26-415F-87DB-10D03F65C979}">
      <dsp:nvSpPr>
        <dsp:cNvPr id="0" name=""/>
        <dsp:cNvSpPr/>
      </dsp:nvSpPr>
      <dsp:spPr>
        <a:xfrm>
          <a:off x="4479738" y="1669082"/>
          <a:ext cx="2614244" cy="960018"/>
        </a:xfrm>
        <a:prstGeom prst="roundRect">
          <a:avLst>
            <a:gd name="adj" fmla="val 10000"/>
          </a:avLst>
        </a:prstGeom>
        <a:solidFill>
          <a:srgbClr val="336699">
            <a:tint val="99000"/>
            <a:hueOff val="0"/>
            <a:satOff val="0"/>
            <a:lumOff val="0"/>
            <a:alphaOff val="0"/>
          </a:srgbClr>
        </a:solidFill>
        <a:ln w="15875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Reporting, Business intelligence</a:t>
          </a:r>
          <a:br>
            <a:rPr lang="en-US" sz="2400" kern="1200" dirty="0"/>
          </a:br>
          <a:r>
            <a:rPr lang="en-US" sz="2400" kern="1200" dirty="0"/>
            <a:t>(simple math)</a:t>
          </a:r>
        </a:p>
      </dsp:txBody>
      <dsp:txXfrm>
        <a:off x="4507856" y="1697200"/>
        <a:ext cx="2558008" cy="903782"/>
      </dsp:txXfrm>
    </dsp:sp>
    <dsp:sp modelId="{D92CEACB-B464-4E91-BD6D-51214CEECEAB}">
      <dsp:nvSpPr>
        <dsp:cNvPr id="0" name=""/>
        <dsp:cNvSpPr/>
      </dsp:nvSpPr>
      <dsp:spPr>
        <a:xfrm rot="70757">
          <a:off x="7093903" y="2138628"/>
          <a:ext cx="757998" cy="36526"/>
        </a:xfrm>
        <a:custGeom>
          <a:avLst/>
          <a:gdLst/>
          <a:ahLst/>
          <a:cxnLst/>
          <a:rect l="0" t="0" r="0" b="0"/>
          <a:pathLst>
            <a:path>
              <a:moveTo>
                <a:pt x="0" y="18263"/>
              </a:moveTo>
              <a:lnTo>
                <a:pt x="757998" y="18263"/>
              </a:lnTo>
            </a:path>
          </a:pathLst>
        </a:custGeom>
        <a:noFill/>
        <a:ln w="38100" cap="flat" cmpd="sng" algn="ctr">
          <a:solidFill>
            <a:srgbClr val="3A699A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800" kern="1200" dirty="0"/>
        </a:p>
      </dsp:txBody>
      <dsp:txXfrm>
        <a:off x="7453952" y="2137941"/>
        <a:ext cx="37899" cy="37899"/>
      </dsp:txXfrm>
    </dsp:sp>
    <dsp:sp modelId="{8E6978BA-1148-4795-A1E3-52CF9852499D}">
      <dsp:nvSpPr>
        <dsp:cNvPr id="0" name=""/>
        <dsp:cNvSpPr/>
      </dsp:nvSpPr>
      <dsp:spPr>
        <a:xfrm>
          <a:off x="7851821" y="1514701"/>
          <a:ext cx="3055046" cy="1299979"/>
        </a:xfrm>
        <a:prstGeom prst="roundRect">
          <a:avLst>
            <a:gd name="adj" fmla="val 10000"/>
          </a:avLst>
        </a:prstGeom>
        <a:solidFill>
          <a:srgbClr val="E3621B"/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Data Warehouse (DW):</a:t>
          </a:r>
          <a:br>
            <a:rPr lang="en-US" sz="2400" kern="1200" dirty="0"/>
          </a:br>
          <a:r>
            <a:rPr lang="en-US" sz="2400" kern="1200" dirty="0"/>
            <a:t>denormalized RelationalDB + SQL + Visualization tool</a:t>
          </a:r>
        </a:p>
      </dsp:txBody>
      <dsp:txXfrm>
        <a:off x="7889896" y="1552776"/>
        <a:ext cx="2978896" cy="1223829"/>
      </dsp:txXfrm>
    </dsp:sp>
    <dsp:sp modelId="{EA39E835-565C-44B9-9FDC-61F064B341EC}">
      <dsp:nvSpPr>
        <dsp:cNvPr id="0" name=""/>
        <dsp:cNvSpPr/>
      </dsp:nvSpPr>
      <dsp:spPr>
        <a:xfrm rot="3122371">
          <a:off x="3533229" y="3338425"/>
          <a:ext cx="1150022" cy="36526"/>
        </a:xfrm>
        <a:custGeom>
          <a:avLst/>
          <a:gdLst/>
          <a:ahLst/>
          <a:cxnLst/>
          <a:rect l="0" t="0" r="0" b="0"/>
          <a:pathLst>
            <a:path>
              <a:moveTo>
                <a:pt x="0" y="18263"/>
              </a:moveTo>
              <a:lnTo>
                <a:pt x="1150022" y="18263"/>
              </a:lnTo>
            </a:path>
          </a:pathLst>
        </a:custGeom>
        <a:noFill/>
        <a:ln w="38100" cap="flat" cmpd="sng" algn="ctr">
          <a:solidFill>
            <a:srgbClr val="3A699A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800" kern="1200" dirty="0"/>
        </a:p>
      </dsp:txBody>
      <dsp:txXfrm>
        <a:off x="4079490" y="3327938"/>
        <a:ext cx="57501" cy="57501"/>
      </dsp:txXfrm>
    </dsp:sp>
    <dsp:sp modelId="{241D0BC4-E391-45C7-A6E1-17E2BF985FD2}">
      <dsp:nvSpPr>
        <dsp:cNvPr id="0" name=""/>
        <dsp:cNvSpPr/>
      </dsp:nvSpPr>
      <dsp:spPr>
        <a:xfrm>
          <a:off x="4461940" y="3330038"/>
          <a:ext cx="1654591" cy="960018"/>
        </a:xfrm>
        <a:prstGeom prst="roundRect">
          <a:avLst>
            <a:gd name="adj" fmla="val 10000"/>
          </a:avLst>
        </a:prstGeom>
        <a:solidFill>
          <a:srgbClr val="336699">
            <a:tint val="99000"/>
            <a:hueOff val="0"/>
            <a:satOff val="0"/>
            <a:lumOff val="0"/>
            <a:alphaOff val="0"/>
          </a:srgbClr>
        </a:solidFill>
        <a:ln w="15875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>
              <a:solidFill>
                <a:srgbClr val="FFFFFF"/>
              </a:solidFill>
              <a:latin typeface="Calibri"/>
              <a:ea typeface="+mn-ea"/>
              <a:cs typeface="+mn-cs"/>
            </a:rPr>
            <a:t>Analytics (complex math)</a:t>
          </a:r>
        </a:p>
      </dsp:txBody>
      <dsp:txXfrm>
        <a:off x="4490058" y="3358156"/>
        <a:ext cx="1598355" cy="903782"/>
      </dsp:txXfrm>
    </dsp:sp>
    <dsp:sp modelId="{A9ADC3C3-5162-4103-984B-0ECD5A689D07}">
      <dsp:nvSpPr>
        <dsp:cNvPr id="0" name=""/>
        <dsp:cNvSpPr/>
      </dsp:nvSpPr>
      <dsp:spPr>
        <a:xfrm rot="92938">
          <a:off x="6116214" y="3815256"/>
          <a:ext cx="1736692" cy="36526"/>
        </a:xfrm>
        <a:custGeom>
          <a:avLst/>
          <a:gdLst/>
          <a:ahLst/>
          <a:cxnLst/>
          <a:rect l="0" t="0" r="0" b="0"/>
          <a:pathLst>
            <a:path>
              <a:moveTo>
                <a:pt x="0" y="18263"/>
              </a:moveTo>
              <a:lnTo>
                <a:pt x="1736692" y="18263"/>
              </a:lnTo>
            </a:path>
          </a:pathLst>
        </a:custGeom>
        <a:noFill/>
        <a:ln w="38100" cap="flat" cmpd="sng" algn="ctr">
          <a:solidFill>
            <a:srgbClr val="3A699A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800" kern="1200" dirty="0"/>
        </a:p>
      </dsp:txBody>
      <dsp:txXfrm>
        <a:off x="6941143" y="3790102"/>
        <a:ext cx="86834" cy="86834"/>
      </dsp:txXfrm>
    </dsp:sp>
    <dsp:sp modelId="{1C9A7D57-D26B-4F40-B616-8B7077F70F1F}">
      <dsp:nvSpPr>
        <dsp:cNvPr id="0" name=""/>
        <dsp:cNvSpPr/>
      </dsp:nvSpPr>
      <dsp:spPr>
        <a:xfrm>
          <a:off x="7852589" y="3178778"/>
          <a:ext cx="3055046" cy="1356428"/>
        </a:xfrm>
        <a:prstGeom prst="roundRect">
          <a:avLst>
            <a:gd name="adj" fmla="val 10000"/>
          </a:avLst>
        </a:prstGeom>
        <a:solidFill>
          <a:srgbClr val="E3621B"/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DW or a Data Lake + SQL + specialized tools (e.g., SAS, SPSS, python, visualization)</a:t>
          </a:r>
        </a:p>
      </dsp:txBody>
      <dsp:txXfrm>
        <a:off x="7892317" y="3218506"/>
        <a:ext cx="2975590" cy="127697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659056B-F9C2-4ACA-AE6C-D3E57306515B}" type="datetimeFigureOut">
              <a:rPr lang="en-US" smtClean="0"/>
              <a:t>10/21/2024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47A6A68-A18D-4AC5-BF5B-CD540CB9842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94617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B1008CC-61D5-4D5B-9BCD-C05CE07C5C1E}" type="slidenum">
              <a:rPr lang="en-US"/>
              <a:pPr/>
              <a:t>2</a:t>
            </a:fld>
            <a:endParaRPr lang="en-US" dirty="0"/>
          </a:p>
        </p:txBody>
      </p:sp>
      <p:sp>
        <p:nvSpPr>
          <p:cNvPr id="1310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1310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928910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61B1CA3-55E6-3A0A-C4BF-EBD2B0C00DA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EE9CCDEC-FFFF-506D-922D-52A08356C03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B1008CC-61D5-4D5B-9BCD-C05CE07C5C1E}" type="slidenum">
              <a:rPr lang="en-US"/>
              <a:pPr/>
              <a:t>3</a:t>
            </a:fld>
            <a:endParaRPr lang="en-US" dirty="0"/>
          </a:p>
        </p:txBody>
      </p:sp>
      <p:sp>
        <p:nvSpPr>
          <p:cNvPr id="131074" name="Rectangle 2">
            <a:extLst>
              <a:ext uri="{FF2B5EF4-FFF2-40B4-BE49-F238E27FC236}">
                <a16:creationId xmlns:a16="http://schemas.microsoft.com/office/drawing/2014/main" id="{28E1BD87-3816-4976-2C70-6E37391670C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131075" name="Rectangle 3">
            <a:extLst>
              <a:ext uri="{FF2B5EF4-FFF2-40B4-BE49-F238E27FC236}">
                <a16:creationId xmlns:a16="http://schemas.microsoft.com/office/drawing/2014/main" id="{1979B761-F157-A9BD-6FE8-1F8F33D5A39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825072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Netflix has 3500~4000 movies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47A6A68-A18D-4AC5-BF5B-CD540CB98421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089997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219325" y="517525"/>
            <a:ext cx="4595813" cy="258603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D03C0D-9709-44A1-97A4-17FD0528CAD2}" type="slidenum">
              <a:rPr lang="en-US" smtClean="0"/>
              <a:pPr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1576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219325" y="517525"/>
            <a:ext cx="4595813" cy="258603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D03C0D-9709-44A1-97A4-17FD0528CAD2}" type="slidenum">
              <a:rPr lang="en-US" smtClean="0"/>
              <a:pPr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09610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3.png"/></Relationships>
</file>

<file path=ppt/slideLayouts/_rels/slideLayout1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4.png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wmf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w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2" y="0"/>
            <a:ext cx="1003300" cy="6858000"/>
          </a:xfrm>
          <a:prstGeom prst="rect">
            <a:avLst/>
          </a:prstGeom>
          <a:gradFill>
            <a:gsLst>
              <a:gs pos="0">
                <a:schemeClr val="accent5">
                  <a:lumMod val="50000"/>
                  <a:lumOff val="50000"/>
                </a:schemeClr>
              </a:gs>
              <a:gs pos="100000">
                <a:schemeClr val="accent5">
                  <a:lumMod val="90000"/>
                  <a:lumOff val="10000"/>
                </a:schemeClr>
              </a:gs>
            </a:gsLst>
            <a:lin ang="5400000" scaled="0"/>
          </a:gradFill>
          <a:ln>
            <a:noFill/>
          </a:ln>
          <a:effectLst>
            <a:innerShdw blurRad="190500" dist="25400">
              <a:prstClr val="black">
                <a:alpha val="6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33" dirty="0"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032000" y="1905000"/>
            <a:ext cx="9956800" cy="2844800"/>
          </a:xfrm>
        </p:spPr>
        <p:txBody>
          <a:bodyPr vert="horz" lIns="91440" tIns="45720" rIns="91440" bIns="45720" rtlCol="0" anchor="b">
            <a:noAutofit/>
          </a:bodyPr>
          <a:lstStyle>
            <a:lvl1pPr algn="r">
              <a:defRPr lang="en-US" sz="8800" dirty="0"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032000" y="5156200"/>
            <a:ext cx="9956800" cy="1117600"/>
          </a:xfrm>
        </p:spPr>
        <p:txBody>
          <a:bodyPr>
            <a:normAutofit/>
          </a:bodyPr>
          <a:lstStyle>
            <a:lvl1pPr marL="0" indent="0" algn="r">
              <a:buNone/>
              <a:defRPr sz="3200"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grayscl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11000"/>
                    </a14:imgEffect>
                    <a14:imgEffect>
                      <a14:saturation sat="0"/>
                    </a14:imgEffect>
                    <a14:imgEffect>
                      <a14:brightnessContrast contrast="19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1186392" y="279401"/>
            <a:ext cx="1820983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13" name="Straight Connector 12"/>
          <p:cNvCxnSpPr/>
          <p:nvPr/>
        </p:nvCxnSpPr>
        <p:spPr>
          <a:xfrm>
            <a:off x="2032000" y="4851400"/>
            <a:ext cx="9956800" cy="0"/>
          </a:xfrm>
          <a:prstGeom prst="line">
            <a:avLst/>
          </a:prstGeom>
          <a:ln w="12700">
            <a:solidFill>
              <a:srgbClr val="FF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 rot="16200000">
            <a:off x="-2917856" y="3098511"/>
            <a:ext cx="6781803" cy="584775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l"/>
            <a:r>
              <a:rPr lang="en-US" sz="3200" dirty="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Data Management for Decision Making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A9E8B27-95F9-3412-981A-3052F0A6D8C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215365" y="213828"/>
            <a:ext cx="811372" cy="725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3798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1" grpId="1" animBg="1"/>
      <p:bldP spid="11" grpId="2" animBg="1"/>
      <p:bldP spid="11" grpId="3" animBg="1"/>
      <p:bldP spid="11" grpId="4" animBg="1"/>
      <p:bldP spid="11" grpId="5" animBg="1"/>
      <p:bldP spid="11" grpId="6" animBg="1"/>
      <p:bldP spid="11" grpId="7" animBg="1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Emphas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03200" y="279400"/>
            <a:ext cx="11785600" cy="6400800"/>
          </a:xfrm>
        </p:spPr>
        <p:txBody>
          <a:bodyPr/>
          <a:lstStyle>
            <a:lvl1pPr algn="ctr">
              <a:defRPr sz="10666" baseline="0"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r>
              <a:rPr lang="en-US" dirty="0"/>
              <a:t>Cool Things.</a:t>
            </a:r>
          </a:p>
        </p:txBody>
      </p:sp>
    </p:spTree>
    <p:extLst>
      <p:ext uri="{BB962C8B-B14F-4D97-AF65-F5344CB8AC3E}">
        <p14:creationId xmlns:p14="http://schemas.microsoft.com/office/powerpoint/2010/main" val="4869435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ck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809441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016531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Critical Thin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607253-D5F2-4AE5-8A17-CCE5CFBB690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Critical Thinking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B86696B-A771-4AFA-BDEA-48BC819FEC1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F78FF0-1A77-4C05-B95C-0B17E793F1FE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AB2F27BB-9130-4BD7-B7A9-6790E951795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06400" y="1193800"/>
            <a:ext cx="7721600" cy="5283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7860237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You do the tal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607253-D5F2-4AE5-8A17-CCE5CFBB690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You do the talking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B86696B-A771-4AFA-BDEA-48BC819FEC1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F78FF0-1A77-4C05-B95C-0B17E793F1FE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B314399B-D46C-4969-ABEA-B12C900E824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06400" y="1278467"/>
            <a:ext cx="9448800" cy="530013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964145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2" y="0"/>
            <a:ext cx="1003300" cy="6858000"/>
          </a:xfrm>
          <a:prstGeom prst="rect">
            <a:avLst/>
          </a:prstGeom>
          <a:gradFill>
            <a:gsLst>
              <a:gs pos="0">
                <a:schemeClr val="accent5">
                  <a:lumMod val="50000"/>
                  <a:lumOff val="50000"/>
                </a:schemeClr>
              </a:gs>
              <a:gs pos="100000">
                <a:schemeClr val="accent5">
                  <a:lumMod val="90000"/>
                  <a:lumOff val="10000"/>
                </a:schemeClr>
              </a:gs>
            </a:gsLst>
            <a:lin ang="5400000" scaled="0"/>
          </a:gradFill>
          <a:ln>
            <a:noFill/>
          </a:ln>
          <a:effectLst>
            <a:innerShdw blurRad="190500" dist="25400">
              <a:prstClr val="black">
                <a:alpha val="6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33" dirty="0"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032000" y="1905000"/>
            <a:ext cx="9956800" cy="2844800"/>
          </a:xfrm>
        </p:spPr>
        <p:txBody>
          <a:bodyPr vert="horz" lIns="91440" tIns="45720" rIns="91440" bIns="45720" rtlCol="0" anchor="b">
            <a:noAutofit/>
          </a:bodyPr>
          <a:lstStyle>
            <a:lvl1pPr algn="r">
              <a:defRPr lang="en-US" sz="8800" dirty="0"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032000" y="5156200"/>
            <a:ext cx="9956800" cy="1117600"/>
          </a:xfrm>
        </p:spPr>
        <p:txBody>
          <a:bodyPr>
            <a:normAutofit/>
          </a:bodyPr>
          <a:lstStyle>
            <a:lvl1pPr marL="0" indent="0" algn="r">
              <a:buNone/>
              <a:defRPr sz="3200"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grayscl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11000"/>
                    </a14:imgEffect>
                    <a14:imgEffect>
                      <a14:saturation sat="0"/>
                    </a14:imgEffect>
                    <a14:imgEffect>
                      <a14:brightnessContrast contrast="19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1186392" y="279401"/>
            <a:ext cx="1820983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13" name="Straight Connector 12"/>
          <p:cNvCxnSpPr/>
          <p:nvPr/>
        </p:nvCxnSpPr>
        <p:spPr>
          <a:xfrm>
            <a:off x="2032000" y="4851400"/>
            <a:ext cx="9956800" cy="0"/>
          </a:xfrm>
          <a:prstGeom prst="line">
            <a:avLst/>
          </a:prstGeom>
          <a:ln w="12700">
            <a:solidFill>
              <a:srgbClr val="FF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 rot="16200000">
            <a:off x="-2917856" y="3098511"/>
            <a:ext cx="6781803" cy="584775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l"/>
            <a:r>
              <a:rPr lang="en-US" sz="3200" dirty="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Data Management for Decision Making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A9E8B27-95F9-3412-981A-3052F0A6D8C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215365" y="213828"/>
            <a:ext cx="811372" cy="725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14453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1" grpId="1" animBg="1"/>
      <p:bldP spid="11" grpId="2" animBg="1"/>
      <p:bldP spid="11" grpId="3" animBg="1"/>
      <p:bldP spid="11" grpId="4" animBg="1"/>
      <p:bldP spid="11" grpId="5" animBg="1"/>
      <p:bldP spid="11" grpId="6" animBg="1"/>
      <p:bldP spid="11" grpId="7" animBg="1"/>
    </p:bld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WIN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8839200" y="1955800"/>
            <a:ext cx="3149600" cy="2844800"/>
          </a:xfrm>
        </p:spPr>
        <p:txBody>
          <a:bodyPr vert="horz" lIns="91440" tIns="45720" rIns="91440" bIns="45720" rtlCol="0" anchor="b">
            <a:noAutofit/>
          </a:bodyPr>
          <a:lstStyle>
            <a:lvl1pPr algn="r">
              <a:defRPr lang="en-US" sz="8800" dirty="0"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pPr lvl="0"/>
            <a:r>
              <a:rPr lang="en-US" dirty="0"/>
              <a:t>WINIT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2032000" y="5156200"/>
            <a:ext cx="9956800" cy="1117600"/>
          </a:xfrm>
        </p:spPr>
        <p:txBody>
          <a:bodyPr>
            <a:normAutofit/>
          </a:bodyPr>
          <a:lstStyle>
            <a:lvl1pPr marL="0" indent="0" algn="r">
              <a:buNone/>
              <a:defRPr sz="3200"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What Is New in IT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grayscl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11000"/>
                    </a14:imgEffect>
                    <a14:imgEffect>
                      <a14:saturation sat="0"/>
                    </a14:imgEffect>
                    <a14:imgEffect>
                      <a14:brightnessContrast contrast="19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1186392" y="279401"/>
            <a:ext cx="1820983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13" name="Straight Connector 12"/>
          <p:cNvCxnSpPr/>
          <p:nvPr/>
        </p:nvCxnSpPr>
        <p:spPr>
          <a:xfrm>
            <a:off x="2032000" y="4851400"/>
            <a:ext cx="9956800" cy="0"/>
          </a:xfrm>
          <a:prstGeom prst="line">
            <a:avLst/>
          </a:prstGeom>
          <a:ln w="12700">
            <a:solidFill>
              <a:srgbClr val="FF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>
            <a:extLst>
              <a:ext uri="{FF2B5EF4-FFF2-40B4-BE49-F238E27FC236}">
                <a16:creationId xmlns:a16="http://schemas.microsoft.com/office/drawing/2014/main" id="{9ED20A74-6754-49A6-A2D8-34032962D25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59509" y="939802"/>
            <a:ext cx="7644252" cy="3860799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541A582E-7BD0-4A21-8EA2-A0F86F30A927}"/>
              </a:ext>
            </a:extLst>
          </p:cNvPr>
          <p:cNvSpPr/>
          <p:nvPr/>
        </p:nvSpPr>
        <p:spPr>
          <a:xfrm>
            <a:off x="2" y="0"/>
            <a:ext cx="1003300" cy="6858000"/>
          </a:xfrm>
          <a:prstGeom prst="rect">
            <a:avLst/>
          </a:prstGeom>
          <a:gradFill>
            <a:gsLst>
              <a:gs pos="0">
                <a:schemeClr val="accent5">
                  <a:lumMod val="50000"/>
                  <a:lumOff val="50000"/>
                </a:schemeClr>
              </a:gs>
              <a:gs pos="100000">
                <a:schemeClr val="accent5">
                  <a:lumMod val="90000"/>
                  <a:lumOff val="10000"/>
                </a:schemeClr>
              </a:gs>
            </a:gsLst>
            <a:lin ang="5400000" scaled="0"/>
          </a:gradFill>
          <a:ln>
            <a:noFill/>
          </a:ln>
          <a:effectLst>
            <a:innerShdw blurRad="190500" dist="25400">
              <a:prstClr val="black">
                <a:alpha val="6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33" dirty="0"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80E3261-791F-9BFD-F1CC-C5017BD0B1FD}"/>
              </a:ext>
            </a:extLst>
          </p:cNvPr>
          <p:cNvSpPr txBox="1"/>
          <p:nvPr/>
        </p:nvSpPr>
        <p:spPr>
          <a:xfrm rot="16200000">
            <a:off x="-2917856" y="3098511"/>
            <a:ext cx="6781803" cy="584775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l"/>
            <a:r>
              <a:rPr lang="en-US" sz="3200" dirty="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Data Management for Decision Making</a:t>
            </a:r>
          </a:p>
        </p:txBody>
      </p:sp>
    </p:spTree>
    <p:extLst>
      <p:ext uri="{BB962C8B-B14F-4D97-AF65-F5344CB8AC3E}">
        <p14:creationId xmlns:p14="http://schemas.microsoft.com/office/powerpoint/2010/main" val="1491431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9" grpId="1" animBg="1"/>
      <p:bldP spid="9" grpId="2" animBg="1"/>
      <p:bldP spid="9" grpId="3" animBg="1"/>
      <p:bldP spid="9" grpId="4" animBg="1"/>
      <p:bldP spid="9" grpId="5" animBg="1"/>
      <p:bldP spid="9" grpId="6" animBg="1"/>
      <p:bldP spid="9" grpId="7" animBg="1"/>
    </p:bld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6400" y="76200"/>
            <a:ext cx="11684000" cy="9144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609600" y="1574800"/>
            <a:ext cx="11379200" cy="5283200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1" y="6471853"/>
            <a:ext cx="304801" cy="366183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ctr">
              <a:defRPr sz="1333">
                <a:solidFill>
                  <a:schemeClr val="bg1"/>
                </a:solidFill>
                <a:effectLst/>
              </a:defRPr>
            </a:lvl1pPr>
          </a:lstStyle>
          <a:p>
            <a:fld id="{ED4E8DE7-8107-485D-819E-7A652D98D05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75768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ftr="0" dt="0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no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 hasCustomPrompt="1"/>
          </p:nvPr>
        </p:nvSpPr>
        <p:spPr>
          <a:xfrm>
            <a:off x="462280" y="177800"/>
            <a:ext cx="11684000" cy="647176"/>
          </a:xfrm>
        </p:spPr>
        <p:txBody>
          <a:bodyPr vert="horz" lIns="91440" tIns="45720" rIns="91440" bIns="45720" rtlCol="0" anchor="ctr">
            <a:noAutofit/>
          </a:bodyPr>
          <a:lstStyle>
            <a:lvl1pPr>
              <a:defRPr lang="en-US" dirty="0"/>
            </a:lvl1pPr>
          </a:lstStyle>
          <a:p>
            <a:pPr lvl="0"/>
            <a:r>
              <a:rPr lang="en-US" dirty="0"/>
              <a:t>Title No Text Layout</a:t>
            </a:r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1" y="6471853"/>
            <a:ext cx="304801" cy="366183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ctr">
              <a:defRPr sz="1333">
                <a:solidFill>
                  <a:schemeClr val="bg1"/>
                </a:solidFill>
                <a:effectLst/>
              </a:defRPr>
            </a:lvl1pPr>
          </a:lstStyle>
          <a:p>
            <a:fld id="{BDF78FF0-1A77-4C05-B95C-0B17E793F1F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98575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ritical Thin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607253-D5F2-4AE5-8A17-CCE5CFBB690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Critical Thinking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B86696B-A771-4AFA-BDEA-48BC819FEC1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F78FF0-1A77-4C05-B95C-0B17E793F1FE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6189AED-2E1B-4B0F-8BC8-2DEBFA88148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29600" y="4629149"/>
            <a:ext cx="3962400" cy="22288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87229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WIN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8839200" y="1955800"/>
            <a:ext cx="3149600" cy="2844800"/>
          </a:xfrm>
        </p:spPr>
        <p:txBody>
          <a:bodyPr vert="horz" lIns="91440" tIns="45720" rIns="91440" bIns="45720" rtlCol="0" anchor="b">
            <a:noAutofit/>
          </a:bodyPr>
          <a:lstStyle>
            <a:lvl1pPr algn="r">
              <a:defRPr lang="en-US" sz="8800" dirty="0"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pPr lvl="0"/>
            <a:r>
              <a:rPr lang="en-US" dirty="0"/>
              <a:t>WINIT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2032000" y="5156200"/>
            <a:ext cx="9956800" cy="1117600"/>
          </a:xfrm>
        </p:spPr>
        <p:txBody>
          <a:bodyPr>
            <a:normAutofit/>
          </a:bodyPr>
          <a:lstStyle>
            <a:lvl1pPr marL="0" indent="0" algn="r">
              <a:buNone/>
              <a:defRPr sz="3200"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What Is New in IT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grayscl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11000"/>
                    </a14:imgEffect>
                    <a14:imgEffect>
                      <a14:saturation sat="0"/>
                    </a14:imgEffect>
                    <a14:imgEffect>
                      <a14:brightnessContrast contrast="19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1186392" y="279401"/>
            <a:ext cx="1820983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13" name="Straight Connector 12"/>
          <p:cNvCxnSpPr/>
          <p:nvPr/>
        </p:nvCxnSpPr>
        <p:spPr>
          <a:xfrm>
            <a:off x="2032000" y="4851400"/>
            <a:ext cx="9956800" cy="0"/>
          </a:xfrm>
          <a:prstGeom prst="line">
            <a:avLst/>
          </a:prstGeom>
          <a:ln w="12700">
            <a:solidFill>
              <a:srgbClr val="FF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>
            <a:extLst>
              <a:ext uri="{FF2B5EF4-FFF2-40B4-BE49-F238E27FC236}">
                <a16:creationId xmlns:a16="http://schemas.microsoft.com/office/drawing/2014/main" id="{9ED20A74-6754-49A6-A2D8-34032962D25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59509" y="939802"/>
            <a:ext cx="7644252" cy="3860799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541A582E-7BD0-4A21-8EA2-A0F86F30A927}"/>
              </a:ext>
            </a:extLst>
          </p:cNvPr>
          <p:cNvSpPr/>
          <p:nvPr/>
        </p:nvSpPr>
        <p:spPr>
          <a:xfrm>
            <a:off x="2" y="0"/>
            <a:ext cx="1003300" cy="6858000"/>
          </a:xfrm>
          <a:prstGeom prst="rect">
            <a:avLst/>
          </a:prstGeom>
          <a:gradFill>
            <a:gsLst>
              <a:gs pos="0">
                <a:schemeClr val="accent5">
                  <a:lumMod val="50000"/>
                  <a:lumOff val="50000"/>
                </a:schemeClr>
              </a:gs>
              <a:gs pos="100000">
                <a:schemeClr val="accent5">
                  <a:lumMod val="90000"/>
                  <a:lumOff val="10000"/>
                </a:schemeClr>
              </a:gs>
            </a:gsLst>
            <a:lin ang="5400000" scaled="0"/>
          </a:gradFill>
          <a:ln>
            <a:noFill/>
          </a:ln>
          <a:effectLst>
            <a:innerShdw blurRad="190500" dist="25400">
              <a:prstClr val="black">
                <a:alpha val="6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33" dirty="0"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80E3261-791F-9BFD-F1CC-C5017BD0B1FD}"/>
              </a:ext>
            </a:extLst>
          </p:cNvPr>
          <p:cNvSpPr txBox="1"/>
          <p:nvPr/>
        </p:nvSpPr>
        <p:spPr>
          <a:xfrm rot="16200000">
            <a:off x="-2917856" y="3098511"/>
            <a:ext cx="6781803" cy="584775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l"/>
            <a:r>
              <a:rPr lang="en-US" sz="3200" dirty="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Data Management for Decision Making</a:t>
            </a:r>
          </a:p>
        </p:txBody>
      </p:sp>
    </p:spTree>
    <p:extLst>
      <p:ext uri="{BB962C8B-B14F-4D97-AF65-F5344CB8AC3E}">
        <p14:creationId xmlns:p14="http://schemas.microsoft.com/office/powerpoint/2010/main" val="23673693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9" grpId="1" animBg="1"/>
      <p:bldP spid="9" grpId="2" animBg="1"/>
      <p:bldP spid="9" grpId="3" animBg="1"/>
      <p:bldP spid="9" grpId="4" animBg="1"/>
      <p:bldP spid="9" grpId="5" animBg="1"/>
      <p:bldP spid="9" grpId="6" animBg="1"/>
      <p:bldP spid="9" grpId="7" animBg="1"/>
    </p:bld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You do the tal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607253-D5F2-4AE5-8A17-CCE5CFBB690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You do the talking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B86696B-A771-4AFA-BDEA-48BC819FEC1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F78FF0-1A77-4C05-B95C-0B17E793F1FE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5" name="Picture 4" descr="rhp3rpah[1]">
            <a:extLst>
              <a:ext uri="{FF2B5EF4-FFF2-40B4-BE49-F238E27FC236}">
                <a16:creationId xmlns:a16="http://schemas.microsoft.com/office/drawing/2014/main" id="{B78BB5D3-653A-4C17-BCE8-C0C18FDDA1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566401" y="41657"/>
            <a:ext cx="1478535" cy="1236736"/>
          </a:xfrm>
          <a:prstGeom prst="rect">
            <a:avLst/>
          </a:prstGeom>
          <a:ln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val="22316817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 Two Li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06400" y="76200"/>
            <a:ext cx="11684000" cy="1625600"/>
          </a:xfrm>
          <a:solidFill>
            <a:schemeClr val="bg1"/>
          </a:solidFill>
        </p:spPr>
        <p:txBody>
          <a:bodyPr/>
          <a:lstStyle>
            <a:lvl1pPr>
              <a:defRPr sz="5867"/>
            </a:lvl1pPr>
          </a:lstStyle>
          <a:p>
            <a:r>
              <a:rPr lang="en-US" dirty="0"/>
              <a:t>Click to edit Master title style on two different lines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609600" y="1905000"/>
            <a:ext cx="11379200" cy="4953000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cxnSp>
        <p:nvCxnSpPr>
          <p:cNvPr id="5" name="Straight Connector 4"/>
          <p:cNvCxnSpPr/>
          <p:nvPr/>
        </p:nvCxnSpPr>
        <p:spPr>
          <a:xfrm>
            <a:off x="406400" y="1803400"/>
            <a:ext cx="11684000" cy="0"/>
          </a:xfrm>
          <a:prstGeom prst="line">
            <a:avLst/>
          </a:prstGeom>
          <a:ln>
            <a:solidFill>
              <a:schemeClr val="accent5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1" y="6471853"/>
            <a:ext cx="304801" cy="366183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ctr">
              <a:defRPr sz="1333">
                <a:solidFill>
                  <a:schemeClr val="bg1"/>
                </a:solidFill>
                <a:effectLst/>
              </a:defRPr>
            </a:lvl1pPr>
          </a:lstStyle>
          <a:p>
            <a:fld id="{BDF78FF0-1A77-4C05-B95C-0B17E793F1FE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31E65866-1D19-E385-920A-CD22EB1D455E}"/>
              </a:ext>
            </a:extLst>
          </p:cNvPr>
          <p:cNvCxnSpPr/>
          <p:nvPr/>
        </p:nvCxnSpPr>
        <p:spPr>
          <a:xfrm>
            <a:off x="406400" y="1803400"/>
            <a:ext cx="11684000" cy="0"/>
          </a:xfrm>
          <a:prstGeom prst="line">
            <a:avLst/>
          </a:prstGeom>
          <a:ln>
            <a:solidFill>
              <a:srgbClr val="FF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992133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 Two Lines no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06400" y="76200"/>
            <a:ext cx="11684000" cy="1625600"/>
          </a:xfrm>
          <a:solidFill>
            <a:schemeClr val="bg1"/>
          </a:solidFill>
        </p:spPr>
        <p:txBody>
          <a:bodyPr/>
          <a:lstStyle>
            <a:lvl1pPr>
              <a:defRPr sz="5867"/>
            </a:lvl1pPr>
          </a:lstStyle>
          <a:p>
            <a:r>
              <a:rPr lang="en-US" dirty="0"/>
              <a:t>Click to edit Master title style on two different lines</a:t>
            </a:r>
          </a:p>
        </p:txBody>
      </p:sp>
      <p:cxnSp>
        <p:nvCxnSpPr>
          <p:cNvPr id="5" name="Straight Connector 4"/>
          <p:cNvCxnSpPr/>
          <p:nvPr/>
        </p:nvCxnSpPr>
        <p:spPr>
          <a:xfrm>
            <a:off x="406400" y="1803400"/>
            <a:ext cx="11684000" cy="0"/>
          </a:xfrm>
          <a:prstGeom prst="line">
            <a:avLst/>
          </a:prstGeom>
          <a:ln>
            <a:solidFill>
              <a:schemeClr val="accent5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1" y="6471853"/>
            <a:ext cx="304801" cy="366183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ctr">
              <a:defRPr sz="1333">
                <a:solidFill>
                  <a:schemeClr val="bg1"/>
                </a:solidFill>
                <a:effectLst/>
              </a:defRPr>
            </a:lvl1pPr>
          </a:lstStyle>
          <a:p>
            <a:fld id="{BDF78FF0-1A77-4C05-B95C-0B17E793F1FE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6FD469B8-DA16-FCF7-4162-757345901728}"/>
              </a:ext>
            </a:extLst>
          </p:cNvPr>
          <p:cNvCxnSpPr/>
          <p:nvPr/>
        </p:nvCxnSpPr>
        <p:spPr>
          <a:xfrm>
            <a:off x="406400" y="1803400"/>
            <a:ext cx="11684000" cy="0"/>
          </a:xfrm>
          <a:prstGeom prst="line">
            <a:avLst/>
          </a:prstGeom>
          <a:ln>
            <a:solidFill>
              <a:srgbClr val="FF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503229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nlySide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6CF25C6-8323-4BCC-B87E-6821B1A511F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F78FF0-1A77-4C05-B95C-0B17E793F1FE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49EF51ED-5A7C-4576-BFE8-E6D46C3B6B44}"/>
              </a:ext>
            </a:extLst>
          </p:cNvPr>
          <p:cNvSpPr/>
          <p:nvPr/>
        </p:nvSpPr>
        <p:spPr>
          <a:xfrm>
            <a:off x="304800" y="990600"/>
            <a:ext cx="11785600" cy="2032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33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CE2338F-B6CD-4125-A509-C60F4FFAD79A}"/>
              </a:ext>
            </a:extLst>
          </p:cNvPr>
          <p:cNvSpPr/>
          <p:nvPr/>
        </p:nvSpPr>
        <p:spPr>
          <a:xfrm>
            <a:off x="304800" y="990600"/>
            <a:ext cx="11785600" cy="2032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33" dirty="0"/>
          </a:p>
        </p:txBody>
      </p:sp>
    </p:spTree>
    <p:extLst>
      <p:ext uri="{BB962C8B-B14F-4D97-AF65-F5344CB8AC3E}">
        <p14:creationId xmlns:p14="http://schemas.microsoft.com/office/powerpoint/2010/main" val="13709963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Emphas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03200" y="279400"/>
            <a:ext cx="11785600" cy="6400800"/>
          </a:xfrm>
        </p:spPr>
        <p:txBody>
          <a:bodyPr/>
          <a:lstStyle>
            <a:lvl1pPr algn="ctr">
              <a:defRPr sz="10666" baseline="0"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r>
              <a:rPr lang="en-US" dirty="0"/>
              <a:t>Cool Things.</a:t>
            </a:r>
          </a:p>
        </p:txBody>
      </p:sp>
    </p:spTree>
    <p:extLst>
      <p:ext uri="{BB962C8B-B14F-4D97-AF65-F5344CB8AC3E}">
        <p14:creationId xmlns:p14="http://schemas.microsoft.com/office/powerpoint/2010/main" val="7049346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ck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432433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217751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6400" y="76200"/>
            <a:ext cx="11684000" cy="9144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609600" y="1574800"/>
            <a:ext cx="11379200" cy="5283200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1" y="6471853"/>
            <a:ext cx="304801" cy="366183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ctr">
              <a:defRPr sz="1333">
                <a:solidFill>
                  <a:schemeClr val="bg1"/>
                </a:solidFill>
                <a:effectLst/>
              </a:defRPr>
            </a:lvl1pPr>
          </a:lstStyle>
          <a:p>
            <a:fld id="{ED4E8DE7-8107-485D-819E-7A652D98D05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83380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no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 hasCustomPrompt="1"/>
          </p:nvPr>
        </p:nvSpPr>
        <p:spPr>
          <a:xfrm>
            <a:off x="462280" y="177800"/>
            <a:ext cx="11684000" cy="647176"/>
          </a:xfrm>
        </p:spPr>
        <p:txBody>
          <a:bodyPr vert="horz" lIns="91440" tIns="45720" rIns="91440" bIns="45720" rtlCol="0" anchor="ctr">
            <a:noAutofit/>
          </a:bodyPr>
          <a:lstStyle>
            <a:lvl1pPr>
              <a:defRPr lang="en-US" dirty="0"/>
            </a:lvl1pPr>
          </a:lstStyle>
          <a:p>
            <a:pPr lvl="0"/>
            <a:r>
              <a:rPr lang="en-US" dirty="0"/>
              <a:t>Title No Text Layout</a:t>
            </a:r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1" y="6471853"/>
            <a:ext cx="304801" cy="366183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ctr">
              <a:defRPr sz="1333">
                <a:solidFill>
                  <a:schemeClr val="bg1"/>
                </a:solidFill>
                <a:effectLst/>
              </a:defRPr>
            </a:lvl1pPr>
          </a:lstStyle>
          <a:p>
            <a:fld id="{BDF78FF0-1A77-4C05-B95C-0B17E793F1F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29910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ritical Thin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607253-D5F2-4AE5-8A17-CCE5CFBB690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Critical Thinking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B86696B-A771-4AFA-BDEA-48BC819FEC1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F78FF0-1A77-4C05-B95C-0B17E793F1FE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6189AED-2E1B-4B0F-8BC8-2DEBFA88148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29600" y="4629149"/>
            <a:ext cx="3962400" cy="22288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69591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You do the tal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607253-D5F2-4AE5-8A17-CCE5CFBB690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You do the talking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B86696B-A771-4AFA-BDEA-48BC819FEC1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F78FF0-1A77-4C05-B95C-0B17E793F1FE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5" name="Picture 4" descr="rhp3rpah[1]">
            <a:extLst>
              <a:ext uri="{FF2B5EF4-FFF2-40B4-BE49-F238E27FC236}">
                <a16:creationId xmlns:a16="http://schemas.microsoft.com/office/drawing/2014/main" id="{B78BB5D3-653A-4C17-BCE8-C0C18FDDA1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566401" y="41657"/>
            <a:ext cx="1478535" cy="1236736"/>
          </a:xfrm>
          <a:prstGeom prst="rect">
            <a:avLst/>
          </a:prstGeom>
          <a:ln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val="18493303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 Two Li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06400" y="76200"/>
            <a:ext cx="11684000" cy="1625600"/>
          </a:xfrm>
          <a:solidFill>
            <a:schemeClr val="bg1"/>
          </a:solidFill>
        </p:spPr>
        <p:txBody>
          <a:bodyPr/>
          <a:lstStyle>
            <a:lvl1pPr>
              <a:defRPr sz="5867"/>
            </a:lvl1pPr>
          </a:lstStyle>
          <a:p>
            <a:r>
              <a:rPr lang="en-US" dirty="0"/>
              <a:t>Click to edit Master title style on two different lines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609600" y="1905000"/>
            <a:ext cx="11379200" cy="4953000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cxnSp>
        <p:nvCxnSpPr>
          <p:cNvPr id="5" name="Straight Connector 4"/>
          <p:cNvCxnSpPr/>
          <p:nvPr/>
        </p:nvCxnSpPr>
        <p:spPr>
          <a:xfrm>
            <a:off x="406400" y="1803400"/>
            <a:ext cx="11684000" cy="0"/>
          </a:xfrm>
          <a:prstGeom prst="line">
            <a:avLst/>
          </a:prstGeom>
          <a:ln>
            <a:solidFill>
              <a:schemeClr val="accent5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1" y="6471853"/>
            <a:ext cx="304801" cy="366183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ctr">
              <a:defRPr sz="1333">
                <a:solidFill>
                  <a:schemeClr val="bg1"/>
                </a:solidFill>
                <a:effectLst/>
              </a:defRPr>
            </a:lvl1pPr>
          </a:lstStyle>
          <a:p>
            <a:fld id="{BDF78FF0-1A77-4C05-B95C-0B17E793F1FE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31E65866-1D19-E385-920A-CD22EB1D455E}"/>
              </a:ext>
            </a:extLst>
          </p:cNvPr>
          <p:cNvCxnSpPr/>
          <p:nvPr/>
        </p:nvCxnSpPr>
        <p:spPr>
          <a:xfrm>
            <a:off x="406400" y="1803400"/>
            <a:ext cx="11684000" cy="0"/>
          </a:xfrm>
          <a:prstGeom prst="line">
            <a:avLst/>
          </a:prstGeom>
          <a:ln>
            <a:solidFill>
              <a:srgbClr val="FF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712896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 Two Lines no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06400" y="76200"/>
            <a:ext cx="11684000" cy="1625600"/>
          </a:xfrm>
          <a:solidFill>
            <a:schemeClr val="bg1"/>
          </a:solidFill>
        </p:spPr>
        <p:txBody>
          <a:bodyPr/>
          <a:lstStyle>
            <a:lvl1pPr>
              <a:defRPr sz="5867"/>
            </a:lvl1pPr>
          </a:lstStyle>
          <a:p>
            <a:r>
              <a:rPr lang="en-US" dirty="0"/>
              <a:t>Click to edit Master title style on two different lines</a:t>
            </a:r>
          </a:p>
        </p:txBody>
      </p:sp>
      <p:cxnSp>
        <p:nvCxnSpPr>
          <p:cNvPr id="5" name="Straight Connector 4"/>
          <p:cNvCxnSpPr/>
          <p:nvPr/>
        </p:nvCxnSpPr>
        <p:spPr>
          <a:xfrm>
            <a:off x="406400" y="1803400"/>
            <a:ext cx="11684000" cy="0"/>
          </a:xfrm>
          <a:prstGeom prst="line">
            <a:avLst/>
          </a:prstGeom>
          <a:ln>
            <a:solidFill>
              <a:schemeClr val="accent5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1" y="6471853"/>
            <a:ext cx="304801" cy="366183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ctr">
              <a:defRPr sz="1333">
                <a:solidFill>
                  <a:schemeClr val="bg1"/>
                </a:solidFill>
                <a:effectLst/>
              </a:defRPr>
            </a:lvl1pPr>
          </a:lstStyle>
          <a:p>
            <a:fld id="{BDF78FF0-1A77-4C05-B95C-0B17E793F1FE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6FD469B8-DA16-FCF7-4162-757345901728}"/>
              </a:ext>
            </a:extLst>
          </p:cNvPr>
          <p:cNvCxnSpPr/>
          <p:nvPr/>
        </p:nvCxnSpPr>
        <p:spPr>
          <a:xfrm>
            <a:off x="406400" y="1803400"/>
            <a:ext cx="11684000" cy="0"/>
          </a:xfrm>
          <a:prstGeom prst="line">
            <a:avLst/>
          </a:prstGeom>
          <a:ln>
            <a:solidFill>
              <a:srgbClr val="FF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774913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nlySide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6CF25C6-8323-4BCC-B87E-6821B1A511F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F78FF0-1A77-4C05-B95C-0B17E793F1FE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49EF51ED-5A7C-4576-BFE8-E6D46C3B6B44}"/>
              </a:ext>
            </a:extLst>
          </p:cNvPr>
          <p:cNvSpPr/>
          <p:nvPr/>
        </p:nvSpPr>
        <p:spPr>
          <a:xfrm>
            <a:off x="304800" y="990600"/>
            <a:ext cx="11785600" cy="2032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33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CE2338F-B6CD-4125-A509-C60F4FFAD79A}"/>
              </a:ext>
            </a:extLst>
          </p:cNvPr>
          <p:cNvSpPr/>
          <p:nvPr/>
        </p:nvSpPr>
        <p:spPr>
          <a:xfrm>
            <a:off x="304800" y="990600"/>
            <a:ext cx="11785600" cy="2032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33" dirty="0"/>
          </a:p>
        </p:txBody>
      </p:sp>
    </p:spTree>
    <p:extLst>
      <p:ext uri="{BB962C8B-B14F-4D97-AF65-F5344CB8AC3E}">
        <p14:creationId xmlns:p14="http://schemas.microsoft.com/office/powerpoint/2010/main" val="9065436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slideLayout" Target="../slideLayouts/slideLayout26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304800" cy="6858000"/>
          </a:xfrm>
          <a:prstGeom prst="rect">
            <a:avLst/>
          </a:prstGeom>
          <a:gradFill>
            <a:gsLst>
              <a:gs pos="0">
                <a:schemeClr val="accent1"/>
              </a:gs>
              <a:gs pos="52000">
                <a:schemeClr val="accent6">
                  <a:lumMod val="75000"/>
                </a:schemeClr>
              </a:gs>
              <a:gs pos="100000">
                <a:schemeClr val="accent6">
                  <a:lumMod val="50000"/>
                </a:schemeClr>
              </a:gs>
            </a:gsLst>
            <a:lin ang="5400000" scaled="0"/>
          </a:gradFill>
          <a:ln>
            <a:noFill/>
          </a:ln>
          <a:effectLst>
            <a:innerShdw blurRad="190500" dist="25400">
              <a:prstClr val="black">
                <a:alpha val="6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33" dirty="0"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0" y="0"/>
            <a:ext cx="304800" cy="6858000"/>
          </a:xfrm>
          <a:prstGeom prst="rect">
            <a:avLst/>
          </a:prstGeom>
          <a:gradFill>
            <a:gsLst>
              <a:gs pos="0">
                <a:schemeClr val="accent5">
                  <a:lumMod val="50000"/>
                  <a:lumOff val="50000"/>
                </a:schemeClr>
              </a:gs>
              <a:gs pos="100000">
                <a:schemeClr val="accent5">
                  <a:lumMod val="90000"/>
                  <a:lumOff val="10000"/>
                </a:schemeClr>
              </a:gs>
            </a:gsLst>
            <a:lin ang="5400000" scaled="0"/>
          </a:gradFill>
          <a:ln>
            <a:noFill/>
          </a:ln>
          <a:effectLst>
            <a:innerShdw blurRad="190500" dist="25400">
              <a:prstClr val="black">
                <a:alpha val="6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33" dirty="0"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06400" y="76200"/>
            <a:ext cx="11684000" cy="9144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06400" y="1295400"/>
            <a:ext cx="11480800" cy="5486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406400" y="1092200"/>
            <a:ext cx="11684000" cy="0"/>
          </a:xfrm>
          <a:prstGeom prst="line">
            <a:avLst/>
          </a:prstGeom>
          <a:ln>
            <a:solidFill>
              <a:srgbClr val="FF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1" y="6471853"/>
            <a:ext cx="304801" cy="366183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ctr">
              <a:defRPr sz="1333">
                <a:solidFill>
                  <a:schemeClr val="bg1"/>
                </a:solidFill>
                <a:effectLst/>
              </a:defRPr>
            </a:lvl1pPr>
          </a:lstStyle>
          <a:p>
            <a:fld id="{BDF78FF0-1A77-4C05-B95C-0B17E793F1F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56599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4" r:id="rId1"/>
    <p:sldLayoutId id="2147483695" r:id="rId2"/>
    <p:sldLayoutId id="2147483696" r:id="rId3"/>
    <p:sldLayoutId id="2147483697" r:id="rId4"/>
    <p:sldLayoutId id="2147483698" r:id="rId5"/>
    <p:sldLayoutId id="2147483699" r:id="rId6"/>
    <p:sldLayoutId id="2147483700" r:id="rId7"/>
    <p:sldLayoutId id="2147483701" r:id="rId8"/>
    <p:sldLayoutId id="2147483702" r:id="rId9"/>
    <p:sldLayoutId id="2147483703" r:id="rId10"/>
    <p:sldLayoutId id="2147483704" r:id="rId11"/>
    <p:sldLayoutId id="2147483705" r:id="rId12"/>
    <p:sldLayoutId id="2147483706" r:id="rId13"/>
    <p:sldLayoutId id="2147483707" r:id="rId14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3" grpId="1" animBg="1"/>
      <p:bldP spid="13" grpId="2" animBg="1"/>
      <p:bldP spid="13" grpId="3" animBg="1"/>
      <p:bldP spid="13" grpId="4" animBg="1"/>
      <p:bldP spid="13" grpId="5" animBg="1"/>
      <p:bldP spid="13" grpId="6" animBg="1"/>
      <p:bldP spid="13" grpId="7" animBg="1"/>
      <p:bldP spid="13" grpId="8" animBg="1"/>
      <p:bldP spid="13" grpId="9" animBg="1"/>
      <p:bldP spid="13" grpId="10" animBg="1"/>
      <p:bldP spid="13" grpId="11" animBg="1"/>
      <p:bldP spid="13" grpId="12" animBg="1"/>
      <p:bldP spid="13" grpId="13" animBg="1"/>
    </p:bldLst>
  </p:timing>
  <p:txStyles>
    <p:titleStyle>
      <a:lvl1pPr algn="l" defTabSz="1219170" rtl="0" eaLnBrk="1" latinLnBrk="0" hangingPunct="1">
        <a:spcBef>
          <a:spcPct val="0"/>
        </a:spcBef>
        <a:buNone/>
        <a:defRPr sz="7200" b="0" kern="1200" cap="none" spc="0">
          <a:ln>
            <a:noFill/>
          </a:ln>
          <a:solidFill>
            <a:schemeClr val="tx1"/>
          </a:solidFill>
          <a:effectLst/>
          <a:latin typeface="Segoe UI Semilight" panose="020B0402040204020203" pitchFamily="34" charset="0"/>
          <a:ea typeface="+mj-ea"/>
          <a:cs typeface="Segoe UI Semilight" panose="020B0402040204020203" pitchFamily="34" charset="0"/>
        </a:defRPr>
      </a:lvl1pPr>
    </p:titleStyle>
    <p:bodyStyle>
      <a:lvl1pPr marL="609585" indent="-609585" algn="l" defTabSz="1219170" rtl="0" eaLnBrk="1" latinLnBrk="0" hangingPunct="1">
        <a:spcBef>
          <a:spcPct val="20000"/>
        </a:spcBef>
        <a:buClr>
          <a:srgbClr val="FF6600"/>
        </a:buClr>
        <a:buFont typeface="Wingdings" panose="05000000000000000000" pitchFamily="2" charset="2"/>
        <a:buChar char="§"/>
        <a:defRPr sz="48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1pPr>
      <a:lvl2pPr marL="990575" indent="-380990" algn="l" defTabSz="1219170" rtl="0" eaLnBrk="1" latinLnBrk="0" hangingPunct="1">
        <a:spcBef>
          <a:spcPct val="20000"/>
        </a:spcBef>
        <a:buClr>
          <a:srgbClr val="FF6600"/>
        </a:buClr>
        <a:buFont typeface="Wingdings" panose="05000000000000000000" pitchFamily="2" charset="2"/>
        <a:buChar char="§"/>
        <a:defRPr sz="32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2pPr>
      <a:lvl3pPr marL="1600160" indent="-380990" algn="l" defTabSz="1219170" rtl="0" eaLnBrk="1" latinLnBrk="0" hangingPunct="1">
        <a:spcBef>
          <a:spcPct val="20000"/>
        </a:spcBef>
        <a:buClr>
          <a:srgbClr val="FF6600"/>
        </a:buClr>
        <a:buFont typeface="Wingdings" panose="05000000000000000000" pitchFamily="2" charset="2"/>
        <a:buChar char="§"/>
        <a:defRPr sz="32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3pPr>
      <a:lvl4pPr marL="2209745" indent="-380990" algn="l" defTabSz="1219170" rtl="0" eaLnBrk="1" latinLnBrk="0" hangingPunct="1">
        <a:spcBef>
          <a:spcPct val="20000"/>
        </a:spcBef>
        <a:buClr>
          <a:srgbClr val="FF6600"/>
        </a:buClr>
        <a:buFont typeface="Wingdings" panose="05000000000000000000" pitchFamily="2" charset="2"/>
        <a:buChar char="§"/>
        <a:defRPr sz="32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4pPr>
      <a:lvl5pPr marL="2819330" indent="-380990" algn="l" defTabSz="1219170" rtl="0" eaLnBrk="1" latinLnBrk="0" hangingPunct="1">
        <a:spcBef>
          <a:spcPct val="20000"/>
        </a:spcBef>
        <a:buClr>
          <a:srgbClr val="FF6600"/>
        </a:buClr>
        <a:buFont typeface="Wingdings" panose="05000000000000000000" pitchFamily="2" charset="2"/>
        <a:buChar char="§"/>
        <a:defRPr sz="32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5pPr>
      <a:lvl6pPr marL="3352716" indent="-304792" algn="l" defTabSz="1219170" rtl="0" eaLnBrk="1" latinLnBrk="0" hangingPunct="1">
        <a:spcBef>
          <a:spcPct val="20000"/>
        </a:spcBef>
        <a:buClr>
          <a:schemeClr val="tx1"/>
        </a:buClr>
        <a:buFont typeface="Calibri" pitchFamily="34" charset="0"/>
        <a:buChar char="&gt;"/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Calibri" pitchFamily="34" charset="0"/>
        <a:buChar char="+"/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Clr>
          <a:schemeClr val="tx1"/>
        </a:buClr>
        <a:buFont typeface="Calibri" pitchFamily="34" charset="0"/>
        <a:buChar char="»"/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Clr>
          <a:schemeClr val="tx1"/>
        </a:buClr>
        <a:buFont typeface="Calibri" pitchFamily="34" charset="0"/>
        <a:buChar char="−"/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304800" cy="6858000"/>
          </a:xfrm>
          <a:prstGeom prst="rect">
            <a:avLst/>
          </a:prstGeom>
          <a:gradFill>
            <a:gsLst>
              <a:gs pos="0">
                <a:schemeClr val="accent1"/>
              </a:gs>
              <a:gs pos="52000">
                <a:schemeClr val="accent6">
                  <a:lumMod val="75000"/>
                </a:schemeClr>
              </a:gs>
              <a:gs pos="100000">
                <a:schemeClr val="accent6">
                  <a:lumMod val="50000"/>
                </a:schemeClr>
              </a:gs>
            </a:gsLst>
            <a:lin ang="5400000" scaled="0"/>
          </a:gradFill>
          <a:ln>
            <a:noFill/>
          </a:ln>
          <a:effectLst>
            <a:innerShdw blurRad="190500" dist="25400">
              <a:prstClr val="black">
                <a:alpha val="6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33" dirty="0"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0" y="0"/>
            <a:ext cx="304800" cy="6858000"/>
          </a:xfrm>
          <a:prstGeom prst="rect">
            <a:avLst/>
          </a:prstGeom>
          <a:gradFill>
            <a:gsLst>
              <a:gs pos="0">
                <a:schemeClr val="accent5">
                  <a:lumMod val="50000"/>
                  <a:lumOff val="50000"/>
                </a:schemeClr>
              </a:gs>
              <a:gs pos="100000">
                <a:schemeClr val="accent5">
                  <a:lumMod val="90000"/>
                  <a:lumOff val="10000"/>
                </a:schemeClr>
              </a:gs>
            </a:gsLst>
            <a:lin ang="5400000" scaled="0"/>
          </a:gradFill>
          <a:ln>
            <a:noFill/>
          </a:ln>
          <a:effectLst>
            <a:innerShdw blurRad="190500" dist="25400">
              <a:prstClr val="black">
                <a:alpha val="6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33" dirty="0"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06400" y="76200"/>
            <a:ext cx="11684000" cy="9144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06400" y="1295400"/>
            <a:ext cx="11480800" cy="5486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406400" y="1092200"/>
            <a:ext cx="11684000" cy="0"/>
          </a:xfrm>
          <a:prstGeom prst="line">
            <a:avLst/>
          </a:prstGeom>
          <a:ln>
            <a:solidFill>
              <a:srgbClr val="FF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1" y="6471853"/>
            <a:ext cx="304801" cy="366183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ctr">
              <a:defRPr sz="1333">
                <a:solidFill>
                  <a:schemeClr val="bg1"/>
                </a:solidFill>
                <a:effectLst/>
              </a:defRPr>
            </a:lvl1pPr>
          </a:lstStyle>
          <a:p>
            <a:fld id="{BDF78FF0-1A77-4C05-B95C-0B17E793F1F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12163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  <p:sldLayoutId id="2147483720" r:id="rId12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3" grpId="1" animBg="1"/>
      <p:bldP spid="13" grpId="2" animBg="1"/>
      <p:bldP spid="13" grpId="3" animBg="1"/>
      <p:bldP spid="13" grpId="4" animBg="1"/>
      <p:bldP spid="13" grpId="5" animBg="1"/>
      <p:bldP spid="13" grpId="6" animBg="1"/>
      <p:bldP spid="13" grpId="7" animBg="1"/>
      <p:bldP spid="13" grpId="8" animBg="1"/>
      <p:bldP spid="13" grpId="9" animBg="1"/>
      <p:bldP spid="13" grpId="10" animBg="1"/>
      <p:bldP spid="13" grpId="11" animBg="1"/>
      <p:bldP spid="13" grpId="12" animBg="1"/>
      <p:bldP spid="13" grpId="13" animBg="1"/>
    </p:bldLst>
  </p:timing>
  <p:txStyles>
    <p:titleStyle>
      <a:lvl1pPr algn="l" defTabSz="1219170" rtl="0" eaLnBrk="1" latinLnBrk="0" hangingPunct="1">
        <a:spcBef>
          <a:spcPct val="0"/>
        </a:spcBef>
        <a:buNone/>
        <a:defRPr sz="7200" b="0" kern="1200" cap="none" spc="0">
          <a:ln>
            <a:noFill/>
          </a:ln>
          <a:solidFill>
            <a:schemeClr val="tx1"/>
          </a:solidFill>
          <a:effectLst/>
          <a:latin typeface="Segoe UI Semilight" panose="020B0402040204020203" pitchFamily="34" charset="0"/>
          <a:ea typeface="+mj-ea"/>
          <a:cs typeface="Segoe UI Semilight" panose="020B0402040204020203" pitchFamily="34" charset="0"/>
        </a:defRPr>
      </a:lvl1pPr>
    </p:titleStyle>
    <p:bodyStyle>
      <a:lvl1pPr marL="609585" indent="-609585" algn="l" defTabSz="1219170" rtl="0" eaLnBrk="1" latinLnBrk="0" hangingPunct="1">
        <a:spcBef>
          <a:spcPct val="20000"/>
        </a:spcBef>
        <a:buClr>
          <a:srgbClr val="FF6600"/>
        </a:buClr>
        <a:buFont typeface="Wingdings" panose="05000000000000000000" pitchFamily="2" charset="2"/>
        <a:buChar char="§"/>
        <a:defRPr sz="48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1pPr>
      <a:lvl2pPr marL="990575" indent="-380990" algn="l" defTabSz="1219170" rtl="0" eaLnBrk="1" latinLnBrk="0" hangingPunct="1">
        <a:spcBef>
          <a:spcPct val="20000"/>
        </a:spcBef>
        <a:buClr>
          <a:srgbClr val="FF6600"/>
        </a:buClr>
        <a:buFont typeface="Wingdings" panose="05000000000000000000" pitchFamily="2" charset="2"/>
        <a:buChar char="§"/>
        <a:defRPr sz="32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2pPr>
      <a:lvl3pPr marL="1600160" indent="-380990" algn="l" defTabSz="1219170" rtl="0" eaLnBrk="1" latinLnBrk="0" hangingPunct="1">
        <a:spcBef>
          <a:spcPct val="20000"/>
        </a:spcBef>
        <a:buClr>
          <a:srgbClr val="FF6600"/>
        </a:buClr>
        <a:buFont typeface="Wingdings" panose="05000000000000000000" pitchFamily="2" charset="2"/>
        <a:buChar char="§"/>
        <a:defRPr sz="32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3pPr>
      <a:lvl4pPr marL="2209745" indent="-380990" algn="l" defTabSz="1219170" rtl="0" eaLnBrk="1" latinLnBrk="0" hangingPunct="1">
        <a:spcBef>
          <a:spcPct val="20000"/>
        </a:spcBef>
        <a:buClr>
          <a:srgbClr val="FF6600"/>
        </a:buClr>
        <a:buFont typeface="Wingdings" panose="05000000000000000000" pitchFamily="2" charset="2"/>
        <a:buChar char="§"/>
        <a:defRPr sz="32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4pPr>
      <a:lvl5pPr marL="2819330" indent="-380990" algn="l" defTabSz="1219170" rtl="0" eaLnBrk="1" latinLnBrk="0" hangingPunct="1">
        <a:spcBef>
          <a:spcPct val="20000"/>
        </a:spcBef>
        <a:buClr>
          <a:srgbClr val="FF6600"/>
        </a:buClr>
        <a:buFont typeface="Wingdings" panose="05000000000000000000" pitchFamily="2" charset="2"/>
        <a:buChar char="§"/>
        <a:defRPr sz="32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5pPr>
      <a:lvl6pPr marL="3352716" indent="-304792" algn="l" defTabSz="1219170" rtl="0" eaLnBrk="1" latinLnBrk="0" hangingPunct="1">
        <a:spcBef>
          <a:spcPct val="20000"/>
        </a:spcBef>
        <a:buClr>
          <a:schemeClr val="tx1"/>
        </a:buClr>
        <a:buFont typeface="Calibri" pitchFamily="34" charset="0"/>
        <a:buChar char="&gt;"/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Calibri" pitchFamily="34" charset="0"/>
        <a:buChar char="+"/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Clr>
          <a:schemeClr val="tx1"/>
        </a:buClr>
        <a:buFont typeface="Calibri" pitchFamily="34" charset="0"/>
        <a:buChar char="»"/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Clr>
          <a:schemeClr val="tx1"/>
        </a:buClr>
        <a:buFont typeface="Calibri" pitchFamily="34" charset="0"/>
        <a:buChar char="−"/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2.xml"/><Relationship Id="rId5" Type="http://schemas.openxmlformats.org/officeDocument/2006/relationships/image" Target="../media/image12.gif"/><Relationship Id="rId4" Type="http://schemas.microsoft.com/office/2007/relationships/hdphoto" Target="../media/hdphoto2.wdp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2.xml"/><Relationship Id="rId5" Type="http://schemas.openxmlformats.org/officeDocument/2006/relationships/image" Target="../media/image12.gif"/><Relationship Id="rId4" Type="http://schemas.microsoft.com/office/2007/relationships/hdphoto" Target="../media/hdphoto2.wdp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diagramLayout" Target="../diagrams/layout1.xml"/><Relationship Id="rId7" Type="http://schemas.openxmlformats.org/officeDocument/2006/relationships/image" Target="../media/image13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9CF1F5-A0C7-4989-9B75-C35A10E9CB9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191302" y="1905000"/>
            <a:ext cx="7797497" cy="2844800"/>
          </a:xfrm>
        </p:spPr>
        <p:txBody>
          <a:bodyPr/>
          <a:lstStyle/>
          <a:p>
            <a:r>
              <a:rPr lang="en-US" sz="7200" dirty="0"/>
              <a:t>Comparing normalized and denormalized DBs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58549E1-88BB-4773-92DC-1FF0F6E0D70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Which is best?</a:t>
            </a:r>
          </a:p>
        </p:txBody>
      </p:sp>
    </p:spTree>
    <p:extLst>
      <p:ext uri="{BB962C8B-B14F-4D97-AF65-F5344CB8AC3E}">
        <p14:creationId xmlns:p14="http://schemas.microsoft.com/office/powerpoint/2010/main" val="7068707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948987F5-D6B2-4968-8C98-99E8932845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Which DB is faster?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22EF9A0-29A9-4C78-89C7-3104280F151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D4E8DE7-8107-485D-819E-7A652D98D056}" type="slidenum">
              <a:rPr lang="en-US" smtClean="0"/>
              <a:pPr/>
              <a:t>10</a:t>
            </a:fld>
            <a:endParaRPr lang="en-US" dirty="0"/>
          </a:p>
        </p:txBody>
      </p:sp>
      <p:graphicFrame>
        <p:nvGraphicFramePr>
          <p:cNvPr id="8" name="Table 6">
            <a:extLst>
              <a:ext uri="{FF2B5EF4-FFF2-40B4-BE49-F238E27FC236}">
                <a16:creationId xmlns:a16="http://schemas.microsoft.com/office/drawing/2014/main" id="{179A1B07-69D1-4A05-94CA-29DE35924B0D}"/>
              </a:ext>
            </a:extLst>
          </p:cNvPr>
          <p:cNvGraphicFramePr>
            <a:graphicFrameLocks noGrp="1"/>
          </p:cNvGraphicFramePr>
          <p:nvPr/>
        </p:nvGraphicFramePr>
        <p:xfrm>
          <a:off x="5411551" y="1768682"/>
          <a:ext cx="6678850" cy="341376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660811">
                  <a:extLst>
                    <a:ext uri="{9D8B030D-6E8A-4147-A177-3AD203B41FA5}">
                      <a16:colId xmlns:a16="http://schemas.microsoft.com/office/drawing/2014/main" val="4168031598"/>
                    </a:ext>
                  </a:extLst>
                </a:gridCol>
                <a:gridCol w="920869">
                  <a:extLst>
                    <a:ext uri="{9D8B030D-6E8A-4147-A177-3AD203B41FA5}">
                      <a16:colId xmlns:a16="http://schemas.microsoft.com/office/drawing/2014/main" val="331724206"/>
                    </a:ext>
                  </a:extLst>
                </a:gridCol>
                <a:gridCol w="591012">
                  <a:extLst>
                    <a:ext uri="{9D8B030D-6E8A-4147-A177-3AD203B41FA5}">
                      <a16:colId xmlns:a16="http://schemas.microsoft.com/office/drawing/2014/main" val="2011178124"/>
                    </a:ext>
                  </a:extLst>
                </a:gridCol>
                <a:gridCol w="614758">
                  <a:extLst>
                    <a:ext uri="{9D8B030D-6E8A-4147-A177-3AD203B41FA5}">
                      <a16:colId xmlns:a16="http://schemas.microsoft.com/office/drawing/2014/main" val="1894850722"/>
                    </a:ext>
                  </a:extLst>
                </a:gridCol>
                <a:gridCol w="718955">
                  <a:extLst>
                    <a:ext uri="{9D8B030D-6E8A-4147-A177-3AD203B41FA5}">
                      <a16:colId xmlns:a16="http://schemas.microsoft.com/office/drawing/2014/main" val="1082195345"/>
                    </a:ext>
                  </a:extLst>
                </a:gridCol>
                <a:gridCol w="698115">
                  <a:extLst>
                    <a:ext uri="{9D8B030D-6E8A-4147-A177-3AD203B41FA5}">
                      <a16:colId xmlns:a16="http://schemas.microsoft.com/office/drawing/2014/main" val="150324848"/>
                    </a:ext>
                  </a:extLst>
                </a:gridCol>
                <a:gridCol w="633675">
                  <a:extLst>
                    <a:ext uri="{9D8B030D-6E8A-4147-A177-3AD203B41FA5}">
                      <a16:colId xmlns:a16="http://schemas.microsoft.com/office/drawing/2014/main" val="1050443229"/>
                    </a:ext>
                  </a:extLst>
                </a:gridCol>
                <a:gridCol w="595841">
                  <a:extLst>
                    <a:ext uri="{9D8B030D-6E8A-4147-A177-3AD203B41FA5}">
                      <a16:colId xmlns:a16="http://schemas.microsoft.com/office/drawing/2014/main" val="2510719676"/>
                    </a:ext>
                  </a:extLst>
                </a:gridCol>
                <a:gridCol w="653738">
                  <a:extLst>
                    <a:ext uri="{9D8B030D-6E8A-4147-A177-3AD203B41FA5}">
                      <a16:colId xmlns:a16="http://schemas.microsoft.com/office/drawing/2014/main" val="1828323274"/>
                    </a:ext>
                  </a:extLst>
                </a:gridCol>
                <a:gridCol w="591076">
                  <a:extLst>
                    <a:ext uri="{9D8B030D-6E8A-4147-A177-3AD203B41FA5}">
                      <a16:colId xmlns:a16="http://schemas.microsoft.com/office/drawing/2014/main" val="3777537937"/>
                    </a:ext>
                  </a:extLst>
                </a:gridCol>
              </a:tblGrid>
              <a:tr h="548640">
                <a:tc>
                  <a:txBody>
                    <a:bodyPr/>
                    <a:lstStyle/>
                    <a:p>
                      <a:pPr algn="ctr"/>
                      <a:r>
                        <a:rPr lang="en-US" sz="1200" u="sng" dirty="0"/>
                        <a:t>AdCampaign ID</a:t>
                      </a:r>
                    </a:p>
                  </a:txBody>
                  <a:tcPr marL="0" marR="0" marT="60960" marB="609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Name</a:t>
                      </a:r>
                    </a:p>
                  </a:txBody>
                  <a:tcPr marL="0" marR="0" marT="60960" marB="609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Start</a:t>
                      </a:r>
                    </a:p>
                  </a:txBody>
                  <a:tcPr marL="0" marR="0" marT="60960" marB="609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Duration</a:t>
                      </a:r>
                      <a:br>
                        <a:rPr lang="en-US" sz="1200" dirty="0"/>
                      </a:br>
                      <a:r>
                        <a:rPr lang="en-US" sz="1200" dirty="0"/>
                        <a:t>(days)</a:t>
                      </a:r>
                    </a:p>
                  </a:txBody>
                  <a:tcPr marL="0" marR="0" marT="60960" marB="609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ManagerId</a:t>
                      </a:r>
                    </a:p>
                  </a:txBody>
                  <a:tcPr marL="0" marR="0" marT="60960" marB="609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Manager Name</a:t>
                      </a:r>
                    </a:p>
                  </a:txBody>
                  <a:tcPr marL="0" marR="0" marT="60960" marB="609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u="sng" dirty="0"/>
                        <a:t>TypeId</a:t>
                      </a:r>
                    </a:p>
                  </a:txBody>
                  <a:tcPr marL="0" marR="0" marT="60960" marB="609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Media</a:t>
                      </a:r>
                    </a:p>
                  </a:txBody>
                  <a:tcPr marL="0" marR="0" marT="60960" marB="609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Range</a:t>
                      </a:r>
                    </a:p>
                  </a:txBody>
                  <a:tcPr marL="0" marR="0" marT="60960" marB="609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Budget in millions</a:t>
                      </a:r>
                    </a:p>
                  </a:txBody>
                  <a:tcPr marL="0" marR="0" marT="60960" marB="60960"/>
                </a:tc>
                <a:extLst>
                  <a:ext uri="{0D108BD9-81ED-4DB2-BD59-A6C34878D82A}">
                    <a16:rowId xmlns:a16="http://schemas.microsoft.com/office/drawing/2014/main" val="3487491397"/>
                  </a:ext>
                </a:extLst>
              </a:tr>
              <a:tr h="264160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111</a:t>
                      </a:r>
                    </a:p>
                  </a:txBody>
                  <a:tcPr marL="0" marR="0" marT="60960" marB="609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SummerFun</a:t>
                      </a:r>
                    </a:p>
                  </a:txBody>
                  <a:tcPr marL="0" marR="0" marT="60960" marB="609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6/6/22</a:t>
                      </a:r>
                    </a:p>
                  </a:txBody>
                  <a:tcPr marL="0" marR="0" marT="60960" marB="609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12</a:t>
                      </a:r>
                    </a:p>
                  </a:txBody>
                  <a:tcPr marL="0" marR="0" marT="60960" marB="609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cm100</a:t>
                      </a:r>
                    </a:p>
                  </a:txBody>
                  <a:tcPr marL="0" marR="0" marT="60960" marB="609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Roberta</a:t>
                      </a:r>
                    </a:p>
                  </a:txBody>
                  <a:tcPr marL="0" marR="0" marT="60960" marB="609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1</a:t>
                      </a:r>
                    </a:p>
                  </a:txBody>
                  <a:tcPr marL="0" marR="0" marT="60960" marB="609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TV</a:t>
                      </a:r>
                    </a:p>
                  </a:txBody>
                  <a:tcPr marL="0" marR="0" marT="60960" marB="609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Local</a:t>
                      </a:r>
                    </a:p>
                  </a:txBody>
                  <a:tcPr marL="0" marR="0" marT="60960" marB="609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$ 5</a:t>
                      </a:r>
                    </a:p>
                  </a:txBody>
                  <a:tcPr marL="0" marR="0" marT="60960" marB="60960"/>
                </a:tc>
                <a:extLst>
                  <a:ext uri="{0D108BD9-81ED-4DB2-BD59-A6C34878D82A}">
                    <a16:rowId xmlns:a16="http://schemas.microsoft.com/office/drawing/2014/main" val="3547027517"/>
                  </a:ext>
                </a:extLst>
              </a:tr>
              <a:tr h="264160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111</a:t>
                      </a:r>
                    </a:p>
                  </a:txBody>
                  <a:tcPr marL="0" marR="0" marT="60960" marB="60960"/>
                </a:tc>
                <a:tc>
                  <a:txBody>
                    <a:bodyPr/>
                    <a:lstStyle/>
                    <a:p>
                      <a:pPr marL="0" marR="0" lvl="0" indent="0" algn="ctr" defTabSz="12191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/>
                        <a:t>SummerFun</a:t>
                      </a:r>
                    </a:p>
                  </a:txBody>
                  <a:tcPr marL="0" marR="0" marT="60960" marB="60960"/>
                </a:tc>
                <a:tc>
                  <a:txBody>
                    <a:bodyPr/>
                    <a:lstStyle/>
                    <a:p>
                      <a:pPr marL="0" marR="0" lvl="0" indent="0" algn="ctr" defTabSz="12191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/>
                        <a:t>6/6/22</a:t>
                      </a:r>
                    </a:p>
                  </a:txBody>
                  <a:tcPr marL="0" marR="0" marT="60960" marB="609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12</a:t>
                      </a:r>
                    </a:p>
                  </a:txBody>
                  <a:tcPr marL="0" marR="0" marT="60960" marB="60960"/>
                </a:tc>
                <a:tc>
                  <a:txBody>
                    <a:bodyPr/>
                    <a:lstStyle/>
                    <a:p>
                      <a:pPr marL="0" marR="0" lvl="0" indent="0" algn="ctr" defTabSz="12191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/>
                        <a:t>cm100</a:t>
                      </a:r>
                    </a:p>
                  </a:txBody>
                  <a:tcPr marL="0" marR="0" marT="60960" marB="60960"/>
                </a:tc>
                <a:tc>
                  <a:txBody>
                    <a:bodyPr/>
                    <a:lstStyle/>
                    <a:p>
                      <a:pPr marL="0" marR="0" lvl="0" indent="0" algn="ctr" defTabSz="12191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/>
                        <a:t>Roberta</a:t>
                      </a:r>
                    </a:p>
                  </a:txBody>
                  <a:tcPr marL="0" marR="0" marT="60960" marB="609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2</a:t>
                      </a:r>
                    </a:p>
                  </a:txBody>
                  <a:tcPr marL="0" marR="0" marT="60960" marB="609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TV</a:t>
                      </a:r>
                    </a:p>
                  </a:txBody>
                  <a:tcPr marL="0" marR="0" marT="60960" marB="609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National</a:t>
                      </a:r>
                    </a:p>
                  </a:txBody>
                  <a:tcPr marL="0" marR="0" marT="60960" marB="60960"/>
                </a:tc>
                <a:tc>
                  <a:txBody>
                    <a:bodyPr/>
                    <a:lstStyle/>
                    <a:p>
                      <a:pPr marL="0" marR="0" lvl="0" indent="0" algn="ctr" defTabSz="12191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/>
                        <a:t>$ 5</a:t>
                      </a:r>
                    </a:p>
                  </a:txBody>
                  <a:tcPr marL="0" marR="0" marT="60960" marB="60960"/>
                </a:tc>
                <a:extLst>
                  <a:ext uri="{0D108BD9-81ED-4DB2-BD59-A6C34878D82A}">
                    <a16:rowId xmlns:a16="http://schemas.microsoft.com/office/drawing/2014/main" val="668892952"/>
                  </a:ext>
                </a:extLst>
              </a:tr>
              <a:tr h="264160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222</a:t>
                      </a:r>
                    </a:p>
                  </a:txBody>
                  <a:tcPr marL="0" marR="0" marT="60960" marB="60960"/>
                </a:tc>
                <a:tc>
                  <a:txBody>
                    <a:bodyPr/>
                    <a:lstStyle/>
                    <a:p>
                      <a:pPr marL="0" marR="0" lvl="0" indent="0" algn="ctr" defTabSz="12191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/>
                        <a:t>SummerZing</a:t>
                      </a:r>
                    </a:p>
                  </a:txBody>
                  <a:tcPr marL="0" marR="0" marT="60960" marB="609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6/8/22</a:t>
                      </a:r>
                    </a:p>
                  </a:txBody>
                  <a:tcPr marL="0" marR="0" marT="60960" marB="609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30</a:t>
                      </a:r>
                    </a:p>
                  </a:txBody>
                  <a:tcPr marL="0" marR="0" marT="60960" marB="609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cm101</a:t>
                      </a:r>
                    </a:p>
                  </a:txBody>
                  <a:tcPr marL="0" marR="0" marT="60960" marB="609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Sue</a:t>
                      </a:r>
                    </a:p>
                  </a:txBody>
                  <a:tcPr marL="0" marR="0" marT="60960" marB="609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1</a:t>
                      </a:r>
                    </a:p>
                  </a:txBody>
                  <a:tcPr marL="0" marR="0" marT="60960" marB="609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TV</a:t>
                      </a:r>
                    </a:p>
                  </a:txBody>
                  <a:tcPr marL="0" marR="0" marT="60960" marB="60960"/>
                </a:tc>
                <a:tc>
                  <a:txBody>
                    <a:bodyPr/>
                    <a:lstStyle/>
                    <a:p>
                      <a:pPr marL="0" marR="0" lvl="0" indent="0" algn="ctr" defTabSz="12191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/>
                        <a:t>Local</a:t>
                      </a:r>
                    </a:p>
                  </a:txBody>
                  <a:tcPr marL="0" marR="0" marT="60960" marB="60960"/>
                </a:tc>
                <a:tc>
                  <a:txBody>
                    <a:bodyPr/>
                    <a:lstStyle/>
                    <a:p>
                      <a:pPr marL="0" marR="0" lvl="0" indent="0" algn="ctr" defTabSz="12191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/>
                        <a:t>$ 6</a:t>
                      </a:r>
                    </a:p>
                  </a:txBody>
                  <a:tcPr marL="0" marR="0" marT="60960" marB="60960"/>
                </a:tc>
                <a:extLst>
                  <a:ext uri="{0D108BD9-81ED-4DB2-BD59-A6C34878D82A}">
                    <a16:rowId xmlns:a16="http://schemas.microsoft.com/office/drawing/2014/main" val="2449496800"/>
                  </a:ext>
                </a:extLst>
              </a:tr>
              <a:tr h="264160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222</a:t>
                      </a:r>
                    </a:p>
                  </a:txBody>
                  <a:tcPr marL="0" marR="0" marT="60960" marB="60960"/>
                </a:tc>
                <a:tc>
                  <a:txBody>
                    <a:bodyPr/>
                    <a:lstStyle/>
                    <a:p>
                      <a:pPr marL="0" marR="0" lvl="0" indent="0" algn="ctr" defTabSz="12191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/>
                        <a:t>SummerZing</a:t>
                      </a:r>
                    </a:p>
                  </a:txBody>
                  <a:tcPr marL="0" marR="0" marT="60960" marB="609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6/8/22</a:t>
                      </a:r>
                    </a:p>
                  </a:txBody>
                  <a:tcPr marL="0" marR="0" marT="60960" marB="609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30</a:t>
                      </a:r>
                    </a:p>
                  </a:txBody>
                  <a:tcPr marL="0" marR="0" marT="60960" marB="60960"/>
                </a:tc>
                <a:tc>
                  <a:txBody>
                    <a:bodyPr/>
                    <a:lstStyle/>
                    <a:p>
                      <a:pPr marL="0" marR="0" lvl="0" indent="0" algn="ctr" defTabSz="12191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/>
                        <a:t>cm101</a:t>
                      </a:r>
                    </a:p>
                  </a:txBody>
                  <a:tcPr marL="0" marR="0" marT="60960" marB="60960"/>
                </a:tc>
                <a:tc>
                  <a:txBody>
                    <a:bodyPr/>
                    <a:lstStyle/>
                    <a:p>
                      <a:pPr marL="0" marR="0" lvl="0" indent="0" algn="ctr" defTabSz="12191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/>
                        <a:t>Sue</a:t>
                      </a:r>
                    </a:p>
                  </a:txBody>
                  <a:tcPr marL="0" marR="0" marT="60960" marB="609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3</a:t>
                      </a:r>
                    </a:p>
                  </a:txBody>
                  <a:tcPr marL="0" marR="0" marT="60960" marB="609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Social</a:t>
                      </a:r>
                    </a:p>
                  </a:txBody>
                  <a:tcPr marL="0" marR="0" marT="60960" marB="60960"/>
                </a:tc>
                <a:tc>
                  <a:txBody>
                    <a:bodyPr/>
                    <a:lstStyle/>
                    <a:p>
                      <a:pPr marL="0" marR="0" lvl="0" indent="0" algn="ctr" defTabSz="12191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/>
                        <a:t>Local</a:t>
                      </a:r>
                    </a:p>
                  </a:txBody>
                  <a:tcPr marL="0" marR="0" marT="60960" marB="60960"/>
                </a:tc>
                <a:tc>
                  <a:txBody>
                    <a:bodyPr/>
                    <a:lstStyle/>
                    <a:p>
                      <a:pPr marL="0" marR="0" lvl="0" indent="0" algn="ctr" defTabSz="12191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/>
                        <a:t>$ 3</a:t>
                      </a:r>
                    </a:p>
                  </a:txBody>
                  <a:tcPr marL="0" marR="0" marT="60960" marB="60960"/>
                </a:tc>
                <a:extLst>
                  <a:ext uri="{0D108BD9-81ED-4DB2-BD59-A6C34878D82A}">
                    <a16:rowId xmlns:a16="http://schemas.microsoft.com/office/drawing/2014/main" val="2049206759"/>
                  </a:ext>
                </a:extLst>
              </a:tr>
              <a:tr h="264160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222</a:t>
                      </a:r>
                    </a:p>
                  </a:txBody>
                  <a:tcPr marL="0" marR="0" marT="60960" marB="60960"/>
                </a:tc>
                <a:tc>
                  <a:txBody>
                    <a:bodyPr/>
                    <a:lstStyle/>
                    <a:p>
                      <a:pPr marL="0" marR="0" lvl="0" indent="0" algn="ctr" defTabSz="12191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/>
                        <a:t>SummerZing</a:t>
                      </a:r>
                    </a:p>
                  </a:txBody>
                  <a:tcPr marL="0" marR="0" marT="60960" marB="609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6/8/22</a:t>
                      </a:r>
                    </a:p>
                  </a:txBody>
                  <a:tcPr marL="0" marR="0" marT="60960" marB="609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30</a:t>
                      </a:r>
                    </a:p>
                  </a:txBody>
                  <a:tcPr marL="0" marR="0" marT="60960" marB="60960"/>
                </a:tc>
                <a:tc>
                  <a:txBody>
                    <a:bodyPr/>
                    <a:lstStyle/>
                    <a:p>
                      <a:pPr marL="0" marR="0" lvl="0" indent="0" algn="ctr" defTabSz="12191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/>
                        <a:t>cm101</a:t>
                      </a:r>
                    </a:p>
                  </a:txBody>
                  <a:tcPr marL="0" marR="0" marT="60960" marB="60960"/>
                </a:tc>
                <a:tc>
                  <a:txBody>
                    <a:bodyPr/>
                    <a:lstStyle/>
                    <a:p>
                      <a:pPr marL="0" marR="0" lvl="0" indent="0" algn="ctr" defTabSz="12191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/>
                        <a:t>Sue</a:t>
                      </a:r>
                    </a:p>
                  </a:txBody>
                  <a:tcPr marL="0" marR="0" marT="60960" marB="609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5</a:t>
                      </a:r>
                    </a:p>
                  </a:txBody>
                  <a:tcPr marL="0" marR="0" marT="60960" marB="609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Web</a:t>
                      </a:r>
                    </a:p>
                  </a:txBody>
                  <a:tcPr marL="0" marR="0" marT="60960" marB="60960"/>
                </a:tc>
                <a:tc>
                  <a:txBody>
                    <a:bodyPr/>
                    <a:lstStyle/>
                    <a:p>
                      <a:pPr marL="0" marR="0" lvl="0" indent="0" algn="ctr" defTabSz="12191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/>
                        <a:t>Local</a:t>
                      </a:r>
                    </a:p>
                  </a:txBody>
                  <a:tcPr marL="0" marR="0" marT="60960" marB="60960"/>
                </a:tc>
                <a:tc>
                  <a:txBody>
                    <a:bodyPr/>
                    <a:lstStyle/>
                    <a:p>
                      <a:pPr marL="0" marR="0" lvl="0" indent="0" algn="ctr" defTabSz="12191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/>
                        <a:t>$ 1</a:t>
                      </a:r>
                    </a:p>
                  </a:txBody>
                  <a:tcPr marL="0" marR="0" marT="60960" marB="60960"/>
                </a:tc>
                <a:extLst>
                  <a:ext uri="{0D108BD9-81ED-4DB2-BD59-A6C34878D82A}">
                    <a16:rowId xmlns:a16="http://schemas.microsoft.com/office/drawing/2014/main" val="22904891"/>
                  </a:ext>
                </a:extLst>
              </a:tr>
              <a:tr h="264160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333</a:t>
                      </a:r>
                    </a:p>
                  </a:txBody>
                  <a:tcPr marL="0" marR="0" marT="60960" marB="609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FunBall</a:t>
                      </a:r>
                    </a:p>
                  </a:txBody>
                  <a:tcPr marL="0" marR="0" marT="60960" marB="609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6/9/22</a:t>
                      </a:r>
                    </a:p>
                  </a:txBody>
                  <a:tcPr marL="0" marR="0" marT="60960" marB="609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12</a:t>
                      </a:r>
                    </a:p>
                  </a:txBody>
                  <a:tcPr marL="0" marR="0" marT="60960" marB="609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cm102</a:t>
                      </a:r>
                    </a:p>
                  </a:txBody>
                  <a:tcPr marL="0" marR="0" marT="60960" marB="609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John</a:t>
                      </a:r>
                    </a:p>
                  </a:txBody>
                  <a:tcPr marL="0" marR="0" marT="60960" marB="609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3</a:t>
                      </a:r>
                    </a:p>
                  </a:txBody>
                  <a:tcPr marL="0" marR="0" marT="60960" marB="609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Social</a:t>
                      </a:r>
                    </a:p>
                  </a:txBody>
                  <a:tcPr marL="0" marR="0" marT="60960" marB="60960"/>
                </a:tc>
                <a:tc>
                  <a:txBody>
                    <a:bodyPr/>
                    <a:lstStyle/>
                    <a:p>
                      <a:pPr marL="0" marR="0" lvl="0" indent="0" algn="ctr" defTabSz="12191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/>
                        <a:t>Local</a:t>
                      </a:r>
                    </a:p>
                  </a:txBody>
                  <a:tcPr marL="0" marR="0" marT="60960" marB="60960"/>
                </a:tc>
                <a:tc>
                  <a:txBody>
                    <a:bodyPr/>
                    <a:lstStyle/>
                    <a:p>
                      <a:pPr marL="0" marR="0" lvl="0" indent="0" algn="ctr" defTabSz="12191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/>
                        <a:t>$ 8</a:t>
                      </a:r>
                    </a:p>
                  </a:txBody>
                  <a:tcPr marL="0" marR="0" marT="60960" marB="60960"/>
                </a:tc>
                <a:extLst>
                  <a:ext uri="{0D108BD9-81ED-4DB2-BD59-A6C34878D82A}">
                    <a16:rowId xmlns:a16="http://schemas.microsoft.com/office/drawing/2014/main" val="2406712928"/>
                  </a:ext>
                </a:extLst>
              </a:tr>
              <a:tr h="264160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333</a:t>
                      </a:r>
                    </a:p>
                  </a:txBody>
                  <a:tcPr marL="0" marR="0" marT="60960" marB="609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FunBall</a:t>
                      </a:r>
                    </a:p>
                  </a:txBody>
                  <a:tcPr marL="0" marR="0" marT="60960" marB="609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6/9/22</a:t>
                      </a:r>
                    </a:p>
                  </a:txBody>
                  <a:tcPr marL="0" marR="0" marT="60960" marB="609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12</a:t>
                      </a:r>
                    </a:p>
                  </a:txBody>
                  <a:tcPr marL="0" marR="0" marT="60960" marB="609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cm102</a:t>
                      </a:r>
                    </a:p>
                  </a:txBody>
                  <a:tcPr marL="0" marR="0" marT="60960" marB="609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John</a:t>
                      </a:r>
                    </a:p>
                  </a:txBody>
                  <a:tcPr marL="0" marR="0" marT="60960" marB="609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4</a:t>
                      </a:r>
                    </a:p>
                  </a:txBody>
                  <a:tcPr marL="0" marR="0" marT="60960" marB="609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Social</a:t>
                      </a:r>
                    </a:p>
                  </a:txBody>
                  <a:tcPr marL="0" marR="0" marT="60960" marB="60960"/>
                </a:tc>
                <a:tc>
                  <a:txBody>
                    <a:bodyPr/>
                    <a:lstStyle/>
                    <a:p>
                      <a:pPr marL="0" marR="0" lvl="0" indent="0" algn="ctr" defTabSz="12191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/>
                        <a:t>National</a:t>
                      </a:r>
                    </a:p>
                  </a:txBody>
                  <a:tcPr marL="0" marR="0" marT="60960" marB="60960"/>
                </a:tc>
                <a:tc>
                  <a:txBody>
                    <a:bodyPr/>
                    <a:lstStyle/>
                    <a:p>
                      <a:pPr marL="0" marR="0" lvl="0" indent="0" algn="ctr" defTabSz="12191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/>
                        <a:t>$ 2</a:t>
                      </a:r>
                    </a:p>
                  </a:txBody>
                  <a:tcPr marL="0" marR="0" marT="60960" marB="60960"/>
                </a:tc>
                <a:extLst>
                  <a:ext uri="{0D108BD9-81ED-4DB2-BD59-A6C34878D82A}">
                    <a16:rowId xmlns:a16="http://schemas.microsoft.com/office/drawing/2014/main" val="3747277646"/>
                  </a:ext>
                </a:extLst>
              </a:tr>
              <a:tr h="264160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444</a:t>
                      </a:r>
                    </a:p>
                  </a:txBody>
                  <a:tcPr marL="0" marR="0" marT="60960" marB="609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FallStyle</a:t>
                      </a:r>
                    </a:p>
                  </a:txBody>
                  <a:tcPr marL="0" marR="0" marT="60960" marB="60960"/>
                </a:tc>
                <a:tc>
                  <a:txBody>
                    <a:bodyPr/>
                    <a:lstStyle/>
                    <a:p>
                      <a:pPr marL="0" marR="0" lvl="0" indent="0" algn="ctr" defTabSz="12191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/>
                        <a:t>6/9/22</a:t>
                      </a:r>
                    </a:p>
                  </a:txBody>
                  <a:tcPr marL="0" marR="0" marT="60960" marB="609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5</a:t>
                      </a:r>
                    </a:p>
                  </a:txBody>
                  <a:tcPr marL="0" marR="0" marT="60960" marB="609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cm103</a:t>
                      </a:r>
                    </a:p>
                  </a:txBody>
                  <a:tcPr marL="0" marR="0" marT="60960" marB="609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Nancy</a:t>
                      </a:r>
                    </a:p>
                  </a:txBody>
                  <a:tcPr marL="0" marR="0" marT="60960" marB="609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6</a:t>
                      </a:r>
                    </a:p>
                  </a:txBody>
                  <a:tcPr marL="0" marR="0" marT="60960" marB="609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Web</a:t>
                      </a:r>
                    </a:p>
                  </a:txBody>
                  <a:tcPr marL="0" marR="0" marT="60960" marB="60960"/>
                </a:tc>
                <a:tc>
                  <a:txBody>
                    <a:bodyPr/>
                    <a:lstStyle/>
                    <a:p>
                      <a:pPr marL="0" marR="0" lvl="0" indent="0" algn="ctr" defTabSz="12191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/>
                        <a:t>National</a:t>
                      </a:r>
                    </a:p>
                  </a:txBody>
                  <a:tcPr marL="0" marR="0" marT="60960" marB="60960"/>
                </a:tc>
                <a:tc>
                  <a:txBody>
                    <a:bodyPr/>
                    <a:lstStyle/>
                    <a:p>
                      <a:pPr marL="0" marR="0" lvl="0" indent="0" algn="ctr" defTabSz="12191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/>
                        <a:t>$ 10</a:t>
                      </a:r>
                    </a:p>
                  </a:txBody>
                  <a:tcPr marL="0" marR="0" marT="60960" marB="60960"/>
                </a:tc>
                <a:extLst>
                  <a:ext uri="{0D108BD9-81ED-4DB2-BD59-A6C34878D82A}">
                    <a16:rowId xmlns:a16="http://schemas.microsoft.com/office/drawing/2014/main" val="4024988786"/>
                  </a:ext>
                </a:extLst>
              </a:tr>
              <a:tr h="264160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555</a:t>
                      </a:r>
                    </a:p>
                  </a:txBody>
                  <a:tcPr marL="0" marR="0" marT="60960" marB="609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FallColors</a:t>
                      </a:r>
                    </a:p>
                  </a:txBody>
                  <a:tcPr marL="0" marR="0" marT="60960" marB="60960"/>
                </a:tc>
                <a:tc>
                  <a:txBody>
                    <a:bodyPr/>
                    <a:lstStyle/>
                    <a:p>
                      <a:pPr marL="0" marR="0" lvl="0" indent="0" algn="ctr" defTabSz="12191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/>
                        <a:t>6/9/22</a:t>
                      </a:r>
                    </a:p>
                  </a:txBody>
                  <a:tcPr marL="0" marR="0" marT="60960" marB="609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3</a:t>
                      </a:r>
                    </a:p>
                  </a:txBody>
                  <a:tcPr marL="0" marR="0" marT="60960" marB="60960"/>
                </a:tc>
                <a:tc>
                  <a:txBody>
                    <a:bodyPr/>
                    <a:lstStyle/>
                    <a:p>
                      <a:pPr marL="0" marR="0" lvl="0" indent="0" algn="ctr" defTabSz="12191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/>
                        <a:t>cm100</a:t>
                      </a:r>
                    </a:p>
                  </a:txBody>
                  <a:tcPr marL="0" marR="0" marT="60960" marB="60960"/>
                </a:tc>
                <a:tc>
                  <a:txBody>
                    <a:bodyPr/>
                    <a:lstStyle/>
                    <a:p>
                      <a:pPr marL="0" marR="0" lvl="0" indent="0" algn="ctr" defTabSz="12191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/>
                        <a:t>Roberta</a:t>
                      </a:r>
                    </a:p>
                  </a:txBody>
                  <a:tcPr marL="0" marR="0" marT="60960" marB="609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3</a:t>
                      </a:r>
                    </a:p>
                  </a:txBody>
                  <a:tcPr marL="0" marR="0" marT="60960" marB="609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Social</a:t>
                      </a:r>
                    </a:p>
                  </a:txBody>
                  <a:tcPr marL="0" marR="0" marT="60960" marB="60960"/>
                </a:tc>
                <a:tc>
                  <a:txBody>
                    <a:bodyPr/>
                    <a:lstStyle/>
                    <a:p>
                      <a:pPr marL="0" marR="0" lvl="0" indent="0" algn="ctr" defTabSz="12191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/>
                        <a:t>Local</a:t>
                      </a:r>
                    </a:p>
                  </a:txBody>
                  <a:tcPr marL="0" marR="0" marT="60960" marB="60960"/>
                </a:tc>
                <a:tc>
                  <a:txBody>
                    <a:bodyPr/>
                    <a:lstStyle/>
                    <a:p>
                      <a:pPr marL="0" marR="0" lvl="0" indent="0" algn="ctr" defTabSz="12191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/>
                        <a:t>$ 10</a:t>
                      </a:r>
                    </a:p>
                  </a:txBody>
                  <a:tcPr marL="0" marR="0" marT="60960" marB="60960"/>
                </a:tc>
                <a:extLst>
                  <a:ext uri="{0D108BD9-81ED-4DB2-BD59-A6C34878D82A}">
                    <a16:rowId xmlns:a16="http://schemas.microsoft.com/office/drawing/2014/main" val="347778489"/>
                  </a:ext>
                </a:extLst>
              </a:tr>
            </a:tbl>
          </a:graphicData>
        </a:graphic>
      </p:graphicFrame>
      <p:graphicFrame>
        <p:nvGraphicFramePr>
          <p:cNvPr id="9" name="Table 6">
            <a:extLst>
              <a:ext uri="{FF2B5EF4-FFF2-40B4-BE49-F238E27FC236}">
                <a16:creationId xmlns:a16="http://schemas.microsoft.com/office/drawing/2014/main" id="{9DEF1FAA-943A-4D20-B433-A9F325CBFD01}"/>
              </a:ext>
            </a:extLst>
          </p:cNvPr>
          <p:cNvGraphicFramePr>
            <a:graphicFrameLocks noGrp="1"/>
          </p:cNvGraphicFramePr>
          <p:nvPr/>
        </p:nvGraphicFramePr>
        <p:xfrm>
          <a:off x="406401" y="4841596"/>
          <a:ext cx="4412709" cy="1996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36599">
                  <a:extLst>
                    <a:ext uri="{9D8B030D-6E8A-4147-A177-3AD203B41FA5}">
                      <a16:colId xmlns:a16="http://schemas.microsoft.com/office/drawing/2014/main" val="4168031598"/>
                    </a:ext>
                  </a:extLst>
                </a:gridCol>
                <a:gridCol w="1036864">
                  <a:extLst>
                    <a:ext uri="{9D8B030D-6E8A-4147-A177-3AD203B41FA5}">
                      <a16:colId xmlns:a16="http://schemas.microsoft.com/office/drawing/2014/main" val="331724206"/>
                    </a:ext>
                  </a:extLst>
                </a:gridCol>
                <a:gridCol w="702129">
                  <a:extLst>
                    <a:ext uri="{9D8B030D-6E8A-4147-A177-3AD203B41FA5}">
                      <a16:colId xmlns:a16="http://schemas.microsoft.com/office/drawing/2014/main" val="2011178124"/>
                    </a:ext>
                  </a:extLst>
                </a:gridCol>
                <a:gridCol w="849086">
                  <a:extLst>
                    <a:ext uri="{9D8B030D-6E8A-4147-A177-3AD203B41FA5}">
                      <a16:colId xmlns:a16="http://schemas.microsoft.com/office/drawing/2014/main" val="1894850722"/>
                    </a:ext>
                  </a:extLst>
                </a:gridCol>
                <a:gridCol w="1088031">
                  <a:extLst>
                    <a:ext uri="{9D8B030D-6E8A-4147-A177-3AD203B41FA5}">
                      <a16:colId xmlns:a16="http://schemas.microsoft.com/office/drawing/2014/main" val="3058034252"/>
                    </a:ext>
                  </a:extLst>
                </a:gridCol>
              </a:tblGrid>
              <a:tr h="548640">
                <a:tc>
                  <a:txBody>
                    <a:bodyPr/>
                    <a:lstStyle/>
                    <a:p>
                      <a:r>
                        <a:rPr lang="en-US" sz="1100" u="sng" dirty="0"/>
                        <a:t>AdCampaignID</a:t>
                      </a: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r>
                        <a:rPr lang="en-US" sz="1100" dirty="0"/>
                        <a:t>Name</a:t>
                      </a: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r>
                        <a:rPr lang="en-US" sz="1100" dirty="0"/>
                        <a:t>Start</a:t>
                      </a: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r>
                        <a:rPr lang="en-US" sz="1100" dirty="0"/>
                        <a:t>Duration</a:t>
                      </a:r>
                      <a:br>
                        <a:rPr lang="en-US" sz="1100" dirty="0"/>
                      </a:br>
                      <a:r>
                        <a:rPr lang="en-US" sz="1100" dirty="0"/>
                        <a:t>(days)</a:t>
                      </a: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r>
                        <a:rPr lang="en-US" sz="1100" dirty="0"/>
                        <a:t>ManagerID (FK)</a:t>
                      </a:r>
                    </a:p>
                  </a:txBody>
                  <a:tcPr marL="121920" marR="121920" marT="60960" marB="60960"/>
                </a:tc>
                <a:extLst>
                  <a:ext uri="{0D108BD9-81ED-4DB2-BD59-A6C34878D82A}">
                    <a16:rowId xmlns:a16="http://schemas.microsoft.com/office/drawing/2014/main" val="3487491397"/>
                  </a:ext>
                </a:extLst>
              </a:tr>
              <a:tr h="264160">
                <a:tc>
                  <a:txBody>
                    <a:bodyPr/>
                    <a:lstStyle/>
                    <a:p>
                      <a:r>
                        <a:rPr lang="en-US" sz="1100" dirty="0"/>
                        <a:t>111</a:t>
                      </a: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r>
                        <a:rPr lang="en-US" sz="1100" dirty="0"/>
                        <a:t>SummerFun</a:t>
                      </a: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r>
                        <a:rPr lang="en-US" sz="1100" dirty="0"/>
                        <a:t>6/6/22</a:t>
                      </a: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r>
                        <a:rPr lang="en-US" sz="1100" dirty="0"/>
                        <a:t>12</a:t>
                      </a: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r>
                        <a:rPr lang="en-US" sz="1100" dirty="0"/>
                        <a:t>cm100</a:t>
                      </a:r>
                    </a:p>
                  </a:txBody>
                  <a:tcPr marL="121920" marR="121920" marT="60960" marB="60960"/>
                </a:tc>
                <a:extLst>
                  <a:ext uri="{0D108BD9-81ED-4DB2-BD59-A6C34878D82A}">
                    <a16:rowId xmlns:a16="http://schemas.microsoft.com/office/drawing/2014/main" val="3547027517"/>
                  </a:ext>
                </a:extLst>
              </a:tr>
              <a:tr h="264160">
                <a:tc>
                  <a:txBody>
                    <a:bodyPr/>
                    <a:lstStyle/>
                    <a:p>
                      <a:r>
                        <a:rPr lang="en-US" sz="1100" dirty="0"/>
                        <a:t>222</a:t>
                      </a: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pPr marL="0" marR="0" lvl="0" indent="0" algn="l" defTabSz="12191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/>
                        <a:t>SummerZing</a:t>
                      </a: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r>
                        <a:rPr lang="en-US" sz="1100" dirty="0"/>
                        <a:t>6/8/22</a:t>
                      </a: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r>
                        <a:rPr lang="en-US" sz="1100" dirty="0"/>
                        <a:t>30</a:t>
                      </a: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r>
                        <a:rPr lang="en-US" sz="1100" dirty="0"/>
                        <a:t>cm101</a:t>
                      </a:r>
                    </a:p>
                  </a:txBody>
                  <a:tcPr marL="121920" marR="121920" marT="60960" marB="60960"/>
                </a:tc>
                <a:extLst>
                  <a:ext uri="{0D108BD9-81ED-4DB2-BD59-A6C34878D82A}">
                    <a16:rowId xmlns:a16="http://schemas.microsoft.com/office/drawing/2014/main" val="22904891"/>
                  </a:ext>
                </a:extLst>
              </a:tr>
              <a:tr h="264160">
                <a:tc>
                  <a:txBody>
                    <a:bodyPr/>
                    <a:lstStyle/>
                    <a:p>
                      <a:r>
                        <a:rPr lang="en-US" sz="1100" dirty="0"/>
                        <a:t>333</a:t>
                      </a: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r>
                        <a:rPr lang="en-US" sz="1100" dirty="0"/>
                        <a:t>FunBall</a:t>
                      </a: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r>
                        <a:rPr lang="en-US" sz="1100" dirty="0"/>
                        <a:t>6/9/22</a:t>
                      </a: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r>
                        <a:rPr lang="en-US" sz="1100" dirty="0"/>
                        <a:t>12</a:t>
                      </a: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r>
                        <a:rPr lang="en-US" sz="1100" dirty="0"/>
                        <a:t>cm102</a:t>
                      </a:r>
                    </a:p>
                  </a:txBody>
                  <a:tcPr marL="121920" marR="121920" marT="60960" marB="60960"/>
                </a:tc>
                <a:extLst>
                  <a:ext uri="{0D108BD9-81ED-4DB2-BD59-A6C34878D82A}">
                    <a16:rowId xmlns:a16="http://schemas.microsoft.com/office/drawing/2014/main" val="2406712928"/>
                  </a:ext>
                </a:extLst>
              </a:tr>
              <a:tr h="264160">
                <a:tc>
                  <a:txBody>
                    <a:bodyPr/>
                    <a:lstStyle/>
                    <a:p>
                      <a:r>
                        <a:rPr lang="en-US" sz="1100" dirty="0"/>
                        <a:t>444</a:t>
                      </a: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r>
                        <a:rPr lang="en-US" sz="1100" dirty="0"/>
                        <a:t>FallStyle</a:t>
                      </a: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pPr marL="0" marR="0" lvl="0" indent="0" algn="l" defTabSz="12191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/>
                        <a:t>6/9/22</a:t>
                      </a: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r>
                        <a:rPr lang="en-US" sz="1100" dirty="0"/>
                        <a:t>5</a:t>
                      </a: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r>
                        <a:rPr lang="en-US" sz="1100" dirty="0"/>
                        <a:t>cm103</a:t>
                      </a:r>
                    </a:p>
                  </a:txBody>
                  <a:tcPr marL="121920" marR="121920" marT="60960" marB="60960"/>
                </a:tc>
                <a:extLst>
                  <a:ext uri="{0D108BD9-81ED-4DB2-BD59-A6C34878D82A}">
                    <a16:rowId xmlns:a16="http://schemas.microsoft.com/office/drawing/2014/main" val="4024988786"/>
                  </a:ext>
                </a:extLst>
              </a:tr>
              <a:tr h="264160">
                <a:tc>
                  <a:txBody>
                    <a:bodyPr/>
                    <a:lstStyle/>
                    <a:p>
                      <a:r>
                        <a:rPr lang="en-US" sz="1100" dirty="0"/>
                        <a:t>555</a:t>
                      </a: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r>
                        <a:rPr lang="en-US" sz="1100" dirty="0"/>
                        <a:t>FallColors</a:t>
                      </a: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pPr marL="0" marR="0" lvl="0" indent="0" algn="l" defTabSz="12191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/>
                        <a:t>6/9/22</a:t>
                      </a: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r>
                        <a:rPr lang="en-US" sz="1100" dirty="0"/>
                        <a:t>3</a:t>
                      </a: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r>
                        <a:rPr lang="en-US" sz="1100" dirty="0"/>
                        <a:t>cm100</a:t>
                      </a:r>
                    </a:p>
                  </a:txBody>
                  <a:tcPr marL="121920" marR="121920" marT="60960" marB="60960"/>
                </a:tc>
                <a:extLst>
                  <a:ext uri="{0D108BD9-81ED-4DB2-BD59-A6C34878D82A}">
                    <a16:rowId xmlns:a16="http://schemas.microsoft.com/office/drawing/2014/main" val="347778489"/>
                  </a:ext>
                </a:extLst>
              </a:tr>
            </a:tbl>
          </a:graphicData>
        </a:graphic>
      </p:graphicFrame>
      <p:graphicFrame>
        <p:nvGraphicFramePr>
          <p:cNvPr id="10" name="Table 6">
            <a:extLst>
              <a:ext uri="{FF2B5EF4-FFF2-40B4-BE49-F238E27FC236}">
                <a16:creationId xmlns:a16="http://schemas.microsoft.com/office/drawing/2014/main" id="{29483699-A4E1-4FC8-82B8-4F5FA47EC83B}"/>
              </a:ext>
            </a:extLst>
          </p:cNvPr>
          <p:cNvGraphicFramePr>
            <a:graphicFrameLocks noGrp="1"/>
          </p:cNvGraphicFramePr>
          <p:nvPr/>
        </p:nvGraphicFramePr>
        <p:xfrm>
          <a:off x="2943167" y="2465686"/>
          <a:ext cx="2172164" cy="230551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15606">
                  <a:extLst>
                    <a:ext uri="{9D8B030D-6E8A-4147-A177-3AD203B41FA5}">
                      <a16:colId xmlns:a16="http://schemas.microsoft.com/office/drawing/2014/main" val="1050443229"/>
                    </a:ext>
                  </a:extLst>
                </a:gridCol>
                <a:gridCol w="681204">
                  <a:extLst>
                    <a:ext uri="{9D8B030D-6E8A-4147-A177-3AD203B41FA5}">
                      <a16:colId xmlns:a16="http://schemas.microsoft.com/office/drawing/2014/main" val="2510719676"/>
                    </a:ext>
                  </a:extLst>
                </a:gridCol>
                <a:gridCol w="775354">
                  <a:extLst>
                    <a:ext uri="{9D8B030D-6E8A-4147-A177-3AD203B41FA5}">
                      <a16:colId xmlns:a16="http://schemas.microsoft.com/office/drawing/2014/main" val="1828323274"/>
                    </a:ext>
                  </a:extLst>
                </a:gridCol>
              </a:tblGrid>
              <a:tr h="476715">
                <a:tc>
                  <a:txBody>
                    <a:bodyPr/>
                    <a:lstStyle/>
                    <a:p>
                      <a:r>
                        <a:rPr lang="en-US" sz="1200" u="sng" dirty="0"/>
                        <a:t>TypeId</a:t>
                      </a: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Media</a:t>
                      </a: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Range</a:t>
                      </a:r>
                    </a:p>
                  </a:txBody>
                  <a:tcPr marL="121920" marR="121920" marT="60960" marB="60960"/>
                </a:tc>
                <a:extLst>
                  <a:ext uri="{0D108BD9-81ED-4DB2-BD59-A6C34878D82A}">
                    <a16:rowId xmlns:a16="http://schemas.microsoft.com/office/drawing/2014/main" val="3487491397"/>
                  </a:ext>
                </a:extLst>
              </a:tr>
              <a:tr h="301920">
                <a:tc>
                  <a:txBody>
                    <a:bodyPr/>
                    <a:lstStyle/>
                    <a:p>
                      <a:r>
                        <a:rPr lang="en-US" sz="1200" dirty="0"/>
                        <a:t>1</a:t>
                      </a: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TV</a:t>
                      </a: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Local</a:t>
                      </a:r>
                    </a:p>
                  </a:txBody>
                  <a:tcPr marL="121920" marR="121920" marT="60960" marB="60960"/>
                </a:tc>
                <a:extLst>
                  <a:ext uri="{0D108BD9-81ED-4DB2-BD59-A6C34878D82A}">
                    <a16:rowId xmlns:a16="http://schemas.microsoft.com/office/drawing/2014/main" val="3547027517"/>
                  </a:ext>
                </a:extLst>
              </a:tr>
              <a:tr h="301920">
                <a:tc>
                  <a:txBody>
                    <a:bodyPr/>
                    <a:lstStyle/>
                    <a:p>
                      <a:r>
                        <a:rPr lang="en-US" sz="1200" dirty="0"/>
                        <a:t>2</a:t>
                      </a: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TV</a:t>
                      </a: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National</a:t>
                      </a:r>
                    </a:p>
                  </a:txBody>
                  <a:tcPr marL="121920" marR="121920" marT="60960" marB="60960"/>
                </a:tc>
                <a:extLst>
                  <a:ext uri="{0D108BD9-81ED-4DB2-BD59-A6C34878D82A}">
                    <a16:rowId xmlns:a16="http://schemas.microsoft.com/office/drawing/2014/main" val="668892952"/>
                  </a:ext>
                </a:extLst>
              </a:tr>
              <a:tr h="301920">
                <a:tc>
                  <a:txBody>
                    <a:bodyPr/>
                    <a:lstStyle/>
                    <a:p>
                      <a:r>
                        <a:rPr lang="en-US" sz="1200" dirty="0"/>
                        <a:t>3</a:t>
                      </a: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Social</a:t>
                      </a: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pPr marL="0" marR="0" lvl="0" indent="0" algn="l" defTabSz="12191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/>
                        <a:t>Local</a:t>
                      </a:r>
                    </a:p>
                  </a:txBody>
                  <a:tcPr marL="121920" marR="121920" marT="60960" marB="60960"/>
                </a:tc>
                <a:extLst>
                  <a:ext uri="{0D108BD9-81ED-4DB2-BD59-A6C34878D82A}">
                    <a16:rowId xmlns:a16="http://schemas.microsoft.com/office/drawing/2014/main" val="2049206759"/>
                  </a:ext>
                </a:extLst>
              </a:tr>
              <a:tr h="301920">
                <a:tc>
                  <a:txBody>
                    <a:bodyPr/>
                    <a:lstStyle/>
                    <a:p>
                      <a:r>
                        <a:rPr lang="en-US" sz="1200" dirty="0"/>
                        <a:t>5</a:t>
                      </a: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Web</a:t>
                      </a: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pPr marL="0" marR="0" lvl="0" indent="0" algn="l" defTabSz="12191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/>
                        <a:t>Local</a:t>
                      </a:r>
                    </a:p>
                  </a:txBody>
                  <a:tcPr marL="121920" marR="121920" marT="60960" marB="60960"/>
                </a:tc>
                <a:extLst>
                  <a:ext uri="{0D108BD9-81ED-4DB2-BD59-A6C34878D82A}">
                    <a16:rowId xmlns:a16="http://schemas.microsoft.com/office/drawing/2014/main" val="22904891"/>
                  </a:ext>
                </a:extLst>
              </a:tr>
              <a:tr h="301920">
                <a:tc>
                  <a:txBody>
                    <a:bodyPr/>
                    <a:lstStyle/>
                    <a:p>
                      <a:r>
                        <a:rPr lang="en-US" sz="1200" dirty="0"/>
                        <a:t>4</a:t>
                      </a: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Social</a:t>
                      </a: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pPr marL="0" marR="0" lvl="0" indent="0" algn="l" defTabSz="12191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/>
                        <a:t>National</a:t>
                      </a:r>
                    </a:p>
                  </a:txBody>
                  <a:tcPr marL="121920" marR="121920" marT="60960" marB="60960"/>
                </a:tc>
                <a:extLst>
                  <a:ext uri="{0D108BD9-81ED-4DB2-BD59-A6C34878D82A}">
                    <a16:rowId xmlns:a16="http://schemas.microsoft.com/office/drawing/2014/main" val="3747277646"/>
                  </a:ext>
                </a:extLst>
              </a:tr>
              <a:tr h="301920">
                <a:tc>
                  <a:txBody>
                    <a:bodyPr/>
                    <a:lstStyle/>
                    <a:p>
                      <a:r>
                        <a:rPr lang="en-US" sz="1200" dirty="0"/>
                        <a:t>6</a:t>
                      </a: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Web</a:t>
                      </a: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pPr marL="0" marR="0" lvl="0" indent="0" algn="l" defTabSz="12191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/>
                        <a:t>National</a:t>
                      </a:r>
                    </a:p>
                  </a:txBody>
                  <a:tcPr marL="121920" marR="121920" marT="60960" marB="60960"/>
                </a:tc>
                <a:extLst>
                  <a:ext uri="{0D108BD9-81ED-4DB2-BD59-A6C34878D82A}">
                    <a16:rowId xmlns:a16="http://schemas.microsoft.com/office/drawing/2014/main" val="3498779685"/>
                  </a:ext>
                </a:extLst>
              </a:tr>
            </a:tbl>
          </a:graphicData>
        </a:graphic>
      </p:graphicFrame>
      <p:pic>
        <p:nvPicPr>
          <p:cNvPr id="12" name="Picture 11">
            <a:extLst>
              <a:ext uri="{FF2B5EF4-FFF2-40B4-BE49-F238E27FC236}">
                <a16:creationId xmlns:a16="http://schemas.microsoft.com/office/drawing/2014/main" id="{18A7F8BF-C53D-42CF-9C9F-E68E356B807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84562" y="5259063"/>
            <a:ext cx="1483497" cy="1483497"/>
          </a:xfrm>
          <a:prstGeom prst="rect">
            <a:avLst/>
          </a:prstGeom>
          <a:ln>
            <a:noFill/>
          </a:ln>
        </p:spPr>
      </p:pic>
      <p:sp>
        <p:nvSpPr>
          <p:cNvPr id="13" name="Title 4">
            <a:extLst>
              <a:ext uri="{FF2B5EF4-FFF2-40B4-BE49-F238E27FC236}">
                <a16:creationId xmlns:a16="http://schemas.microsoft.com/office/drawing/2014/main" id="{94B1E73B-BF14-4140-BD1B-BE21AC44F1AE}"/>
              </a:ext>
            </a:extLst>
          </p:cNvPr>
          <p:cNvSpPr txBox="1">
            <a:spLocks/>
          </p:cNvSpPr>
          <p:nvPr/>
        </p:nvSpPr>
        <p:spPr>
          <a:xfrm>
            <a:off x="406401" y="1091284"/>
            <a:ext cx="11684000" cy="56692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1219170" rtl="0" eaLnBrk="1" latinLnBrk="0" hangingPunct="1">
              <a:spcBef>
                <a:spcPct val="0"/>
              </a:spcBef>
              <a:buNone/>
              <a:defRPr sz="7200" b="0" kern="1200" cap="none" spc="0">
                <a:ln>
                  <a:noFill/>
                </a:ln>
                <a:solidFill>
                  <a:schemeClr val="tx1"/>
                </a:solidFill>
                <a:effectLst/>
                <a:latin typeface="Segoe UI Semilight" panose="020B0402040204020203" pitchFamily="34" charset="0"/>
                <a:ea typeface="+mj-ea"/>
                <a:cs typeface="Segoe UI Semilight" panose="020B0402040204020203" pitchFamily="34" charset="0"/>
              </a:defRPr>
            </a:lvl1pPr>
          </a:lstStyle>
          <a:p>
            <a:pPr algn="ctr" fontAlgn="auto">
              <a:spcAft>
                <a:spcPts val="0"/>
              </a:spcAft>
            </a:pPr>
            <a:r>
              <a:rPr lang="en-US" sz="4000" dirty="0">
                <a:solidFill>
                  <a:schemeClr val="accent1"/>
                </a:solidFill>
              </a:rPr>
              <a:t>Normalized </a:t>
            </a:r>
            <a:r>
              <a:rPr lang="en-US" sz="4000" dirty="0">
                <a:solidFill>
                  <a:srgbClr val="E3621B"/>
                </a:solidFill>
              </a:rPr>
              <a:t>      </a:t>
            </a:r>
            <a:r>
              <a:rPr lang="en-US" sz="4000" dirty="0"/>
              <a:t> vs.            </a:t>
            </a:r>
            <a:r>
              <a:rPr lang="en-US" sz="4000" dirty="0">
                <a:solidFill>
                  <a:srgbClr val="00B0F0"/>
                </a:solidFill>
              </a:rPr>
              <a:t>Denormalized data</a:t>
            </a:r>
          </a:p>
        </p:txBody>
      </p:sp>
      <p:graphicFrame>
        <p:nvGraphicFramePr>
          <p:cNvPr id="16" name="Table 6">
            <a:extLst>
              <a:ext uri="{FF2B5EF4-FFF2-40B4-BE49-F238E27FC236}">
                <a16:creationId xmlns:a16="http://schemas.microsoft.com/office/drawing/2014/main" id="{14A3FF9D-800B-45FD-86A7-9EC081DFD3F7}"/>
              </a:ext>
            </a:extLst>
          </p:cNvPr>
          <p:cNvGraphicFramePr>
            <a:graphicFrameLocks noGrp="1"/>
          </p:cNvGraphicFramePr>
          <p:nvPr/>
        </p:nvGraphicFramePr>
        <p:xfrm>
          <a:off x="406401" y="1658210"/>
          <a:ext cx="2399290" cy="311299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05304">
                  <a:extLst>
                    <a:ext uri="{9D8B030D-6E8A-4147-A177-3AD203B41FA5}">
                      <a16:colId xmlns:a16="http://schemas.microsoft.com/office/drawing/2014/main" val="4168031598"/>
                    </a:ext>
                  </a:extLst>
                </a:gridCol>
                <a:gridCol w="566821">
                  <a:extLst>
                    <a:ext uri="{9D8B030D-6E8A-4147-A177-3AD203B41FA5}">
                      <a16:colId xmlns:a16="http://schemas.microsoft.com/office/drawing/2014/main" val="1050443229"/>
                    </a:ext>
                  </a:extLst>
                </a:gridCol>
                <a:gridCol w="827165">
                  <a:extLst>
                    <a:ext uri="{9D8B030D-6E8A-4147-A177-3AD203B41FA5}">
                      <a16:colId xmlns:a16="http://schemas.microsoft.com/office/drawing/2014/main" val="3777537937"/>
                    </a:ext>
                  </a:extLst>
                </a:gridCol>
              </a:tblGrid>
              <a:tr h="506951">
                <a:tc>
                  <a:txBody>
                    <a:bodyPr/>
                    <a:lstStyle/>
                    <a:p>
                      <a:r>
                        <a:rPr lang="en-US" sz="1100" u="sng" dirty="0"/>
                        <a:t>Ad Campaign ID</a:t>
                      </a:r>
                    </a:p>
                  </a:txBody>
                  <a:tcPr marL="121920" marR="121920" marT="60960" marB="6096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u="sng" dirty="0"/>
                        <a:t>Type Id</a:t>
                      </a:r>
                    </a:p>
                  </a:txBody>
                  <a:tcPr marL="121920" marR="121920" marT="60960" marB="60960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/>
                        <a:t>Budget in millions</a:t>
                      </a:r>
                    </a:p>
                  </a:txBody>
                  <a:tcPr marL="121920" marR="121920" marT="0" marB="0" anchor="ctr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3487491397"/>
                  </a:ext>
                </a:extLst>
              </a:tr>
              <a:tr h="234928">
                <a:tc>
                  <a:txBody>
                    <a:bodyPr/>
                    <a:lstStyle/>
                    <a:p>
                      <a:r>
                        <a:rPr lang="en-US" sz="1100" dirty="0"/>
                        <a:t>111</a:t>
                      </a:r>
                    </a:p>
                  </a:txBody>
                  <a:tcPr marL="121920" marR="121920" marT="60960" marB="6096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/>
                        <a:t>1</a:t>
                      </a: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r>
                        <a:rPr lang="en-US" sz="1100" dirty="0"/>
                        <a:t>$ 5</a:t>
                      </a:r>
                    </a:p>
                  </a:txBody>
                  <a:tcPr marL="121920" marR="121920" marT="60960" marB="60960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3547027517"/>
                  </a:ext>
                </a:extLst>
              </a:tr>
              <a:tr h="234928">
                <a:tc>
                  <a:txBody>
                    <a:bodyPr/>
                    <a:lstStyle/>
                    <a:p>
                      <a:r>
                        <a:rPr lang="en-US" sz="1100" dirty="0"/>
                        <a:t>111</a:t>
                      </a:r>
                    </a:p>
                  </a:txBody>
                  <a:tcPr marL="121920" marR="121920" marT="60960" marB="6096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/>
                        <a:t>2</a:t>
                      </a: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pPr marL="0" marR="0" lvl="0" indent="0" algn="l" defTabSz="12191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/>
                        <a:t>$ 5</a:t>
                      </a:r>
                    </a:p>
                  </a:txBody>
                  <a:tcPr marL="121920" marR="121920" marT="60960" marB="60960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668892952"/>
                  </a:ext>
                </a:extLst>
              </a:tr>
              <a:tr h="234928">
                <a:tc>
                  <a:txBody>
                    <a:bodyPr/>
                    <a:lstStyle/>
                    <a:p>
                      <a:r>
                        <a:rPr lang="en-US" sz="1100" dirty="0"/>
                        <a:t>222</a:t>
                      </a:r>
                    </a:p>
                  </a:txBody>
                  <a:tcPr marL="121920" marR="121920" marT="60960" marB="6096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/>
                        <a:t>1</a:t>
                      </a: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pPr marL="0" marR="0" lvl="0" indent="0" algn="l" defTabSz="12191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/>
                        <a:t>$ 6</a:t>
                      </a:r>
                    </a:p>
                  </a:txBody>
                  <a:tcPr marL="121920" marR="121920" marT="60960" marB="60960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2449496800"/>
                  </a:ext>
                </a:extLst>
              </a:tr>
              <a:tr h="234928">
                <a:tc>
                  <a:txBody>
                    <a:bodyPr/>
                    <a:lstStyle/>
                    <a:p>
                      <a:r>
                        <a:rPr lang="en-US" sz="1100" dirty="0"/>
                        <a:t>222</a:t>
                      </a:r>
                    </a:p>
                  </a:txBody>
                  <a:tcPr marL="121920" marR="121920" marT="60960" marB="6096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/>
                        <a:t>3</a:t>
                      </a: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pPr marL="0" marR="0" lvl="0" indent="0" algn="l" defTabSz="12191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/>
                        <a:t>$ 3</a:t>
                      </a:r>
                    </a:p>
                  </a:txBody>
                  <a:tcPr marL="121920" marR="121920" marT="60960" marB="60960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2049206759"/>
                  </a:ext>
                </a:extLst>
              </a:tr>
              <a:tr h="234928">
                <a:tc>
                  <a:txBody>
                    <a:bodyPr/>
                    <a:lstStyle/>
                    <a:p>
                      <a:r>
                        <a:rPr lang="en-US" sz="1100" dirty="0"/>
                        <a:t>222</a:t>
                      </a:r>
                    </a:p>
                  </a:txBody>
                  <a:tcPr marL="121920" marR="121920" marT="60960" marB="6096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/>
                        <a:t>5</a:t>
                      </a: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pPr marL="0" marR="0" lvl="0" indent="0" algn="l" defTabSz="12191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/>
                        <a:t>$ 10</a:t>
                      </a:r>
                    </a:p>
                  </a:txBody>
                  <a:tcPr marL="121920" marR="121920" marT="60960" marB="60960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22904891"/>
                  </a:ext>
                </a:extLst>
              </a:tr>
              <a:tr h="234928">
                <a:tc>
                  <a:txBody>
                    <a:bodyPr/>
                    <a:lstStyle/>
                    <a:p>
                      <a:r>
                        <a:rPr lang="en-US" sz="1100" dirty="0"/>
                        <a:t>333</a:t>
                      </a:r>
                    </a:p>
                  </a:txBody>
                  <a:tcPr marL="121920" marR="121920" marT="60960" marB="6096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/>
                        <a:t>3</a:t>
                      </a: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pPr marL="0" marR="0" lvl="0" indent="0" algn="l" defTabSz="12191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/>
                        <a:t>$ 8</a:t>
                      </a:r>
                    </a:p>
                  </a:txBody>
                  <a:tcPr marL="121920" marR="121920" marT="60960" marB="60960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2406712928"/>
                  </a:ext>
                </a:extLst>
              </a:tr>
              <a:tr h="234928">
                <a:tc>
                  <a:txBody>
                    <a:bodyPr/>
                    <a:lstStyle/>
                    <a:p>
                      <a:r>
                        <a:rPr lang="en-US" sz="1100" dirty="0"/>
                        <a:t>333</a:t>
                      </a:r>
                    </a:p>
                  </a:txBody>
                  <a:tcPr marL="121920" marR="121920" marT="60960" marB="6096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/>
                        <a:t>4</a:t>
                      </a: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pPr marL="0" marR="0" lvl="0" indent="0" algn="l" defTabSz="12191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/>
                        <a:t>$ 2</a:t>
                      </a:r>
                    </a:p>
                  </a:txBody>
                  <a:tcPr marL="121920" marR="121920" marT="60960" marB="60960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3984901805"/>
                  </a:ext>
                </a:extLst>
              </a:tr>
              <a:tr h="234928">
                <a:tc>
                  <a:txBody>
                    <a:bodyPr/>
                    <a:lstStyle/>
                    <a:p>
                      <a:r>
                        <a:rPr lang="en-US" sz="1100" dirty="0"/>
                        <a:t>444</a:t>
                      </a:r>
                    </a:p>
                  </a:txBody>
                  <a:tcPr marL="121920" marR="121920" marT="60960" marB="6096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/>
                        <a:t>6</a:t>
                      </a: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pPr marL="0" marR="0" lvl="0" indent="0" algn="l" defTabSz="12191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/>
                        <a:t>$ 10</a:t>
                      </a:r>
                    </a:p>
                  </a:txBody>
                  <a:tcPr marL="121920" marR="121920" marT="60960" marB="60960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530816912"/>
                  </a:ext>
                </a:extLst>
              </a:tr>
              <a:tr h="234928">
                <a:tc>
                  <a:txBody>
                    <a:bodyPr/>
                    <a:lstStyle/>
                    <a:p>
                      <a:r>
                        <a:rPr lang="en-US" sz="1100" dirty="0"/>
                        <a:t>555</a:t>
                      </a:r>
                    </a:p>
                  </a:txBody>
                  <a:tcPr marL="121920" marR="121920" marT="60960" marB="6096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/>
                        <a:t>3</a:t>
                      </a:r>
                    </a:p>
                  </a:txBody>
                  <a:tcPr marL="121920" marR="121920" marT="60960" marB="60960"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2191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/>
                        <a:t>$ 10</a:t>
                      </a:r>
                    </a:p>
                  </a:txBody>
                  <a:tcPr marL="121920" marR="121920" marT="60960" marB="60960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34165888"/>
                  </a:ext>
                </a:extLst>
              </a:tr>
            </a:tbl>
          </a:graphicData>
        </a:graphic>
      </p:graphicFrame>
      <p:sp>
        <p:nvSpPr>
          <p:cNvPr id="11" name="TextBox 10">
            <a:extLst>
              <a:ext uri="{FF2B5EF4-FFF2-40B4-BE49-F238E27FC236}">
                <a16:creationId xmlns:a16="http://schemas.microsoft.com/office/drawing/2014/main" id="{8A6C60C9-4CD9-43C1-A395-07FAEF8FF8F4}"/>
              </a:ext>
            </a:extLst>
          </p:cNvPr>
          <p:cNvSpPr txBox="1"/>
          <p:nvPr/>
        </p:nvSpPr>
        <p:spPr>
          <a:xfrm>
            <a:off x="6633511" y="5542231"/>
            <a:ext cx="527389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400" b="1" dirty="0">
                <a:solidFill>
                  <a:schemeClr val="tx1"/>
                </a:solidFill>
                <a:effectLst/>
              </a:rPr>
              <a:t>Assign to FallColors an additional Type 4 campaign with a $2 mil. budget</a:t>
            </a:r>
          </a:p>
        </p:txBody>
      </p:sp>
    </p:spTree>
    <p:extLst>
      <p:ext uri="{BB962C8B-B14F-4D97-AF65-F5344CB8AC3E}">
        <p14:creationId xmlns:p14="http://schemas.microsoft.com/office/powerpoint/2010/main" val="39016467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948987F5-D6B2-4968-8C98-99E8932845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Which DB is faster?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22EF9A0-29A9-4C78-89C7-3104280F151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D4E8DE7-8107-485D-819E-7A652D98D056}" type="slidenum">
              <a:rPr lang="en-US" smtClean="0"/>
              <a:pPr/>
              <a:t>11</a:t>
            </a:fld>
            <a:endParaRPr lang="en-US" dirty="0"/>
          </a:p>
        </p:txBody>
      </p:sp>
      <p:graphicFrame>
        <p:nvGraphicFramePr>
          <p:cNvPr id="8" name="Table 6">
            <a:extLst>
              <a:ext uri="{FF2B5EF4-FFF2-40B4-BE49-F238E27FC236}">
                <a16:creationId xmlns:a16="http://schemas.microsoft.com/office/drawing/2014/main" id="{179A1B07-69D1-4A05-94CA-29DE35924B0D}"/>
              </a:ext>
            </a:extLst>
          </p:cNvPr>
          <p:cNvGraphicFramePr>
            <a:graphicFrameLocks noGrp="1"/>
          </p:cNvGraphicFramePr>
          <p:nvPr/>
        </p:nvGraphicFramePr>
        <p:xfrm>
          <a:off x="5411551" y="1768682"/>
          <a:ext cx="6678850" cy="341376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660811">
                  <a:extLst>
                    <a:ext uri="{9D8B030D-6E8A-4147-A177-3AD203B41FA5}">
                      <a16:colId xmlns:a16="http://schemas.microsoft.com/office/drawing/2014/main" val="4168031598"/>
                    </a:ext>
                  </a:extLst>
                </a:gridCol>
                <a:gridCol w="920869">
                  <a:extLst>
                    <a:ext uri="{9D8B030D-6E8A-4147-A177-3AD203B41FA5}">
                      <a16:colId xmlns:a16="http://schemas.microsoft.com/office/drawing/2014/main" val="331724206"/>
                    </a:ext>
                  </a:extLst>
                </a:gridCol>
                <a:gridCol w="591012">
                  <a:extLst>
                    <a:ext uri="{9D8B030D-6E8A-4147-A177-3AD203B41FA5}">
                      <a16:colId xmlns:a16="http://schemas.microsoft.com/office/drawing/2014/main" val="2011178124"/>
                    </a:ext>
                  </a:extLst>
                </a:gridCol>
                <a:gridCol w="614758">
                  <a:extLst>
                    <a:ext uri="{9D8B030D-6E8A-4147-A177-3AD203B41FA5}">
                      <a16:colId xmlns:a16="http://schemas.microsoft.com/office/drawing/2014/main" val="1894850722"/>
                    </a:ext>
                  </a:extLst>
                </a:gridCol>
                <a:gridCol w="718955">
                  <a:extLst>
                    <a:ext uri="{9D8B030D-6E8A-4147-A177-3AD203B41FA5}">
                      <a16:colId xmlns:a16="http://schemas.microsoft.com/office/drawing/2014/main" val="1082195345"/>
                    </a:ext>
                  </a:extLst>
                </a:gridCol>
                <a:gridCol w="698115">
                  <a:extLst>
                    <a:ext uri="{9D8B030D-6E8A-4147-A177-3AD203B41FA5}">
                      <a16:colId xmlns:a16="http://schemas.microsoft.com/office/drawing/2014/main" val="150324848"/>
                    </a:ext>
                  </a:extLst>
                </a:gridCol>
                <a:gridCol w="633675">
                  <a:extLst>
                    <a:ext uri="{9D8B030D-6E8A-4147-A177-3AD203B41FA5}">
                      <a16:colId xmlns:a16="http://schemas.microsoft.com/office/drawing/2014/main" val="1050443229"/>
                    </a:ext>
                  </a:extLst>
                </a:gridCol>
                <a:gridCol w="595841">
                  <a:extLst>
                    <a:ext uri="{9D8B030D-6E8A-4147-A177-3AD203B41FA5}">
                      <a16:colId xmlns:a16="http://schemas.microsoft.com/office/drawing/2014/main" val="2510719676"/>
                    </a:ext>
                  </a:extLst>
                </a:gridCol>
                <a:gridCol w="653738">
                  <a:extLst>
                    <a:ext uri="{9D8B030D-6E8A-4147-A177-3AD203B41FA5}">
                      <a16:colId xmlns:a16="http://schemas.microsoft.com/office/drawing/2014/main" val="1828323274"/>
                    </a:ext>
                  </a:extLst>
                </a:gridCol>
                <a:gridCol w="591076">
                  <a:extLst>
                    <a:ext uri="{9D8B030D-6E8A-4147-A177-3AD203B41FA5}">
                      <a16:colId xmlns:a16="http://schemas.microsoft.com/office/drawing/2014/main" val="3777537937"/>
                    </a:ext>
                  </a:extLst>
                </a:gridCol>
              </a:tblGrid>
              <a:tr h="548640">
                <a:tc>
                  <a:txBody>
                    <a:bodyPr/>
                    <a:lstStyle/>
                    <a:p>
                      <a:pPr algn="ctr"/>
                      <a:r>
                        <a:rPr lang="en-US" sz="1200" u="sng" dirty="0"/>
                        <a:t>AdCampaign ID</a:t>
                      </a:r>
                    </a:p>
                  </a:txBody>
                  <a:tcPr marL="0" marR="0" marT="60960" marB="609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Name</a:t>
                      </a:r>
                    </a:p>
                  </a:txBody>
                  <a:tcPr marL="0" marR="0" marT="60960" marB="609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Start</a:t>
                      </a:r>
                    </a:p>
                  </a:txBody>
                  <a:tcPr marL="0" marR="0" marT="60960" marB="609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Duration</a:t>
                      </a:r>
                      <a:br>
                        <a:rPr lang="en-US" sz="1200" dirty="0"/>
                      </a:br>
                      <a:r>
                        <a:rPr lang="en-US" sz="1200" dirty="0"/>
                        <a:t>(days)</a:t>
                      </a:r>
                    </a:p>
                  </a:txBody>
                  <a:tcPr marL="0" marR="0" marT="60960" marB="609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ManagerId</a:t>
                      </a:r>
                    </a:p>
                  </a:txBody>
                  <a:tcPr marL="0" marR="0" marT="60960" marB="609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Manager Name</a:t>
                      </a:r>
                    </a:p>
                  </a:txBody>
                  <a:tcPr marL="0" marR="0" marT="60960" marB="609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u="sng" dirty="0"/>
                        <a:t>TypeId</a:t>
                      </a:r>
                    </a:p>
                  </a:txBody>
                  <a:tcPr marL="0" marR="0" marT="60960" marB="609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Media</a:t>
                      </a:r>
                    </a:p>
                  </a:txBody>
                  <a:tcPr marL="0" marR="0" marT="60960" marB="609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Range</a:t>
                      </a:r>
                    </a:p>
                  </a:txBody>
                  <a:tcPr marL="0" marR="0" marT="60960" marB="609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Budget in millions</a:t>
                      </a:r>
                    </a:p>
                  </a:txBody>
                  <a:tcPr marL="0" marR="0" marT="60960" marB="60960"/>
                </a:tc>
                <a:extLst>
                  <a:ext uri="{0D108BD9-81ED-4DB2-BD59-A6C34878D82A}">
                    <a16:rowId xmlns:a16="http://schemas.microsoft.com/office/drawing/2014/main" val="3487491397"/>
                  </a:ext>
                </a:extLst>
              </a:tr>
              <a:tr h="264160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111</a:t>
                      </a:r>
                    </a:p>
                  </a:txBody>
                  <a:tcPr marL="0" marR="0" marT="60960" marB="609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SummerFun</a:t>
                      </a:r>
                    </a:p>
                  </a:txBody>
                  <a:tcPr marL="0" marR="0" marT="60960" marB="609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6/6/22</a:t>
                      </a:r>
                    </a:p>
                  </a:txBody>
                  <a:tcPr marL="0" marR="0" marT="60960" marB="609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12</a:t>
                      </a:r>
                    </a:p>
                  </a:txBody>
                  <a:tcPr marL="0" marR="0" marT="60960" marB="609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cm100</a:t>
                      </a:r>
                    </a:p>
                  </a:txBody>
                  <a:tcPr marL="0" marR="0" marT="60960" marB="609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Roberta</a:t>
                      </a:r>
                    </a:p>
                  </a:txBody>
                  <a:tcPr marL="0" marR="0" marT="60960" marB="609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1</a:t>
                      </a:r>
                    </a:p>
                  </a:txBody>
                  <a:tcPr marL="0" marR="0" marT="60960" marB="609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TV</a:t>
                      </a:r>
                    </a:p>
                  </a:txBody>
                  <a:tcPr marL="0" marR="0" marT="60960" marB="609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Local</a:t>
                      </a:r>
                    </a:p>
                  </a:txBody>
                  <a:tcPr marL="0" marR="0" marT="60960" marB="609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$ 5</a:t>
                      </a:r>
                    </a:p>
                  </a:txBody>
                  <a:tcPr marL="0" marR="0" marT="60960" marB="60960"/>
                </a:tc>
                <a:extLst>
                  <a:ext uri="{0D108BD9-81ED-4DB2-BD59-A6C34878D82A}">
                    <a16:rowId xmlns:a16="http://schemas.microsoft.com/office/drawing/2014/main" val="3547027517"/>
                  </a:ext>
                </a:extLst>
              </a:tr>
              <a:tr h="264160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111</a:t>
                      </a:r>
                    </a:p>
                  </a:txBody>
                  <a:tcPr marL="0" marR="0" marT="60960" marB="60960"/>
                </a:tc>
                <a:tc>
                  <a:txBody>
                    <a:bodyPr/>
                    <a:lstStyle/>
                    <a:p>
                      <a:pPr marL="0" marR="0" lvl="0" indent="0" algn="ctr" defTabSz="12191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/>
                        <a:t>SummerFun</a:t>
                      </a:r>
                    </a:p>
                  </a:txBody>
                  <a:tcPr marL="0" marR="0" marT="60960" marB="60960"/>
                </a:tc>
                <a:tc>
                  <a:txBody>
                    <a:bodyPr/>
                    <a:lstStyle/>
                    <a:p>
                      <a:pPr marL="0" marR="0" lvl="0" indent="0" algn="ctr" defTabSz="12191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/>
                        <a:t>6/6/22</a:t>
                      </a:r>
                    </a:p>
                  </a:txBody>
                  <a:tcPr marL="0" marR="0" marT="60960" marB="609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12</a:t>
                      </a:r>
                    </a:p>
                  </a:txBody>
                  <a:tcPr marL="0" marR="0" marT="60960" marB="60960"/>
                </a:tc>
                <a:tc>
                  <a:txBody>
                    <a:bodyPr/>
                    <a:lstStyle/>
                    <a:p>
                      <a:pPr marL="0" marR="0" lvl="0" indent="0" algn="ctr" defTabSz="12191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/>
                        <a:t>cm100</a:t>
                      </a:r>
                    </a:p>
                  </a:txBody>
                  <a:tcPr marL="0" marR="0" marT="60960" marB="60960"/>
                </a:tc>
                <a:tc>
                  <a:txBody>
                    <a:bodyPr/>
                    <a:lstStyle/>
                    <a:p>
                      <a:pPr marL="0" marR="0" lvl="0" indent="0" algn="ctr" defTabSz="12191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/>
                        <a:t>Roberta</a:t>
                      </a:r>
                    </a:p>
                  </a:txBody>
                  <a:tcPr marL="0" marR="0" marT="60960" marB="609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2</a:t>
                      </a:r>
                    </a:p>
                  </a:txBody>
                  <a:tcPr marL="0" marR="0" marT="60960" marB="609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TV</a:t>
                      </a:r>
                    </a:p>
                  </a:txBody>
                  <a:tcPr marL="0" marR="0" marT="60960" marB="609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National</a:t>
                      </a:r>
                    </a:p>
                  </a:txBody>
                  <a:tcPr marL="0" marR="0" marT="60960" marB="60960"/>
                </a:tc>
                <a:tc>
                  <a:txBody>
                    <a:bodyPr/>
                    <a:lstStyle/>
                    <a:p>
                      <a:pPr marL="0" marR="0" lvl="0" indent="0" algn="ctr" defTabSz="12191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/>
                        <a:t>$ 5</a:t>
                      </a:r>
                    </a:p>
                  </a:txBody>
                  <a:tcPr marL="0" marR="0" marT="60960" marB="60960"/>
                </a:tc>
                <a:extLst>
                  <a:ext uri="{0D108BD9-81ED-4DB2-BD59-A6C34878D82A}">
                    <a16:rowId xmlns:a16="http://schemas.microsoft.com/office/drawing/2014/main" val="668892952"/>
                  </a:ext>
                </a:extLst>
              </a:tr>
              <a:tr h="264160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222</a:t>
                      </a:r>
                    </a:p>
                  </a:txBody>
                  <a:tcPr marL="0" marR="0" marT="60960" marB="60960"/>
                </a:tc>
                <a:tc>
                  <a:txBody>
                    <a:bodyPr/>
                    <a:lstStyle/>
                    <a:p>
                      <a:pPr marL="0" marR="0" lvl="0" indent="0" algn="ctr" defTabSz="12191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/>
                        <a:t>SummerZing</a:t>
                      </a:r>
                    </a:p>
                  </a:txBody>
                  <a:tcPr marL="0" marR="0" marT="60960" marB="609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6/8/22</a:t>
                      </a:r>
                    </a:p>
                  </a:txBody>
                  <a:tcPr marL="0" marR="0" marT="60960" marB="609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30</a:t>
                      </a:r>
                    </a:p>
                  </a:txBody>
                  <a:tcPr marL="0" marR="0" marT="60960" marB="609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cm101</a:t>
                      </a:r>
                    </a:p>
                  </a:txBody>
                  <a:tcPr marL="0" marR="0" marT="60960" marB="609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Sue</a:t>
                      </a:r>
                    </a:p>
                  </a:txBody>
                  <a:tcPr marL="0" marR="0" marT="60960" marB="609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1</a:t>
                      </a:r>
                    </a:p>
                  </a:txBody>
                  <a:tcPr marL="0" marR="0" marT="60960" marB="609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TV</a:t>
                      </a:r>
                    </a:p>
                  </a:txBody>
                  <a:tcPr marL="0" marR="0" marT="60960" marB="60960"/>
                </a:tc>
                <a:tc>
                  <a:txBody>
                    <a:bodyPr/>
                    <a:lstStyle/>
                    <a:p>
                      <a:pPr marL="0" marR="0" lvl="0" indent="0" algn="ctr" defTabSz="12191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/>
                        <a:t>Local</a:t>
                      </a:r>
                    </a:p>
                  </a:txBody>
                  <a:tcPr marL="0" marR="0" marT="60960" marB="60960"/>
                </a:tc>
                <a:tc>
                  <a:txBody>
                    <a:bodyPr/>
                    <a:lstStyle/>
                    <a:p>
                      <a:pPr marL="0" marR="0" lvl="0" indent="0" algn="ctr" defTabSz="12191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/>
                        <a:t>$ 6</a:t>
                      </a:r>
                    </a:p>
                  </a:txBody>
                  <a:tcPr marL="0" marR="0" marT="60960" marB="60960"/>
                </a:tc>
                <a:extLst>
                  <a:ext uri="{0D108BD9-81ED-4DB2-BD59-A6C34878D82A}">
                    <a16:rowId xmlns:a16="http://schemas.microsoft.com/office/drawing/2014/main" val="2449496800"/>
                  </a:ext>
                </a:extLst>
              </a:tr>
              <a:tr h="264160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222</a:t>
                      </a:r>
                    </a:p>
                  </a:txBody>
                  <a:tcPr marL="0" marR="0" marT="60960" marB="60960"/>
                </a:tc>
                <a:tc>
                  <a:txBody>
                    <a:bodyPr/>
                    <a:lstStyle/>
                    <a:p>
                      <a:pPr marL="0" marR="0" lvl="0" indent="0" algn="ctr" defTabSz="12191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/>
                        <a:t>SummerZing</a:t>
                      </a:r>
                    </a:p>
                  </a:txBody>
                  <a:tcPr marL="0" marR="0" marT="60960" marB="609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6/8/22</a:t>
                      </a:r>
                    </a:p>
                  </a:txBody>
                  <a:tcPr marL="0" marR="0" marT="60960" marB="609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30</a:t>
                      </a:r>
                    </a:p>
                  </a:txBody>
                  <a:tcPr marL="0" marR="0" marT="60960" marB="60960"/>
                </a:tc>
                <a:tc>
                  <a:txBody>
                    <a:bodyPr/>
                    <a:lstStyle/>
                    <a:p>
                      <a:pPr marL="0" marR="0" lvl="0" indent="0" algn="ctr" defTabSz="12191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/>
                        <a:t>cm101</a:t>
                      </a:r>
                    </a:p>
                  </a:txBody>
                  <a:tcPr marL="0" marR="0" marT="60960" marB="60960"/>
                </a:tc>
                <a:tc>
                  <a:txBody>
                    <a:bodyPr/>
                    <a:lstStyle/>
                    <a:p>
                      <a:pPr marL="0" marR="0" lvl="0" indent="0" algn="ctr" defTabSz="12191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/>
                        <a:t>Sue</a:t>
                      </a:r>
                    </a:p>
                  </a:txBody>
                  <a:tcPr marL="0" marR="0" marT="60960" marB="609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3</a:t>
                      </a:r>
                    </a:p>
                  </a:txBody>
                  <a:tcPr marL="0" marR="0" marT="60960" marB="609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Social</a:t>
                      </a:r>
                    </a:p>
                  </a:txBody>
                  <a:tcPr marL="0" marR="0" marT="60960" marB="60960"/>
                </a:tc>
                <a:tc>
                  <a:txBody>
                    <a:bodyPr/>
                    <a:lstStyle/>
                    <a:p>
                      <a:pPr marL="0" marR="0" lvl="0" indent="0" algn="ctr" defTabSz="12191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/>
                        <a:t>Local</a:t>
                      </a:r>
                    </a:p>
                  </a:txBody>
                  <a:tcPr marL="0" marR="0" marT="60960" marB="60960"/>
                </a:tc>
                <a:tc>
                  <a:txBody>
                    <a:bodyPr/>
                    <a:lstStyle/>
                    <a:p>
                      <a:pPr marL="0" marR="0" lvl="0" indent="0" algn="ctr" defTabSz="12191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/>
                        <a:t>$ 3</a:t>
                      </a:r>
                    </a:p>
                  </a:txBody>
                  <a:tcPr marL="0" marR="0" marT="60960" marB="60960"/>
                </a:tc>
                <a:extLst>
                  <a:ext uri="{0D108BD9-81ED-4DB2-BD59-A6C34878D82A}">
                    <a16:rowId xmlns:a16="http://schemas.microsoft.com/office/drawing/2014/main" val="2049206759"/>
                  </a:ext>
                </a:extLst>
              </a:tr>
              <a:tr h="264160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222</a:t>
                      </a:r>
                    </a:p>
                  </a:txBody>
                  <a:tcPr marL="0" marR="0" marT="60960" marB="60960"/>
                </a:tc>
                <a:tc>
                  <a:txBody>
                    <a:bodyPr/>
                    <a:lstStyle/>
                    <a:p>
                      <a:pPr marL="0" marR="0" lvl="0" indent="0" algn="ctr" defTabSz="12191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/>
                        <a:t>SummerZing</a:t>
                      </a:r>
                    </a:p>
                  </a:txBody>
                  <a:tcPr marL="0" marR="0" marT="60960" marB="609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6/8/22</a:t>
                      </a:r>
                    </a:p>
                  </a:txBody>
                  <a:tcPr marL="0" marR="0" marT="60960" marB="609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30</a:t>
                      </a:r>
                    </a:p>
                  </a:txBody>
                  <a:tcPr marL="0" marR="0" marT="60960" marB="60960"/>
                </a:tc>
                <a:tc>
                  <a:txBody>
                    <a:bodyPr/>
                    <a:lstStyle/>
                    <a:p>
                      <a:pPr marL="0" marR="0" lvl="0" indent="0" algn="ctr" defTabSz="12191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/>
                        <a:t>cm101</a:t>
                      </a:r>
                    </a:p>
                  </a:txBody>
                  <a:tcPr marL="0" marR="0" marT="60960" marB="60960"/>
                </a:tc>
                <a:tc>
                  <a:txBody>
                    <a:bodyPr/>
                    <a:lstStyle/>
                    <a:p>
                      <a:pPr marL="0" marR="0" lvl="0" indent="0" algn="ctr" defTabSz="12191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/>
                        <a:t>Sue</a:t>
                      </a:r>
                    </a:p>
                  </a:txBody>
                  <a:tcPr marL="0" marR="0" marT="60960" marB="609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5</a:t>
                      </a:r>
                    </a:p>
                  </a:txBody>
                  <a:tcPr marL="0" marR="0" marT="60960" marB="609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Web</a:t>
                      </a:r>
                    </a:p>
                  </a:txBody>
                  <a:tcPr marL="0" marR="0" marT="60960" marB="60960"/>
                </a:tc>
                <a:tc>
                  <a:txBody>
                    <a:bodyPr/>
                    <a:lstStyle/>
                    <a:p>
                      <a:pPr marL="0" marR="0" lvl="0" indent="0" algn="ctr" defTabSz="12191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/>
                        <a:t>Local</a:t>
                      </a:r>
                    </a:p>
                  </a:txBody>
                  <a:tcPr marL="0" marR="0" marT="60960" marB="60960"/>
                </a:tc>
                <a:tc>
                  <a:txBody>
                    <a:bodyPr/>
                    <a:lstStyle/>
                    <a:p>
                      <a:pPr marL="0" marR="0" lvl="0" indent="0" algn="ctr" defTabSz="12191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/>
                        <a:t>$ 1</a:t>
                      </a:r>
                    </a:p>
                  </a:txBody>
                  <a:tcPr marL="0" marR="0" marT="60960" marB="60960"/>
                </a:tc>
                <a:extLst>
                  <a:ext uri="{0D108BD9-81ED-4DB2-BD59-A6C34878D82A}">
                    <a16:rowId xmlns:a16="http://schemas.microsoft.com/office/drawing/2014/main" val="22904891"/>
                  </a:ext>
                </a:extLst>
              </a:tr>
              <a:tr h="264160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333</a:t>
                      </a:r>
                    </a:p>
                  </a:txBody>
                  <a:tcPr marL="0" marR="0" marT="60960" marB="609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FunBall</a:t>
                      </a:r>
                    </a:p>
                  </a:txBody>
                  <a:tcPr marL="0" marR="0" marT="60960" marB="609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6/9/22</a:t>
                      </a:r>
                    </a:p>
                  </a:txBody>
                  <a:tcPr marL="0" marR="0" marT="60960" marB="609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12</a:t>
                      </a:r>
                    </a:p>
                  </a:txBody>
                  <a:tcPr marL="0" marR="0" marT="60960" marB="609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cm102</a:t>
                      </a:r>
                    </a:p>
                  </a:txBody>
                  <a:tcPr marL="0" marR="0" marT="60960" marB="609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John</a:t>
                      </a:r>
                    </a:p>
                  </a:txBody>
                  <a:tcPr marL="0" marR="0" marT="60960" marB="609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3</a:t>
                      </a:r>
                    </a:p>
                  </a:txBody>
                  <a:tcPr marL="0" marR="0" marT="60960" marB="609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Social</a:t>
                      </a:r>
                    </a:p>
                  </a:txBody>
                  <a:tcPr marL="0" marR="0" marT="60960" marB="60960"/>
                </a:tc>
                <a:tc>
                  <a:txBody>
                    <a:bodyPr/>
                    <a:lstStyle/>
                    <a:p>
                      <a:pPr marL="0" marR="0" lvl="0" indent="0" algn="ctr" defTabSz="12191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/>
                        <a:t>Local</a:t>
                      </a:r>
                    </a:p>
                  </a:txBody>
                  <a:tcPr marL="0" marR="0" marT="60960" marB="60960"/>
                </a:tc>
                <a:tc>
                  <a:txBody>
                    <a:bodyPr/>
                    <a:lstStyle/>
                    <a:p>
                      <a:pPr marL="0" marR="0" lvl="0" indent="0" algn="ctr" defTabSz="12191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/>
                        <a:t>$ 8</a:t>
                      </a:r>
                    </a:p>
                  </a:txBody>
                  <a:tcPr marL="0" marR="0" marT="60960" marB="60960"/>
                </a:tc>
                <a:extLst>
                  <a:ext uri="{0D108BD9-81ED-4DB2-BD59-A6C34878D82A}">
                    <a16:rowId xmlns:a16="http://schemas.microsoft.com/office/drawing/2014/main" val="2406712928"/>
                  </a:ext>
                </a:extLst>
              </a:tr>
              <a:tr h="264160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333</a:t>
                      </a:r>
                    </a:p>
                  </a:txBody>
                  <a:tcPr marL="0" marR="0" marT="60960" marB="609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FunBall</a:t>
                      </a:r>
                    </a:p>
                  </a:txBody>
                  <a:tcPr marL="0" marR="0" marT="60960" marB="609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6/9/22</a:t>
                      </a:r>
                    </a:p>
                  </a:txBody>
                  <a:tcPr marL="0" marR="0" marT="60960" marB="609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12</a:t>
                      </a:r>
                    </a:p>
                  </a:txBody>
                  <a:tcPr marL="0" marR="0" marT="60960" marB="609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cm102</a:t>
                      </a:r>
                    </a:p>
                  </a:txBody>
                  <a:tcPr marL="0" marR="0" marT="60960" marB="609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John</a:t>
                      </a:r>
                    </a:p>
                  </a:txBody>
                  <a:tcPr marL="0" marR="0" marT="60960" marB="609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4</a:t>
                      </a:r>
                    </a:p>
                  </a:txBody>
                  <a:tcPr marL="0" marR="0" marT="60960" marB="609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Social</a:t>
                      </a:r>
                    </a:p>
                  </a:txBody>
                  <a:tcPr marL="0" marR="0" marT="60960" marB="60960"/>
                </a:tc>
                <a:tc>
                  <a:txBody>
                    <a:bodyPr/>
                    <a:lstStyle/>
                    <a:p>
                      <a:pPr marL="0" marR="0" lvl="0" indent="0" algn="ctr" defTabSz="12191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/>
                        <a:t>National</a:t>
                      </a:r>
                    </a:p>
                  </a:txBody>
                  <a:tcPr marL="0" marR="0" marT="60960" marB="60960"/>
                </a:tc>
                <a:tc>
                  <a:txBody>
                    <a:bodyPr/>
                    <a:lstStyle/>
                    <a:p>
                      <a:pPr marL="0" marR="0" lvl="0" indent="0" algn="ctr" defTabSz="12191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/>
                        <a:t>$ 2</a:t>
                      </a:r>
                    </a:p>
                  </a:txBody>
                  <a:tcPr marL="0" marR="0" marT="60960" marB="60960"/>
                </a:tc>
                <a:extLst>
                  <a:ext uri="{0D108BD9-81ED-4DB2-BD59-A6C34878D82A}">
                    <a16:rowId xmlns:a16="http://schemas.microsoft.com/office/drawing/2014/main" val="3747277646"/>
                  </a:ext>
                </a:extLst>
              </a:tr>
              <a:tr h="264160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444</a:t>
                      </a:r>
                    </a:p>
                  </a:txBody>
                  <a:tcPr marL="0" marR="0" marT="60960" marB="609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FallStyle</a:t>
                      </a:r>
                    </a:p>
                  </a:txBody>
                  <a:tcPr marL="0" marR="0" marT="60960" marB="60960"/>
                </a:tc>
                <a:tc>
                  <a:txBody>
                    <a:bodyPr/>
                    <a:lstStyle/>
                    <a:p>
                      <a:pPr marL="0" marR="0" lvl="0" indent="0" algn="ctr" defTabSz="12191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/>
                        <a:t>6/9/22</a:t>
                      </a:r>
                    </a:p>
                  </a:txBody>
                  <a:tcPr marL="0" marR="0" marT="60960" marB="609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5</a:t>
                      </a:r>
                    </a:p>
                  </a:txBody>
                  <a:tcPr marL="0" marR="0" marT="60960" marB="609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cm103</a:t>
                      </a:r>
                    </a:p>
                  </a:txBody>
                  <a:tcPr marL="0" marR="0" marT="60960" marB="609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Nancy</a:t>
                      </a:r>
                    </a:p>
                  </a:txBody>
                  <a:tcPr marL="0" marR="0" marT="60960" marB="609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6</a:t>
                      </a:r>
                    </a:p>
                  </a:txBody>
                  <a:tcPr marL="0" marR="0" marT="60960" marB="609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Web</a:t>
                      </a:r>
                    </a:p>
                  </a:txBody>
                  <a:tcPr marL="0" marR="0" marT="60960" marB="60960"/>
                </a:tc>
                <a:tc>
                  <a:txBody>
                    <a:bodyPr/>
                    <a:lstStyle/>
                    <a:p>
                      <a:pPr marL="0" marR="0" lvl="0" indent="0" algn="ctr" defTabSz="12191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/>
                        <a:t>National</a:t>
                      </a:r>
                    </a:p>
                  </a:txBody>
                  <a:tcPr marL="0" marR="0" marT="60960" marB="60960"/>
                </a:tc>
                <a:tc>
                  <a:txBody>
                    <a:bodyPr/>
                    <a:lstStyle/>
                    <a:p>
                      <a:pPr marL="0" marR="0" lvl="0" indent="0" algn="ctr" defTabSz="12191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/>
                        <a:t>$ 10</a:t>
                      </a:r>
                    </a:p>
                  </a:txBody>
                  <a:tcPr marL="0" marR="0" marT="60960" marB="60960"/>
                </a:tc>
                <a:extLst>
                  <a:ext uri="{0D108BD9-81ED-4DB2-BD59-A6C34878D82A}">
                    <a16:rowId xmlns:a16="http://schemas.microsoft.com/office/drawing/2014/main" val="4024988786"/>
                  </a:ext>
                </a:extLst>
              </a:tr>
              <a:tr h="264160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555</a:t>
                      </a:r>
                    </a:p>
                  </a:txBody>
                  <a:tcPr marL="0" marR="0" marT="60960" marB="609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FallColors</a:t>
                      </a:r>
                    </a:p>
                  </a:txBody>
                  <a:tcPr marL="0" marR="0" marT="60960" marB="60960"/>
                </a:tc>
                <a:tc>
                  <a:txBody>
                    <a:bodyPr/>
                    <a:lstStyle/>
                    <a:p>
                      <a:pPr marL="0" marR="0" lvl="0" indent="0" algn="ctr" defTabSz="12191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/>
                        <a:t>6/9/22</a:t>
                      </a:r>
                    </a:p>
                  </a:txBody>
                  <a:tcPr marL="0" marR="0" marT="60960" marB="609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3</a:t>
                      </a:r>
                    </a:p>
                  </a:txBody>
                  <a:tcPr marL="0" marR="0" marT="60960" marB="60960"/>
                </a:tc>
                <a:tc>
                  <a:txBody>
                    <a:bodyPr/>
                    <a:lstStyle/>
                    <a:p>
                      <a:pPr marL="0" marR="0" lvl="0" indent="0" algn="ctr" defTabSz="12191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/>
                        <a:t>cm100</a:t>
                      </a:r>
                    </a:p>
                  </a:txBody>
                  <a:tcPr marL="0" marR="0" marT="60960" marB="60960"/>
                </a:tc>
                <a:tc>
                  <a:txBody>
                    <a:bodyPr/>
                    <a:lstStyle/>
                    <a:p>
                      <a:pPr marL="0" marR="0" lvl="0" indent="0" algn="ctr" defTabSz="12191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/>
                        <a:t>Roberta</a:t>
                      </a:r>
                    </a:p>
                  </a:txBody>
                  <a:tcPr marL="0" marR="0" marT="60960" marB="609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3</a:t>
                      </a:r>
                    </a:p>
                  </a:txBody>
                  <a:tcPr marL="0" marR="0" marT="60960" marB="609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Social</a:t>
                      </a:r>
                    </a:p>
                  </a:txBody>
                  <a:tcPr marL="0" marR="0" marT="60960" marB="60960"/>
                </a:tc>
                <a:tc>
                  <a:txBody>
                    <a:bodyPr/>
                    <a:lstStyle/>
                    <a:p>
                      <a:pPr marL="0" marR="0" lvl="0" indent="0" algn="ctr" defTabSz="12191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/>
                        <a:t>Local</a:t>
                      </a:r>
                    </a:p>
                  </a:txBody>
                  <a:tcPr marL="0" marR="0" marT="60960" marB="60960"/>
                </a:tc>
                <a:tc>
                  <a:txBody>
                    <a:bodyPr/>
                    <a:lstStyle/>
                    <a:p>
                      <a:pPr marL="0" marR="0" lvl="0" indent="0" algn="ctr" defTabSz="12191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/>
                        <a:t>$ 10</a:t>
                      </a:r>
                    </a:p>
                  </a:txBody>
                  <a:tcPr marL="0" marR="0" marT="60960" marB="60960"/>
                </a:tc>
                <a:extLst>
                  <a:ext uri="{0D108BD9-81ED-4DB2-BD59-A6C34878D82A}">
                    <a16:rowId xmlns:a16="http://schemas.microsoft.com/office/drawing/2014/main" val="347778489"/>
                  </a:ext>
                </a:extLst>
              </a:tr>
            </a:tbl>
          </a:graphicData>
        </a:graphic>
      </p:graphicFrame>
      <p:graphicFrame>
        <p:nvGraphicFramePr>
          <p:cNvPr id="9" name="Table 6">
            <a:extLst>
              <a:ext uri="{FF2B5EF4-FFF2-40B4-BE49-F238E27FC236}">
                <a16:creationId xmlns:a16="http://schemas.microsoft.com/office/drawing/2014/main" id="{9DEF1FAA-943A-4D20-B433-A9F325CBFD01}"/>
              </a:ext>
            </a:extLst>
          </p:cNvPr>
          <p:cNvGraphicFramePr>
            <a:graphicFrameLocks noGrp="1"/>
          </p:cNvGraphicFramePr>
          <p:nvPr/>
        </p:nvGraphicFramePr>
        <p:xfrm>
          <a:off x="406401" y="4841596"/>
          <a:ext cx="4412709" cy="1996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36599">
                  <a:extLst>
                    <a:ext uri="{9D8B030D-6E8A-4147-A177-3AD203B41FA5}">
                      <a16:colId xmlns:a16="http://schemas.microsoft.com/office/drawing/2014/main" val="4168031598"/>
                    </a:ext>
                  </a:extLst>
                </a:gridCol>
                <a:gridCol w="1036864">
                  <a:extLst>
                    <a:ext uri="{9D8B030D-6E8A-4147-A177-3AD203B41FA5}">
                      <a16:colId xmlns:a16="http://schemas.microsoft.com/office/drawing/2014/main" val="331724206"/>
                    </a:ext>
                  </a:extLst>
                </a:gridCol>
                <a:gridCol w="702129">
                  <a:extLst>
                    <a:ext uri="{9D8B030D-6E8A-4147-A177-3AD203B41FA5}">
                      <a16:colId xmlns:a16="http://schemas.microsoft.com/office/drawing/2014/main" val="2011178124"/>
                    </a:ext>
                  </a:extLst>
                </a:gridCol>
                <a:gridCol w="849086">
                  <a:extLst>
                    <a:ext uri="{9D8B030D-6E8A-4147-A177-3AD203B41FA5}">
                      <a16:colId xmlns:a16="http://schemas.microsoft.com/office/drawing/2014/main" val="1894850722"/>
                    </a:ext>
                  </a:extLst>
                </a:gridCol>
                <a:gridCol w="1088031">
                  <a:extLst>
                    <a:ext uri="{9D8B030D-6E8A-4147-A177-3AD203B41FA5}">
                      <a16:colId xmlns:a16="http://schemas.microsoft.com/office/drawing/2014/main" val="3058034252"/>
                    </a:ext>
                  </a:extLst>
                </a:gridCol>
              </a:tblGrid>
              <a:tr h="548640">
                <a:tc>
                  <a:txBody>
                    <a:bodyPr/>
                    <a:lstStyle/>
                    <a:p>
                      <a:r>
                        <a:rPr lang="en-US" sz="1100" u="sng" dirty="0"/>
                        <a:t>AdCampaignID</a:t>
                      </a: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r>
                        <a:rPr lang="en-US" sz="1100" dirty="0"/>
                        <a:t>Name</a:t>
                      </a: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r>
                        <a:rPr lang="en-US" sz="1100" dirty="0"/>
                        <a:t>Start</a:t>
                      </a: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r>
                        <a:rPr lang="en-US" sz="1100" dirty="0"/>
                        <a:t>Duration</a:t>
                      </a:r>
                      <a:br>
                        <a:rPr lang="en-US" sz="1100" dirty="0"/>
                      </a:br>
                      <a:r>
                        <a:rPr lang="en-US" sz="1100" dirty="0"/>
                        <a:t>(days)</a:t>
                      </a: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r>
                        <a:rPr lang="en-US" sz="1100" dirty="0"/>
                        <a:t>ManagerID (FK)</a:t>
                      </a:r>
                    </a:p>
                  </a:txBody>
                  <a:tcPr marL="121920" marR="121920" marT="60960" marB="60960"/>
                </a:tc>
                <a:extLst>
                  <a:ext uri="{0D108BD9-81ED-4DB2-BD59-A6C34878D82A}">
                    <a16:rowId xmlns:a16="http://schemas.microsoft.com/office/drawing/2014/main" val="3487491397"/>
                  </a:ext>
                </a:extLst>
              </a:tr>
              <a:tr h="264160">
                <a:tc>
                  <a:txBody>
                    <a:bodyPr/>
                    <a:lstStyle/>
                    <a:p>
                      <a:r>
                        <a:rPr lang="en-US" sz="1100" dirty="0"/>
                        <a:t>111</a:t>
                      </a: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r>
                        <a:rPr lang="en-US" sz="1100" dirty="0"/>
                        <a:t>SummerFun</a:t>
                      </a: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r>
                        <a:rPr lang="en-US" sz="1100" dirty="0"/>
                        <a:t>6/6/22</a:t>
                      </a: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r>
                        <a:rPr lang="en-US" sz="1100" dirty="0"/>
                        <a:t>12</a:t>
                      </a: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r>
                        <a:rPr lang="en-US" sz="1100" dirty="0"/>
                        <a:t>cm100</a:t>
                      </a:r>
                    </a:p>
                  </a:txBody>
                  <a:tcPr marL="121920" marR="121920" marT="60960" marB="60960"/>
                </a:tc>
                <a:extLst>
                  <a:ext uri="{0D108BD9-81ED-4DB2-BD59-A6C34878D82A}">
                    <a16:rowId xmlns:a16="http://schemas.microsoft.com/office/drawing/2014/main" val="3547027517"/>
                  </a:ext>
                </a:extLst>
              </a:tr>
              <a:tr h="264160">
                <a:tc>
                  <a:txBody>
                    <a:bodyPr/>
                    <a:lstStyle/>
                    <a:p>
                      <a:r>
                        <a:rPr lang="en-US" sz="1100" dirty="0"/>
                        <a:t>222</a:t>
                      </a: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pPr marL="0" marR="0" lvl="0" indent="0" algn="l" defTabSz="12191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/>
                        <a:t>SummerZing</a:t>
                      </a: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r>
                        <a:rPr lang="en-US" sz="1100" dirty="0"/>
                        <a:t>6/8/22</a:t>
                      </a: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r>
                        <a:rPr lang="en-US" sz="1100" dirty="0"/>
                        <a:t>30</a:t>
                      </a: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r>
                        <a:rPr lang="en-US" sz="1100" dirty="0"/>
                        <a:t>cm101</a:t>
                      </a:r>
                    </a:p>
                  </a:txBody>
                  <a:tcPr marL="121920" marR="121920" marT="60960" marB="60960"/>
                </a:tc>
                <a:extLst>
                  <a:ext uri="{0D108BD9-81ED-4DB2-BD59-A6C34878D82A}">
                    <a16:rowId xmlns:a16="http://schemas.microsoft.com/office/drawing/2014/main" val="22904891"/>
                  </a:ext>
                </a:extLst>
              </a:tr>
              <a:tr h="264160">
                <a:tc>
                  <a:txBody>
                    <a:bodyPr/>
                    <a:lstStyle/>
                    <a:p>
                      <a:r>
                        <a:rPr lang="en-US" sz="1100" dirty="0"/>
                        <a:t>333</a:t>
                      </a: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r>
                        <a:rPr lang="en-US" sz="1100" dirty="0"/>
                        <a:t>FunBall</a:t>
                      </a: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r>
                        <a:rPr lang="en-US" sz="1100" dirty="0"/>
                        <a:t>6/9/22</a:t>
                      </a: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r>
                        <a:rPr lang="en-US" sz="1100" dirty="0"/>
                        <a:t>12</a:t>
                      </a: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r>
                        <a:rPr lang="en-US" sz="1100" dirty="0"/>
                        <a:t>cm102</a:t>
                      </a:r>
                    </a:p>
                  </a:txBody>
                  <a:tcPr marL="121920" marR="121920" marT="60960" marB="60960"/>
                </a:tc>
                <a:extLst>
                  <a:ext uri="{0D108BD9-81ED-4DB2-BD59-A6C34878D82A}">
                    <a16:rowId xmlns:a16="http://schemas.microsoft.com/office/drawing/2014/main" val="2406712928"/>
                  </a:ext>
                </a:extLst>
              </a:tr>
              <a:tr h="264160">
                <a:tc>
                  <a:txBody>
                    <a:bodyPr/>
                    <a:lstStyle/>
                    <a:p>
                      <a:r>
                        <a:rPr lang="en-US" sz="1100" dirty="0"/>
                        <a:t>444</a:t>
                      </a: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r>
                        <a:rPr lang="en-US" sz="1100" dirty="0"/>
                        <a:t>FallStyle</a:t>
                      </a: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pPr marL="0" marR="0" lvl="0" indent="0" algn="l" defTabSz="12191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/>
                        <a:t>6/9/22</a:t>
                      </a: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r>
                        <a:rPr lang="en-US" sz="1100" dirty="0"/>
                        <a:t>5</a:t>
                      </a: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r>
                        <a:rPr lang="en-US" sz="1100" dirty="0"/>
                        <a:t>cm103</a:t>
                      </a:r>
                    </a:p>
                  </a:txBody>
                  <a:tcPr marL="121920" marR="121920" marT="60960" marB="60960"/>
                </a:tc>
                <a:extLst>
                  <a:ext uri="{0D108BD9-81ED-4DB2-BD59-A6C34878D82A}">
                    <a16:rowId xmlns:a16="http://schemas.microsoft.com/office/drawing/2014/main" val="4024988786"/>
                  </a:ext>
                </a:extLst>
              </a:tr>
              <a:tr h="264160">
                <a:tc>
                  <a:txBody>
                    <a:bodyPr/>
                    <a:lstStyle/>
                    <a:p>
                      <a:r>
                        <a:rPr lang="en-US" sz="1100" dirty="0"/>
                        <a:t>555</a:t>
                      </a: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r>
                        <a:rPr lang="en-US" sz="1100" dirty="0"/>
                        <a:t>FallColors</a:t>
                      </a: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pPr marL="0" marR="0" lvl="0" indent="0" algn="l" defTabSz="12191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/>
                        <a:t>6/9/22</a:t>
                      </a: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r>
                        <a:rPr lang="en-US" sz="1100" dirty="0"/>
                        <a:t>3</a:t>
                      </a: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r>
                        <a:rPr lang="en-US" sz="1100" dirty="0"/>
                        <a:t>cm100</a:t>
                      </a:r>
                    </a:p>
                  </a:txBody>
                  <a:tcPr marL="121920" marR="121920" marT="60960" marB="60960"/>
                </a:tc>
                <a:extLst>
                  <a:ext uri="{0D108BD9-81ED-4DB2-BD59-A6C34878D82A}">
                    <a16:rowId xmlns:a16="http://schemas.microsoft.com/office/drawing/2014/main" val="347778489"/>
                  </a:ext>
                </a:extLst>
              </a:tr>
            </a:tbl>
          </a:graphicData>
        </a:graphic>
      </p:graphicFrame>
      <p:graphicFrame>
        <p:nvGraphicFramePr>
          <p:cNvPr id="10" name="Table 6">
            <a:extLst>
              <a:ext uri="{FF2B5EF4-FFF2-40B4-BE49-F238E27FC236}">
                <a16:creationId xmlns:a16="http://schemas.microsoft.com/office/drawing/2014/main" id="{29483699-A4E1-4FC8-82B8-4F5FA47EC83B}"/>
              </a:ext>
            </a:extLst>
          </p:cNvPr>
          <p:cNvGraphicFramePr>
            <a:graphicFrameLocks noGrp="1"/>
          </p:cNvGraphicFramePr>
          <p:nvPr/>
        </p:nvGraphicFramePr>
        <p:xfrm>
          <a:off x="2943167" y="2465686"/>
          <a:ext cx="2172164" cy="230551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15606">
                  <a:extLst>
                    <a:ext uri="{9D8B030D-6E8A-4147-A177-3AD203B41FA5}">
                      <a16:colId xmlns:a16="http://schemas.microsoft.com/office/drawing/2014/main" val="1050443229"/>
                    </a:ext>
                  </a:extLst>
                </a:gridCol>
                <a:gridCol w="681204">
                  <a:extLst>
                    <a:ext uri="{9D8B030D-6E8A-4147-A177-3AD203B41FA5}">
                      <a16:colId xmlns:a16="http://schemas.microsoft.com/office/drawing/2014/main" val="2510719676"/>
                    </a:ext>
                  </a:extLst>
                </a:gridCol>
                <a:gridCol w="775354">
                  <a:extLst>
                    <a:ext uri="{9D8B030D-6E8A-4147-A177-3AD203B41FA5}">
                      <a16:colId xmlns:a16="http://schemas.microsoft.com/office/drawing/2014/main" val="1828323274"/>
                    </a:ext>
                  </a:extLst>
                </a:gridCol>
              </a:tblGrid>
              <a:tr h="476715">
                <a:tc>
                  <a:txBody>
                    <a:bodyPr/>
                    <a:lstStyle/>
                    <a:p>
                      <a:r>
                        <a:rPr lang="en-US" sz="1200" u="sng" dirty="0"/>
                        <a:t>TypeId</a:t>
                      </a: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Media</a:t>
                      </a: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Range</a:t>
                      </a:r>
                    </a:p>
                  </a:txBody>
                  <a:tcPr marL="121920" marR="121920" marT="60960" marB="60960"/>
                </a:tc>
                <a:extLst>
                  <a:ext uri="{0D108BD9-81ED-4DB2-BD59-A6C34878D82A}">
                    <a16:rowId xmlns:a16="http://schemas.microsoft.com/office/drawing/2014/main" val="3487491397"/>
                  </a:ext>
                </a:extLst>
              </a:tr>
              <a:tr h="301920">
                <a:tc>
                  <a:txBody>
                    <a:bodyPr/>
                    <a:lstStyle/>
                    <a:p>
                      <a:r>
                        <a:rPr lang="en-US" sz="1200" dirty="0"/>
                        <a:t>1</a:t>
                      </a: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TV</a:t>
                      </a: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Local</a:t>
                      </a:r>
                    </a:p>
                  </a:txBody>
                  <a:tcPr marL="121920" marR="121920" marT="60960" marB="60960"/>
                </a:tc>
                <a:extLst>
                  <a:ext uri="{0D108BD9-81ED-4DB2-BD59-A6C34878D82A}">
                    <a16:rowId xmlns:a16="http://schemas.microsoft.com/office/drawing/2014/main" val="3547027517"/>
                  </a:ext>
                </a:extLst>
              </a:tr>
              <a:tr h="301920">
                <a:tc>
                  <a:txBody>
                    <a:bodyPr/>
                    <a:lstStyle/>
                    <a:p>
                      <a:r>
                        <a:rPr lang="en-US" sz="1200" dirty="0"/>
                        <a:t>2</a:t>
                      </a: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TV</a:t>
                      </a: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National</a:t>
                      </a:r>
                    </a:p>
                  </a:txBody>
                  <a:tcPr marL="121920" marR="121920" marT="60960" marB="60960"/>
                </a:tc>
                <a:extLst>
                  <a:ext uri="{0D108BD9-81ED-4DB2-BD59-A6C34878D82A}">
                    <a16:rowId xmlns:a16="http://schemas.microsoft.com/office/drawing/2014/main" val="668892952"/>
                  </a:ext>
                </a:extLst>
              </a:tr>
              <a:tr h="301920">
                <a:tc>
                  <a:txBody>
                    <a:bodyPr/>
                    <a:lstStyle/>
                    <a:p>
                      <a:r>
                        <a:rPr lang="en-US" sz="1200" dirty="0"/>
                        <a:t>3</a:t>
                      </a: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Social</a:t>
                      </a: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pPr marL="0" marR="0" lvl="0" indent="0" algn="l" defTabSz="12191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/>
                        <a:t>Local</a:t>
                      </a:r>
                    </a:p>
                  </a:txBody>
                  <a:tcPr marL="121920" marR="121920" marT="60960" marB="60960"/>
                </a:tc>
                <a:extLst>
                  <a:ext uri="{0D108BD9-81ED-4DB2-BD59-A6C34878D82A}">
                    <a16:rowId xmlns:a16="http://schemas.microsoft.com/office/drawing/2014/main" val="2049206759"/>
                  </a:ext>
                </a:extLst>
              </a:tr>
              <a:tr h="301920">
                <a:tc>
                  <a:txBody>
                    <a:bodyPr/>
                    <a:lstStyle/>
                    <a:p>
                      <a:r>
                        <a:rPr lang="en-US" sz="1200" dirty="0"/>
                        <a:t>5</a:t>
                      </a: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Web</a:t>
                      </a: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pPr marL="0" marR="0" lvl="0" indent="0" algn="l" defTabSz="12191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/>
                        <a:t>Local</a:t>
                      </a:r>
                    </a:p>
                  </a:txBody>
                  <a:tcPr marL="121920" marR="121920" marT="60960" marB="60960"/>
                </a:tc>
                <a:extLst>
                  <a:ext uri="{0D108BD9-81ED-4DB2-BD59-A6C34878D82A}">
                    <a16:rowId xmlns:a16="http://schemas.microsoft.com/office/drawing/2014/main" val="22904891"/>
                  </a:ext>
                </a:extLst>
              </a:tr>
              <a:tr h="301920">
                <a:tc>
                  <a:txBody>
                    <a:bodyPr/>
                    <a:lstStyle/>
                    <a:p>
                      <a:r>
                        <a:rPr lang="en-US" sz="1200" dirty="0"/>
                        <a:t>4</a:t>
                      </a: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Social</a:t>
                      </a: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pPr marL="0" marR="0" lvl="0" indent="0" algn="l" defTabSz="12191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/>
                        <a:t>National</a:t>
                      </a:r>
                    </a:p>
                  </a:txBody>
                  <a:tcPr marL="121920" marR="121920" marT="60960" marB="60960"/>
                </a:tc>
                <a:extLst>
                  <a:ext uri="{0D108BD9-81ED-4DB2-BD59-A6C34878D82A}">
                    <a16:rowId xmlns:a16="http://schemas.microsoft.com/office/drawing/2014/main" val="3747277646"/>
                  </a:ext>
                </a:extLst>
              </a:tr>
              <a:tr h="301920">
                <a:tc>
                  <a:txBody>
                    <a:bodyPr/>
                    <a:lstStyle/>
                    <a:p>
                      <a:r>
                        <a:rPr lang="en-US" sz="1200" dirty="0"/>
                        <a:t>6</a:t>
                      </a: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Web</a:t>
                      </a: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pPr marL="0" marR="0" lvl="0" indent="0" algn="l" defTabSz="12191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/>
                        <a:t>National</a:t>
                      </a:r>
                    </a:p>
                  </a:txBody>
                  <a:tcPr marL="121920" marR="121920" marT="60960" marB="60960"/>
                </a:tc>
                <a:extLst>
                  <a:ext uri="{0D108BD9-81ED-4DB2-BD59-A6C34878D82A}">
                    <a16:rowId xmlns:a16="http://schemas.microsoft.com/office/drawing/2014/main" val="3498779685"/>
                  </a:ext>
                </a:extLst>
              </a:tr>
            </a:tbl>
          </a:graphicData>
        </a:graphic>
      </p:graphicFrame>
      <p:pic>
        <p:nvPicPr>
          <p:cNvPr id="12" name="Picture 11">
            <a:extLst>
              <a:ext uri="{FF2B5EF4-FFF2-40B4-BE49-F238E27FC236}">
                <a16:creationId xmlns:a16="http://schemas.microsoft.com/office/drawing/2014/main" id="{18A7F8BF-C53D-42CF-9C9F-E68E356B807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84562" y="5259063"/>
            <a:ext cx="1483497" cy="1483497"/>
          </a:xfrm>
          <a:prstGeom prst="rect">
            <a:avLst/>
          </a:prstGeom>
          <a:ln>
            <a:noFill/>
          </a:ln>
        </p:spPr>
      </p:pic>
      <p:sp>
        <p:nvSpPr>
          <p:cNvPr id="13" name="Title 4">
            <a:extLst>
              <a:ext uri="{FF2B5EF4-FFF2-40B4-BE49-F238E27FC236}">
                <a16:creationId xmlns:a16="http://schemas.microsoft.com/office/drawing/2014/main" id="{94B1E73B-BF14-4140-BD1B-BE21AC44F1AE}"/>
              </a:ext>
            </a:extLst>
          </p:cNvPr>
          <p:cNvSpPr txBox="1">
            <a:spLocks/>
          </p:cNvSpPr>
          <p:nvPr/>
        </p:nvSpPr>
        <p:spPr>
          <a:xfrm>
            <a:off x="406401" y="1091284"/>
            <a:ext cx="11684000" cy="56692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1219170" rtl="0" eaLnBrk="1" latinLnBrk="0" hangingPunct="1">
              <a:spcBef>
                <a:spcPct val="0"/>
              </a:spcBef>
              <a:buNone/>
              <a:defRPr sz="7200" b="0" kern="1200" cap="none" spc="0">
                <a:ln>
                  <a:noFill/>
                </a:ln>
                <a:solidFill>
                  <a:schemeClr val="tx1"/>
                </a:solidFill>
                <a:effectLst/>
                <a:latin typeface="Segoe UI Semilight" panose="020B0402040204020203" pitchFamily="34" charset="0"/>
                <a:ea typeface="+mj-ea"/>
                <a:cs typeface="Segoe UI Semilight" panose="020B0402040204020203" pitchFamily="34" charset="0"/>
              </a:defRPr>
            </a:lvl1pPr>
          </a:lstStyle>
          <a:p>
            <a:pPr algn="ctr" fontAlgn="auto">
              <a:spcAft>
                <a:spcPts val="0"/>
              </a:spcAft>
            </a:pPr>
            <a:r>
              <a:rPr lang="en-US" sz="4000" dirty="0">
                <a:solidFill>
                  <a:schemeClr val="accent1"/>
                </a:solidFill>
              </a:rPr>
              <a:t>Normalized </a:t>
            </a:r>
            <a:r>
              <a:rPr lang="en-US" sz="4000" dirty="0">
                <a:solidFill>
                  <a:srgbClr val="E3621B"/>
                </a:solidFill>
              </a:rPr>
              <a:t>      </a:t>
            </a:r>
            <a:r>
              <a:rPr lang="en-US" sz="4000" dirty="0"/>
              <a:t> vs.            </a:t>
            </a:r>
            <a:r>
              <a:rPr lang="en-US" sz="4000" dirty="0">
                <a:solidFill>
                  <a:srgbClr val="00B0F0"/>
                </a:solidFill>
              </a:rPr>
              <a:t>Denormalized data</a:t>
            </a:r>
          </a:p>
        </p:txBody>
      </p:sp>
      <p:graphicFrame>
        <p:nvGraphicFramePr>
          <p:cNvPr id="16" name="Table 6">
            <a:extLst>
              <a:ext uri="{FF2B5EF4-FFF2-40B4-BE49-F238E27FC236}">
                <a16:creationId xmlns:a16="http://schemas.microsoft.com/office/drawing/2014/main" id="{14A3FF9D-800B-45FD-86A7-9EC081DFD3F7}"/>
              </a:ext>
            </a:extLst>
          </p:cNvPr>
          <p:cNvGraphicFramePr>
            <a:graphicFrameLocks noGrp="1"/>
          </p:cNvGraphicFramePr>
          <p:nvPr/>
        </p:nvGraphicFramePr>
        <p:xfrm>
          <a:off x="406401" y="1658210"/>
          <a:ext cx="2399290" cy="311299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05304">
                  <a:extLst>
                    <a:ext uri="{9D8B030D-6E8A-4147-A177-3AD203B41FA5}">
                      <a16:colId xmlns:a16="http://schemas.microsoft.com/office/drawing/2014/main" val="4168031598"/>
                    </a:ext>
                  </a:extLst>
                </a:gridCol>
                <a:gridCol w="566821">
                  <a:extLst>
                    <a:ext uri="{9D8B030D-6E8A-4147-A177-3AD203B41FA5}">
                      <a16:colId xmlns:a16="http://schemas.microsoft.com/office/drawing/2014/main" val="1050443229"/>
                    </a:ext>
                  </a:extLst>
                </a:gridCol>
                <a:gridCol w="827165">
                  <a:extLst>
                    <a:ext uri="{9D8B030D-6E8A-4147-A177-3AD203B41FA5}">
                      <a16:colId xmlns:a16="http://schemas.microsoft.com/office/drawing/2014/main" val="3777537937"/>
                    </a:ext>
                  </a:extLst>
                </a:gridCol>
              </a:tblGrid>
              <a:tr h="506951">
                <a:tc>
                  <a:txBody>
                    <a:bodyPr/>
                    <a:lstStyle/>
                    <a:p>
                      <a:r>
                        <a:rPr lang="en-US" sz="1100" u="sng" dirty="0"/>
                        <a:t>Ad Campaign ID</a:t>
                      </a:r>
                    </a:p>
                  </a:txBody>
                  <a:tcPr marL="121920" marR="121920" marT="60960" marB="6096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u="sng" dirty="0"/>
                        <a:t>Type Id</a:t>
                      </a:r>
                    </a:p>
                  </a:txBody>
                  <a:tcPr marL="121920" marR="121920" marT="60960" marB="60960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/>
                        <a:t>Budget in millions</a:t>
                      </a:r>
                    </a:p>
                  </a:txBody>
                  <a:tcPr marL="121920" marR="121920" marT="0" marB="0" anchor="ctr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3487491397"/>
                  </a:ext>
                </a:extLst>
              </a:tr>
              <a:tr h="234928">
                <a:tc>
                  <a:txBody>
                    <a:bodyPr/>
                    <a:lstStyle/>
                    <a:p>
                      <a:r>
                        <a:rPr lang="en-US" sz="1100" dirty="0"/>
                        <a:t>111</a:t>
                      </a:r>
                    </a:p>
                  </a:txBody>
                  <a:tcPr marL="121920" marR="121920" marT="60960" marB="6096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/>
                        <a:t>1</a:t>
                      </a: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r>
                        <a:rPr lang="en-US" sz="1100" dirty="0"/>
                        <a:t>$ 5</a:t>
                      </a:r>
                    </a:p>
                  </a:txBody>
                  <a:tcPr marL="121920" marR="121920" marT="60960" marB="60960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3547027517"/>
                  </a:ext>
                </a:extLst>
              </a:tr>
              <a:tr h="234928">
                <a:tc>
                  <a:txBody>
                    <a:bodyPr/>
                    <a:lstStyle/>
                    <a:p>
                      <a:r>
                        <a:rPr lang="en-US" sz="1100" dirty="0"/>
                        <a:t>111</a:t>
                      </a:r>
                    </a:p>
                  </a:txBody>
                  <a:tcPr marL="121920" marR="121920" marT="60960" marB="6096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/>
                        <a:t>2</a:t>
                      </a: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pPr marL="0" marR="0" lvl="0" indent="0" algn="l" defTabSz="12191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/>
                        <a:t>$ 5</a:t>
                      </a:r>
                    </a:p>
                  </a:txBody>
                  <a:tcPr marL="121920" marR="121920" marT="60960" marB="60960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668892952"/>
                  </a:ext>
                </a:extLst>
              </a:tr>
              <a:tr h="234928">
                <a:tc>
                  <a:txBody>
                    <a:bodyPr/>
                    <a:lstStyle/>
                    <a:p>
                      <a:r>
                        <a:rPr lang="en-US" sz="1100" dirty="0"/>
                        <a:t>222</a:t>
                      </a:r>
                    </a:p>
                  </a:txBody>
                  <a:tcPr marL="121920" marR="121920" marT="60960" marB="6096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/>
                        <a:t>1</a:t>
                      </a: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pPr marL="0" marR="0" lvl="0" indent="0" algn="l" defTabSz="12191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/>
                        <a:t>$ 6</a:t>
                      </a:r>
                    </a:p>
                  </a:txBody>
                  <a:tcPr marL="121920" marR="121920" marT="60960" marB="60960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2449496800"/>
                  </a:ext>
                </a:extLst>
              </a:tr>
              <a:tr h="234928">
                <a:tc>
                  <a:txBody>
                    <a:bodyPr/>
                    <a:lstStyle/>
                    <a:p>
                      <a:r>
                        <a:rPr lang="en-US" sz="1100" dirty="0"/>
                        <a:t>222</a:t>
                      </a:r>
                    </a:p>
                  </a:txBody>
                  <a:tcPr marL="121920" marR="121920" marT="60960" marB="6096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/>
                        <a:t>3</a:t>
                      </a: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pPr marL="0" marR="0" lvl="0" indent="0" algn="l" defTabSz="12191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/>
                        <a:t>$ 3</a:t>
                      </a:r>
                    </a:p>
                  </a:txBody>
                  <a:tcPr marL="121920" marR="121920" marT="60960" marB="60960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2049206759"/>
                  </a:ext>
                </a:extLst>
              </a:tr>
              <a:tr h="234928">
                <a:tc>
                  <a:txBody>
                    <a:bodyPr/>
                    <a:lstStyle/>
                    <a:p>
                      <a:r>
                        <a:rPr lang="en-US" sz="1100" dirty="0"/>
                        <a:t>222</a:t>
                      </a:r>
                    </a:p>
                  </a:txBody>
                  <a:tcPr marL="121920" marR="121920" marT="60960" marB="6096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/>
                        <a:t>5</a:t>
                      </a: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pPr marL="0" marR="0" lvl="0" indent="0" algn="l" defTabSz="12191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/>
                        <a:t>$ 10</a:t>
                      </a:r>
                    </a:p>
                  </a:txBody>
                  <a:tcPr marL="121920" marR="121920" marT="60960" marB="60960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22904891"/>
                  </a:ext>
                </a:extLst>
              </a:tr>
              <a:tr h="234928">
                <a:tc>
                  <a:txBody>
                    <a:bodyPr/>
                    <a:lstStyle/>
                    <a:p>
                      <a:r>
                        <a:rPr lang="en-US" sz="1100" dirty="0"/>
                        <a:t>333</a:t>
                      </a:r>
                    </a:p>
                  </a:txBody>
                  <a:tcPr marL="121920" marR="121920" marT="60960" marB="6096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/>
                        <a:t>3</a:t>
                      </a: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pPr marL="0" marR="0" lvl="0" indent="0" algn="l" defTabSz="12191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/>
                        <a:t>$ 8</a:t>
                      </a:r>
                    </a:p>
                  </a:txBody>
                  <a:tcPr marL="121920" marR="121920" marT="60960" marB="60960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2406712928"/>
                  </a:ext>
                </a:extLst>
              </a:tr>
              <a:tr h="234928">
                <a:tc>
                  <a:txBody>
                    <a:bodyPr/>
                    <a:lstStyle/>
                    <a:p>
                      <a:r>
                        <a:rPr lang="en-US" sz="1100" dirty="0"/>
                        <a:t>333</a:t>
                      </a:r>
                    </a:p>
                  </a:txBody>
                  <a:tcPr marL="121920" marR="121920" marT="60960" marB="6096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/>
                        <a:t>4</a:t>
                      </a: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pPr marL="0" marR="0" lvl="0" indent="0" algn="l" defTabSz="12191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/>
                        <a:t>$ 2</a:t>
                      </a:r>
                    </a:p>
                  </a:txBody>
                  <a:tcPr marL="121920" marR="121920" marT="60960" marB="60960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3984901805"/>
                  </a:ext>
                </a:extLst>
              </a:tr>
              <a:tr h="234928">
                <a:tc>
                  <a:txBody>
                    <a:bodyPr/>
                    <a:lstStyle/>
                    <a:p>
                      <a:r>
                        <a:rPr lang="en-US" sz="1100" dirty="0"/>
                        <a:t>444</a:t>
                      </a:r>
                    </a:p>
                  </a:txBody>
                  <a:tcPr marL="121920" marR="121920" marT="60960" marB="6096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/>
                        <a:t>6</a:t>
                      </a: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pPr marL="0" marR="0" lvl="0" indent="0" algn="l" defTabSz="12191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/>
                        <a:t>$ 10</a:t>
                      </a:r>
                    </a:p>
                  </a:txBody>
                  <a:tcPr marL="121920" marR="121920" marT="60960" marB="60960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530816912"/>
                  </a:ext>
                </a:extLst>
              </a:tr>
              <a:tr h="234928">
                <a:tc>
                  <a:txBody>
                    <a:bodyPr/>
                    <a:lstStyle/>
                    <a:p>
                      <a:r>
                        <a:rPr lang="en-US" sz="1100" dirty="0"/>
                        <a:t>555</a:t>
                      </a:r>
                    </a:p>
                  </a:txBody>
                  <a:tcPr marL="121920" marR="121920" marT="60960" marB="6096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/>
                        <a:t>3</a:t>
                      </a:r>
                    </a:p>
                  </a:txBody>
                  <a:tcPr marL="121920" marR="121920" marT="60960" marB="60960"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2191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/>
                        <a:t>$ 10</a:t>
                      </a:r>
                    </a:p>
                  </a:txBody>
                  <a:tcPr marL="121920" marR="121920" marT="60960" marB="60960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34165888"/>
                  </a:ext>
                </a:extLst>
              </a:tr>
            </a:tbl>
          </a:graphicData>
        </a:graphic>
      </p:graphicFrame>
      <p:sp>
        <p:nvSpPr>
          <p:cNvPr id="11" name="TextBox 10">
            <a:extLst>
              <a:ext uri="{FF2B5EF4-FFF2-40B4-BE49-F238E27FC236}">
                <a16:creationId xmlns:a16="http://schemas.microsoft.com/office/drawing/2014/main" id="{74119D7D-94F0-4C3E-AF63-2444B8EC4900}"/>
              </a:ext>
            </a:extLst>
          </p:cNvPr>
          <p:cNvSpPr txBox="1"/>
          <p:nvPr/>
        </p:nvSpPr>
        <p:spPr>
          <a:xfrm>
            <a:off x="6739954" y="5222057"/>
            <a:ext cx="514219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800" b="1" dirty="0">
                <a:solidFill>
                  <a:schemeClr val="tx1"/>
                </a:solidFill>
                <a:effectLst/>
              </a:rPr>
              <a:t>What is Roberta total budget?</a:t>
            </a:r>
          </a:p>
        </p:txBody>
      </p:sp>
    </p:spTree>
    <p:extLst>
      <p:ext uri="{BB962C8B-B14F-4D97-AF65-F5344CB8AC3E}">
        <p14:creationId xmlns:p14="http://schemas.microsoft.com/office/powerpoint/2010/main" val="23648505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948987F5-D6B2-4968-8C98-99E8932845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Which DB is faster?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22EF9A0-29A9-4C78-89C7-3104280F151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D4E8DE7-8107-485D-819E-7A652D98D056}" type="slidenum">
              <a:rPr lang="en-US" smtClean="0"/>
              <a:pPr/>
              <a:t>12</a:t>
            </a:fld>
            <a:endParaRPr lang="en-US" dirty="0"/>
          </a:p>
        </p:txBody>
      </p:sp>
      <p:graphicFrame>
        <p:nvGraphicFramePr>
          <p:cNvPr id="8" name="Table 6">
            <a:extLst>
              <a:ext uri="{FF2B5EF4-FFF2-40B4-BE49-F238E27FC236}">
                <a16:creationId xmlns:a16="http://schemas.microsoft.com/office/drawing/2014/main" id="{179A1B07-69D1-4A05-94CA-29DE35924B0D}"/>
              </a:ext>
            </a:extLst>
          </p:cNvPr>
          <p:cNvGraphicFramePr>
            <a:graphicFrameLocks noGrp="1"/>
          </p:cNvGraphicFramePr>
          <p:nvPr/>
        </p:nvGraphicFramePr>
        <p:xfrm>
          <a:off x="5411551" y="1768682"/>
          <a:ext cx="6678850" cy="341376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660811">
                  <a:extLst>
                    <a:ext uri="{9D8B030D-6E8A-4147-A177-3AD203B41FA5}">
                      <a16:colId xmlns:a16="http://schemas.microsoft.com/office/drawing/2014/main" val="4168031598"/>
                    </a:ext>
                  </a:extLst>
                </a:gridCol>
                <a:gridCol w="920869">
                  <a:extLst>
                    <a:ext uri="{9D8B030D-6E8A-4147-A177-3AD203B41FA5}">
                      <a16:colId xmlns:a16="http://schemas.microsoft.com/office/drawing/2014/main" val="331724206"/>
                    </a:ext>
                  </a:extLst>
                </a:gridCol>
                <a:gridCol w="591012">
                  <a:extLst>
                    <a:ext uri="{9D8B030D-6E8A-4147-A177-3AD203B41FA5}">
                      <a16:colId xmlns:a16="http://schemas.microsoft.com/office/drawing/2014/main" val="2011178124"/>
                    </a:ext>
                  </a:extLst>
                </a:gridCol>
                <a:gridCol w="614758">
                  <a:extLst>
                    <a:ext uri="{9D8B030D-6E8A-4147-A177-3AD203B41FA5}">
                      <a16:colId xmlns:a16="http://schemas.microsoft.com/office/drawing/2014/main" val="1894850722"/>
                    </a:ext>
                  </a:extLst>
                </a:gridCol>
                <a:gridCol w="718955">
                  <a:extLst>
                    <a:ext uri="{9D8B030D-6E8A-4147-A177-3AD203B41FA5}">
                      <a16:colId xmlns:a16="http://schemas.microsoft.com/office/drawing/2014/main" val="1082195345"/>
                    </a:ext>
                  </a:extLst>
                </a:gridCol>
                <a:gridCol w="698115">
                  <a:extLst>
                    <a:ext uri="{9D8B030D-6E8A-4147-A177-3AD203B41FA5}">
                      <a16:colId xmlns:a16="http://schemas.microsoft.com/office/drawing/2014/main" val="150324848"/>
                    </a:ext>
                  </a:extLst>
                </a:gridCol>
                <a:gridCol w="633675">
                  <a:extLst>
                    <a:ext uri="{9D8B030D-6E8A-4147-A177-3AD203B41FA5}">
                      <a16:colId xmlns:a16="http://schemas.microsoft.com/office/drawing/2014/main" val="1050443229"/>
                    </a:ext>
                  </a:extLst>
                </a:gridCol>
                <a:gridCol w="595841">
                  <a:extLst>
                    <a:ext uri="{9D8B030D-6E8A-4147-A177-3AD203B41FA5}">
                      <a16:colId xmlns:a16="http://schemas.microsoft.com/office/drawing/2014/main" val="2510719676"/>
                    </a:ext>
                  </a:extLst>
                </a:gridCol>
                <a:gridCol w="653738">
                  <a:extLst>
                    <a:ext uri="{9D8B030D-6E8A-4147-A177-3AD203B41FA5}">
                      <a16:colId xmlns:a16="http://schemas.microsoft.com/office/drawing/2014/main" val="1828323274"/>
                    </a:ext>
                  </a:extLst>
                </a:gridCol>
                <a:gridCol w="591076">
                  <a:extLst>
                    <a:ext uri="{9D8B030D-6E8A-4147-A177-3AD203B41FA5}">
                      <a16:colId xmlns:a16="http://schemas.microsoft.com/office/drawing/2014/main" val="3777537937"/>
                    </a:ext>
                  </a:extLst>
                </a:gridCol>
              </a:tblGrid>
              <a:tr h="548640">
                <a:tc>
                  <a:txBody>
                    <a:bodyPr/>
                    <a:lstStyle/>
                    <a:p>
                      <a:pPr algn="ctr"/>
                      <a:r>
                        <a:rPr lang="en-US" sz="1200" u="sng" dirty="0"/>
                        <a:t>AdCampaign ID</a:t>
                      </a:r>
                    </a:p>
                  </a:txBody>
                  <a:tcPr marL="0" marR="0" marT="60960" marB="609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Name</a:t>
                      </a:r>
                    </a:p>
                  </a:txBody>
                  <a:tcPr marL="0" marR="0" marT="60960" marB="609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Start</a:t>
                      </a:r>
                    </a:p>
                  </a:txBody>
                  <a:tcPr marL="0" marR="0" marT="60960" marB="609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Duration</a:t>
                      </a:r>
                      <a:br>
                        <a:rPr lang="en-US" sz="1200" dirty="0"/>
                      </a:br>
                      <a:r>
                        <a:rPr lang="en-US" sz="1200" dirty="0"/>
                        <a:t>(days)</a:t>
                      </a:r>
                    </a:p>
                  </a:txBody>
                  <a:tcPr marL="0" marR="0" marT="60960" marB="609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ManagerId</a:t>
                      </a:r>
                    </a:p>
                  </a:txBody>
                  <a:tcPr marL="0" marR="0" marT="60960" marB="609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Manager Name</a:t>
                      </a:r>
                    </a:p>
                  </a:txBody>
                  <a:tcPr marL="0" marR="0" marT="60960" marB="609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u="sng" dirty="0"/>
                        <a:t>TypeId</a:t>
                      </a:r>
                    </a:p>
                  </a:txBody>
                  <a:tcPr marL="0" marR="0" marT="60960" marB="609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Media</a:t>
                      </a:r>
                    </a:p>
                  </a:txBody>
                  <a:tcPr marL="0" marR="0" marT="60960" marB="609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Range</a:t>
                      </a:r>
                    </a:p>
                  </a:txBody>
                  <a:tcPr marL="0" marR="0" marT="60960" marB="609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Budget in millions</a:t>
                      </a:r>
                    </a:p>
                  </a:txBody>
                  <a:tcPr marL="0" marR="0" marT="60960" marB="60960"/>
                </a:tc>
                <a:extLst>
                  <a:ext uri="{0D108BD9-81ED-4DB2-BD59-A6C34878D82A}">
                    <a16:rowId xmlns:a16="http://schemas.microsoft.com/office/drawing/2014/main" val="3487491397"/>
                  </a:ext>
                </a:extLst>
              </a:tr>
              <a:tr h="264160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111</a:t>
                      </a:r>
                    </a:p>
                  </a:txBody>
                  <a:tcPr marL="0" marR="0" marT="60960" marB="609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SummerFun</a:t>
                      </a:r>
                    </a:p>
                  </a:txBody>
                  <a:tcPr marL="0" marR="0" marT="60960" marB="609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6/6/22</a:t>
                      </a:r>
                    </a:p>
                  </a:txBody>
                  <a:tcPr marL="0" marR="0" marT="60960" marB="609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12</a:t>
                      </a:r>
                    </a:p>
                  </a:txBody>
                  <a:tcPr marL="0" marR="0" marT="60960" marB="609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cm100</a:t>
                      </a:r>
                    </a:p>
                  </a:txBody>
                  <a:tcPr marL="0" marR="0" marT="60960" marB="609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Roberta</a:t>
                      </a:r>
                    </a:p>
                  </a:txBody>
                  <a:tcPr marL="0" marR="0" marT="60960" marB="609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1</a:t>
                      </a:r>
                    </a:p>
                  </a:txBody>
                  <a:tcPr marL="0" marR="0" marT="60960" marB="609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TV</a:t>
                      </a:r>
                    </a:p>
                  </a:txBody>
                  <a:tcPr marL="0" marR="0" marT="60960" marB="609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Local</a:t>
                      </a:r>
                    </a:p>
                  </a:txBody>
                  <a:tcPr marL="0" marR="0" marT="60960" marB="609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$ 5</a:t>
                      </a:r>
                    </a:p>
                  </a:txBody>
                  <a:tcPr marL="0" marR="0" marT="60960" marB="60960"/>
                </a:tc>
                <a:extLst>
                  <a:ext uri="{0D108BD9-81ED-4DB2-BD59-A6C34878D82A}">
                    <a16:rowId xmlns:a16="http://schemas.microsoft.com/office/drawing/2014/main" val="3547027517"/>
                  </a:ext>
                </a:extLst>
              </a:tr>
              <a:tr h="264160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111</a:t>
                      </a:r>
                    </a:p>
                  </a:txBody>
                  <a:tcPr marL="0" marR="0" marT="60960" marB="60960"/>
                </a:tc>
                <a:tc>
                  <a:txBody>
                    <a:bodyPr/>
                    <a:lstStyle/>
                    <a:p>
                      <a:pPr marL="0" marR="0" lvl="0" indent="0" algn="ctr" defTabSz="12191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/>
                        <a:t>SummerFun</a:t>
                      </a:r>
                    </a:p>
                  </a:txBody>
                  <a:tcPr marL="0" marR="0" marT="60960" marB="60960"/>
                </a:tc>
                <a:tc>
                  <a:txBody>
                    <a:bodyPr/>
                    <a:lstStyle/>
                    <a:p>
                      <a:pPr marL="0" marR="0" lvl="0" indent="0" algn="ctr" defTabSz="12191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/>
                        <a:t>6/6/22</a:t>
                      </a:r>
                    </a:p>
                  </a:txBody>
                  <a:tcPr marL="0" marR="0" marT="60960" marB="609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12</a:t>
                      </a:r>
                    </a:p>
                  </a:txBody>
                  <a:tcPr marL="0" marR="0" marT="60960" marB="60960"/>
                </a:tc>
                <a:tc>
                  <a:txBody>
                    <a:bodyPr/>
                    <a:lstStyle/>
                    <a:p>
                      <a:pPr marL="0" marR="0" lvl="0" indent="0" algn="ctr" defTabSz="12191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/>
                        <a:t>cm100</a:t>
                      </a:r>
                    </a:p>
                  </a:txBody>
                  <a:tcPr marL="0" marR="0" marT="60960" marB="60960"/>
                </a:tc>
                <a:tc>
                  <a:txBody>
                    <a:bodyPr/>
                    <a:lstStyle/>
                    <a:p>
                      <a:pPr marL="0" marR="0" lvl="0" indent="0" algn="ctr" defTabSz="12191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/>
                        <a:t>Roberta</a:t>
                      </a:r>
                    </a:p>
                  </a:txBody>
                  <a:tcPr marL="0" marR="0" marT="60960" marB="609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2</a:t>
                      </a:r>
                    </a:p>
                  </a:txBody>
                  <a:tcPr marL="0" marR="0" marT="60960" marB="609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TV</a:t>
                      </a:r>
                    </a:p>
                  </a:txBody>
                  <a:tcPr marL="0" marR="0" marT="60960" marB="609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National</a:t>
                      </a:r>
                    </a:p>
                  </a:txBody>
                  <a:tcPr marL="0" marR="0" marT="60960" marB="60960"/>
                </a:tc>
                <a:tc>
                  <a:txBody>
                    <a:bodyPr/>
                    <a:lstStyle/>
                    <a:p>
                      <a:pPr marL="0" marR="0" lvl="0" indent="0" algn="ctr" defTabSz="12191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/>
                        <a:t>$ 5</a:t>
                      </a:r>
                    </a:p>
                  </a:txBody>
                  <a:tcPr marL="0" marR="0" marT="60960" marB="60960"/>
                </a:tc>
                <a:extLst>
                  <a:ext uri="{0D108BD9-81ED-4DB2-BD59-A6C34878D82A}">
                    <a16:rowId xmlns:a16="http://schemas.microsoft.com/office/drawing/2014/main" val="668892952"/>
                  </a:ext>
                </a:extLst>
              </a:tr>
              <a:tr h="264160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222</a:t>
                      </a:r>
                    </a:p>
                  </a:txBody>
                  <a:tcPr marL="0" marR="0" marT="60960" marB="60960"/>
                </a:tc>
                <a:tc>
                  <a:txBody>
                    <a:bodyPr/>
                    <a:lstStyle/>
                    <a:p>
                      <a:pPr marL="0" marR="0" lvl="0" indent="0" algn="ctr" defTabSz="12191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/>
                        <a:t>SummerZing</a:t>
                      </a:r>
                    </a:p>
                  </a:txBody>
                  <a:tcPr marL="0" marR="0" marT="60960" marB="609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6/8/22</a:t>
                      </a:r>
                    </a:p>
                  </a:txBody>
                  <a:tcPr marL="0" marR="0" marT="60960" marB="609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30</a:t>
                      </a:r>
                    </a:p>
                  </a:txBody>
                  <a:tcPr marL="0" marR="0" marT="60960" marB="609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cm101</a:t>
                      </a:r>
                    </a:p>
                  </a:txBody>
                  <a:tcPr marL="0" marR="0" marT="60960" marB="609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Sue</a:t>
                      </a:r>
                    </a:p>
                  </a:txBody>
                  <a:tcPr marL="0" marR="0" marT="60960" marB="609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1</a:t>
                      </a:r>
                    </a:p>
                  </a:txBody>
                  <a:tcPr marL="0" marR="0" marT="60960" marB="609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TV</a:t>
                      </a:r>
                    </a:p>
                  </a:txBody>
                  <a:tcPr marL="0" marR="0" marT="60960" marB="60960"/>
                </a:tc>
                <a:tc>
                  <a:txBody>
                    <a:bodyPr/>
                    <a:lstStyle/>
                    <a:p>
                      <a:pPr marL="0" marR="0" lvl="0" indent="0" algn="ctr" defTabSz="12191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/>
                        <a:t>Local</a:t>
                      </a:r>
                    </a:p>
                  </a:txBody>
                  <a:tcPr marL="0" marR="0" marT="60960" marB="60960"/>
                </a:tc>
                <a:tc>
                  <a:txBody>
                    <a:bodyPr/>
                    <a:lstStyle/>
                    <a:p>
                      <a:pPr marL="0" marR="0" lvl="0" indent="0" algn="ctr" defTabSz="12191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/>
                        <a:t>$ 6</a:t>
                      </a:r>
                    </a:p>
                  </a:txBody>
                  <a:tcPr marL="0" marR="0" marT="60960" marB="60960"/>
                </a:tc>
                <a:extLst>
                  <a:ext uri="{0D108BD9-81ED-4DB2-BD59-A6C34878D82A}">
                    <a16:rowId xmlns:a16="http://schemas.microsoft.com/office/drawing/2014/main" val="2449496800"/>
                  </a:ext>
                </a:extLst>
              </a:tr>
              <a:tr h="264160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222</a:t>
                      </a:r>
                    </a:p>
                  </a:txBody>
                  <a:tcPr marL="0" marR="0" marT="60960" marB="60960"/>
                </a:tc>
                <a:tc>
                  <a:txBody>
                    <a:bodyPr/>
                    <a:lstStyle/>
                    <a:p>
                      <a:pPr marL="0" marR="0" lvl="0" indent="0" algn="ctr" defTabSz="12191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/>
                        <a:t>SummerZing</a:t>
                      </a:r>
                    </a:p>
                  </a:txBody>
                  <a:tcPr marL="0" marR="0" marT="60960" marB="609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6/8/22</a:t>
                      </a:r>
                    </a:p>
                  </a:txBody>
                  <a:tcPr marL="0" marR="0" marT="60960" marB="609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30</a:t>
                      </a:r>
                    </a:p>
                  </a:txBody>
                  <a:tcPr marL="0" marR="0" marT="60960" marB="60960"/>
                </a:tc>
                <a:tc>
                  <a:txBody>
                    <a:bodyPr/>
                    <a:lstStyle/>
                    <a:p>
                      <a:pPr marL="0" marR="0" lvl="0" indent="0" algn="ctr" defTabSz="12191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/>
                        <a:t>cm101</a:t>
                      </a:r>
                    </a:p>
                  </a:txBody>
                  <a:tcPr marL="0" marR="0" marT="60960" marB="60960"/>
                </a:tc>
                <a:tc>
                  <a:txBody>
                    <a:bodyPr/>
                    <a:lstStyle/>
                    <a:p>
                      <a:pPr marL="0" marR="0" lvl="0" indent="0" algn="ctr" defTabSz="12191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/>
                        <a:t>Sue</a:t>
                      </a:r>
                    </a:p>
                  </a:txBody>
                  <a:tcPr marL="0" marR="0" marT="60960" marB="609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3</a:t>
                      </a:r>
                    </a:p>
                  </a:txBody>
                  <a:tcPr marL="0" marR="0" marT="60960" marB="609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Social</a:t>
                      </a:r>
                    </a:p>
                  </a:txBody>
                  <a:tcPr marL="0" marR="0" marT="60960" marB="60960"/>
                </a:tc>
                <a:tc>
                  <a:txBody>
                    <a:bodyPr/>
                    <a:lstStyle/>
                    <a:p>
                      <a:pPr marL="0" marR="0" lvl="0" indent="0" algn="ctr" defTabSz="12191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/>
                        <a:t>Local</a:t>
                      </a:r>
                    </a:p>
                  </a:txBody>
                  <a:tcPr marL="0" marR="0" marT="60960" marB="60960"/>
                </a:tc>
                <a:tc>
                  <a:txBody>
                    <a:bodyPr/>
                    <a:lstStyle/>
                    <a:p>
                      <a:pPr marL="0" marR="0" lvl="0" indent="0" algn="ctr" defTabSz="12191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/>
                        <a:t>$ 3</a:t>
                      </a:r>
                    </a:p>
                  </a:txBody>
                  <a:tcPr marL="0" marR="0" marT="60960" marB="60960"/>
                </a:tc>
                <a:extLst>
                  <a:ext uri="{0D108BD9-81ED-4DB2-BD59-A6C34878D82A}">
                    <a16:rowId xmlns:a16="http://schemas.microsoft.com/office/drawing/2014/main" val="2049206759"/>
                  </a:ext>
                </a:extLst>
              </a:tr>
              <a:tr h="264160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222</a:t>
                      </a:r>
                    </a:p>
                  </a:txBody>
                  <a:tcPr marL="0" marR="0" marT="60960" marB="60960"/>
                </a:tc>
                <a:tc>
                  <a:txBody>
                    <a:bodyPr/>
                    <a:lstStyle/>
                    <a:p>
                      <a:pPr marL="0" marR="0" lvl="0" indent="0" algn="ctr" defTabSz="12191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/>
                        <a:t>SummerZing</a:t>
                      </a:r>
                    </a:p>
                  </a:txBody>
                  <a:tcPr marL="0" marR="0" marT="60960" marB="609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6/8/22</a:t>
                      </a:r>
                    </a:p>
                  </a:txBody>
                  <a:tcPr marL="0" marR="0" marT="60960" marB="609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30</a:t>
                      </a:r>
                    </a:p>
                  </a:txBody>
                  <a:tcPr marL="0" marR="0" marT="60960" marB="60960"/>
                </a:tc>
                <a:tc>
                  <a:txBody>
                    <a:bodyPr/>
                    <a:lstStyle/>
                    <a:p>
                      <a:pPr marL="0" marR="0" lvl="0" indent="0" algn="ctr" defTabSz="12191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/>
                        <a:t>cm101</a:t>
                      </a:r>
                    </a:p>
                  </a:txBody>
                  <a:tcPr marL="0" marR="0" marT="60960" marB="60960"/>
                </a:tc>
                <a:tc>
                  <a:txBody>
                    <a:bodyPr/>
                    <a:lstStyle/>
                    <a:p>
                      <a:pPr marL="0" marR="0" lvl="0" indent="0" algn="ctr" defTabSz="12191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/>
                        <a:t>Sue</a:t>
                      </a:r>
                    </a:p>
                  </a:txBody>
                  <a:tcPr marL="0" marR="0" marT="60960" marB="609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5</a:t>
                      </a:r>
                    </a:p>
                  </a:txBody>
                  <a:tcPr marL="0" marR="0" marT="60960" marB="609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Web</a:t>
                      </a:r>
                    </a:p>
                  </a:txBody>
                  <a:tcPr marL="0" marR="0" marT="60960" marB="60960"/>
                </a:tc>
                <a:tc>
                  <a:txBody>
                    <a:bodyPr/>
                    <a:lstStyle/>
                    <a:p>
                      <a:pPr marL="0" marR="0" lvl="0" indent="0" algn="ctr" defTabSz="12191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/>
                        <a:t>Local</a:t>
                      </a:r>
                    </a:p>
                  </a:txBody>
                  <a:tcPr marL="0" marR="0" marT="60960" marB="60960"/>
                </a:tc>
                <a:tc>
                  <a:txBody>
                    <a:bodyPr/>
                    <a:lstStyle/>
                    <a:p>
                      <a:pPr marL="0" marR="0" lvl="0" indent="0" algn="ctr" defTabSz="12191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/>
                        <a:t>$ 1</a:t>
                      </a:r>
                    </a:p>
                  </a:txBody>
                  <a:tcPr marL="0" marR="0" marT="60960" marB="60960"/>
                </a:tc>
                <a:extLst>
                  <a:ext uri="{0D108BD9-81ED-4DB2-BD59-A6C34878D82A}">
                    <a16:rowId xmlns:a16="http://schemas.microsoft.com/office/drawing/2014/main" val="22904891"/>
                  </a:ext>
                </a:extLst>
              </a:tr>
              <a:tr h="264160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333</a:t>
                      </a:r>
                    </a:p>
                  </a:txBody>
                  <a:tcPr marL="0" marR="0" marT="60960" marB="609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FunBall</a:t>
                      </a:r>
                    </a:p>
                  </a:txBody>
                  <a:tcPr marL="0" marR="0" marT="60960" marB="609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6/9/22</a:t>
                      </a:r>
                    </a:p>
                  </a:txBody>
                  <a:tcPr marL="0" marR="0" marT="60960" marB="609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12</a:t>
                      </a:r>
                    </a:p>
                  </a:txBody>
                  <a:tcPr marL="0" marR="0" marT="60960" marB="609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cm102</a:t>
                      </a:r>
                    </a:p>
                  </a:txBody>
                  <a:tcPr marL="0" marR="0" marT="60960" marB="609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John</a:t>
                      </a:r>
                    </a:p>
                  </a:txBody>
                  <a:tcPr marL="0" marR="0" marT="60960" marB="609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3</a:t>
                      </a:r>
                    </a:p>
                  </a:txBody>
                  <a:tcPr marL="0" marR="0" marT="60960" marB="609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Social</a:t>
                      </a:r>
                    </a:p>
                  </a:txBody>
                  <a:tcPr marL="0" marR="0" marT="60960" marB="60960"/>
                </a:tc>
                <a:tc>
                  <a:txBody>
                    <a:bodyPr/>
                    <a:lstStyle/>
                    <a:p>
                      <a:pPr marL="0" marR="0" lvl="0" indent="0" algn="ctr" defTabSz="12191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/>
                        <a:t>Local</a:t>
                      </a:r>
                    </a:p>
                  </a:txBody>
                  <a:tcPr marL="0" marR="0" marT="60960" marB="60960"/>
                </a:tc>
                <a:tc>
                  <a:txBody>
                    <a:bodyPr/>
                    <a:lstStyle/>
                    <a:p>
                      <a:pPr marL="0" marR="0" lvl="0" indent="0" algn="ctr" defTabSz="12191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/>
                        <a:t>$ 8</a:t>
                      </a:r>
                    </a:p>
                  </a:txBody>
                  <a:tcPr marL="0" marR="0" marT="60960" marB="60960"/>
                </a:tc>
                <a:extLst>
                  <a:ext uri="{0D108BD9-81ED-4DB2-BD59-A6C34878D82A}">
                    <a16:rowId xmlns:a16="http://schemas.microsoft.com/office/drawing/2014/main" val="2406712928"/>
                  </a:ext>
                </a:extLst>
              </a:tr>
              <a:tr h="264160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333</a:t>
                      </a:r>
                    </a:p>
                  </a:txBody>
                  <a:tcPr marL="0" marR="0" marT="60960" marB="609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FunBall</a:t>
                      </a:r>
                    </a:p>
                  </a:txBody>
                  <a:tcPr marL="0" marR="0" marT="60960" marB="609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6/9/22</a:t>
                      </a:r>
                    </a:p>
                  </a:txBody>
                  <a:tcPr marL="0" marR="0" marT="60960" marB="609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12</a:t>
                      </a:r>
                    </a:p>
                  </a:txBody>
                  <a:tcPr marL="0" marR="0" marT="60960" marB="609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cm102</a:t>
                      </a:r>
                    </a:p>
                  </a:txBody>
                  <a:tcPr marL="0" marR="0" marT="60960" marB="609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John</a:t>
                      </a:r>
                    </a:p>
                  </a:txBody>
                  <a:tcPr marL="0" marR="0" marT="60960" marB="609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4</a:t>
                      </a:r>
                    </a:p>
                  </a:txBody>
                  <a:tcPr marL="0" marR="0" marT="60960" marB="609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Social</a:t>
                      </a:r>
                    </a:p>
                  </a:txBody>
                  <a:tcPr marL="0" marR="0" marT="60960" marB="60960"/>
                </a:tc>
                <a:tc>
                  <a:txBody>
                    <a:bodyPr/>
                    <a:lstStyle/>
                    <a:p>
                      <a:pPr marL="0" marR="0" lvl="0" indent="0" algn="ctr" defTabSz="12191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/>
                        <a:t>National</a:t>
                      </a:r>
                    </a:p>
                  </a:txBody>
                  <a:tcPr marL="0" marR="0" marT="60960" marB="60960"/>
                </a:tc>
                <a:tc>
                  <a:txBody>
                    <a:bodyPr/>
                    <a:lstStyle/>
                    <a:p>
                      <a:pPr marL="0" marR="0" lvl="0" indent="0" algn="ctr" defTabSz="12191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/>
                        <a:t>$ 2</a:t>
                      </a:r>
                    </a:p>
                  </a:txBody>
                  <a:tcPr marL="0" marR="0" marT="60960" marB="60960"/>
                </a:tc>
                <a:extLst>
                  <a:ext uri="{0D108BD9-81ED-4DB2-BD59-A6C34878D82A}">
                    <a16:rowId xmlns:a16="http://schemas.microsoft.com/office/drawing/2014/main" val="3747277646"/>
                  </a:ext>
                </a:extLst>
              </a:tr>
              <a:tr h="264160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444</a:t>
                      </a:r>
                    </a:p>
                  </a:txBody>
                  <a:tcPr marL="0" marR="0" marT="60960" marB="609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FallStyle</a:t>
                      </a:r>
                    </a:p>
                  </a:txBody>
                  <a:tcPr marL="0" marR="0" marT="60960" marB="60960"/>
                </a:tc>
                <a:tc>
                  <a:txBody>
                    <a:bodyPr/>
                    <a:lstStyle/>
                    <a:p>
                      <a:pPr marL="0" marR="0" lvl="0" indent="0" algn="ctr" defTabSz="12191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/>
                        <a:t>6/9/22</a:t>
                      </a:r>
                    </a:p>
                  </a:txBody>
                  <a:tcPr marL="0" marR="0" marT="60960" marB="609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5</a:t>
                      </a:r>
                    </a:p>
                  </a:txBody>
                  <a:tcPr marL="0" marR="0" marT="60960" marB="609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cm103</a:t>
                      </a:r>
                    </a:p>
                  </a:txBody>
                  <a:tcPr marL="0" marR="0" marT="60960" marB="609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Nancy</a:t>
                      </a:r>
                    </a:p>
                  </a:txBody>
                  <a:tcPr marL="0" marR="0" marT="60960" marB="609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6</a:t>
                      </a:r>
                    </a:p>
                  </a:txBody>
                  <a:tcPr marL="0" marR="0" marT="60960" marB="609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Web</a:t>
                      </a:r>
                    </a:p>
                  </a:txBody>
                  <a:tcPr marL="0" marR="0" marT="60960" marB="60960"/>
                </a:tc>
                <a:tc>
                  <a:txBody>
                    <a:bodyPr/>
                    <a:lstStyle/>
                    <a:p>
                      <a:pPr marL="0" marR="0" lvl="0" indent="0" algn="ctr" defTabSz="12191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/>
                        <a:t>National</a:t>
                      </a:r>
                    </a:p>
                  </a:txBody>
                  <a:tcPr marL="0" marR="0" marT="60960" marB="60960"/>
                </a:tc>
                <a:tc>
                  <a:txBody>
                    <a:bodyPr/>
                    <a:lstStyle/>
                    <a:p>
                      <a:pPr marL="0" marR="0" lvl="0" indent="0" algn="ctr" defTabSz="12191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/>
                        <a:t>$ 10</a:t>
                      </a:r>
                    </a:p>
                  </a:txBody>
                  <a:tcPr marL="0" marR="0" marT="60960" marB="60960"/>
                </a:tc>
                <a:extLst>
                  <a:ext uri="{0D108BD9-81ED-4DB2-BD59-A6C34878D82A}">
                    <a16:rowId xmlns:a16="http://schemas.microsoft.com/office/drawing/2014/main" val="4024988786"/>
                  </a:ext>
                </a:extLst>
              </a:tr>
              <a:tr h="264160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555</a:t>
                      </a:r>
                    </a:p>
                  </a:txBody>
                  <a:tcPr marL="0" marR="0" marT="60960" marB="609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FallColors</a:t>
                      </a:r>
                    </a:p>
                  </a:txBody>
                  <a:tcPr marL="0" marR="0" marT="60960" marB="60960"/>
                </a:tc>
                <a:tc>
                  <a:txBody>
                    <a:bodyPr/>
                    <a:lstStyle/>
                    <a:p>
                      <a:pPr marL="0" marR="0" lvl="0" indent="0" algn="ctr" defTabSz="12191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/>
                        <a:t>6/9/22</a:t>
                      </a:r>
                    </a:p>
                  </a:txBody>
                  <a:tcPr marL="0" marR="0" marT="60960" marB="609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3</a:t>
                      </a:r>
                    </a:p>
                  </a:txBody>
                  <a:tcPr marL="0" marR="0" marT="60960" marB="60960"/>
                </a:tc>
                <a:tc>
                  <a:txBody>
                    <a:bodyPr/>
                    <a:lstStyle/>
                    <a:p>
                      <a:pPr marL="0" marR="0" lvl="0" indent="0" algn="ctr" defTabSz="12191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/>
                        <a:t>cm100</a:t>
                      </a:r>
                    </a:p>
                  </a:txBody>
                  <a:tcPr marL="0" marR="0" marT="60960" marB="60960"/>
                </a:tc>
                <a:tc>
                  <a:txBody>
                    <a:bodyPr/>
                    <a:lstStyle/>
                    <a:p>
                      <a:pPr marL="0" marR="0" lvl="0" indent="0" algn="ctr" defTabSz="12191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/>
                        <a:t>Roberta</a:t>
                      </a:r>
                    </a:p>
                  </a:txBody>
                  <a:tcPr marL="0" marR="0" marT="60960" marB="609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3</a:t>
                      </a:r>
                    </a:p>
                  </a:txBody>
                  <a:tcPr marL="0" marR="0" marT="60960" marB="609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Social</a:t>
                      </a:r>
                    </a:p>
                  </a:txBody>
                  <a:tcPr marL="0" marR="0" marT="60960" marB="60960"/>
                </a:tc>
                <a:tc>
                  <a:txBody>
                    <a:bodyPr/>
                    <a:lstStyle/>
                    <a:p>
                      <a:pPr marL="0" marR="0" lvl="0" indent="0" algn="ctr" defTabSz="12191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/>
                        <a:t>Local</a:t>
                      </a:r>
                    </a:p>
                  </a:txBody>
                  <a:tcPr marL="0" marR="0" marT="60960" marB="60960"/>
                </a:tc>
                <a:tc>
                  <a:txBody>
                    <a:bodyPr/>
                    <a:lstStyle/>
                    <a:p>
                      <a:pPr marL="0" marR="0" lvl="0" indent="0" algn="ctr" defTabSz="12191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/>
                        <a:t>$ 10</a:t>
                      </a:r>
                    </a:p>
                  </a:txBody>
                  <a:tcPr marL="0" marR="0" marT="60960" marB="60960"/>
                </a:tc>
                <a:extLst>
                  <a:ext uri="{0D108BD9-81ED-4DB2-BD59-A6C34878D82A}">
                    <a16:rowId xmlns:a16="http://schemas.microsoft.com/office/drawing/2014/main" val="347778489"/>
                  </a:ext>
                </a:extLst>
              </a:tr>
            </a:tbl>
          </a:graphicData>
        </a:graphic>
      </p:graphicFrame>
      <p:graphicFrame>
        <p:nvGraphicFramePr>
          <p:cNvPr id="9" name="Table 6">
            <a:extLst>
              <a:ext uri="{FF2B5EF4-FFF2-40B4-BE49-F238E27FC236}">
                <a16:creationId xmlns:a16="http://schemas.microsoft.com/office/drawing/2014/main" id="{9DEF1FAA-943A-4D20-B433-A9F325CBFD01}"/>
              </a:ext>
            </a:extLst>
          </p:cNvPr>
          <p:cNvGraphicFramePr>
            <a:graphicFrameLocks noGrp="1"/>
          </p:cNvGraphicFramePr>
          <p:nvPr/>
        </p:nvGraphicFramePr>
        <p:xfrm>
          <a:off x="406401" y="4841596"/>
          <a:ext cx="4412709" cy="1996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36599">
                  <a:extLst>
                    <a:ext uri="{9D8B030D-6E8A-4147-A177-3AD203B41FA5}">
                      <a16:colId xmlns:a16="http://schemas.microsoft.com/office/drawing/2014/main" val="4168031598"/>
                    </a:ext>
                  </a:extLst>
                </a:gridCol>
                <a:gridCol w="1036864">
                  <a:extLst>
                    <a:ext uri="{9D8B030D-6E8A-4147-A177-3AD203B41FA5}">
                      <a16:colId xmlns:a16="http://schemas.microsoft.com/office/drawing/2014/main" val="331724206"/>
                    </a:ext>
                  </a:extLst>
                </a:gridCol>
                <a:gridCol w="702129">
                  <a:extLst>
                    <a:ext uri="{9D8B030D-6E8A-4147-A177-3AD203B41FA5}">
                      <a16:colId xmlns:a16="http://schemas.microsoft.com/office/drawing/2014/main" val="2011178124"/>
                    </a:ext>
                  </a:extLst>
                </a:gridCol>
                <a:gridCol w="849086">
                  <a:extLst>
                    <a:ext uri="{9D8B030D-6E8A-4147-A177-3AD203B41FA5}">
                      <a16:colId xmlns:a16="http://schemas.microsoft.com/office/drawing/2014/main" val="1894850722"/>
                    </a:ext>
                  </a:extLst>
                </a:gridCol>
                <a:gridCol w="1088031">
                  <a:extLst>
                    <a:ext uri="{9D8B030D-6E8A-4147-A177-3AD203B41FA5}">
                      <a16:colId xmlns:a16="http://schemas.microsoft.com/office/drawing/2014/main" val="3058034252"/>
                    </a:ext>
                  </a:extLst>
                </a:gridCol>
              </a:tblGrid>
              <a:tr h="548640">
                <a:tc>
                  <a:txBody>
                    <a:bodyPr/>
                    <a:lstStyle/>
                    <a:p>
                      <a:r>
                        <a:rPr lang="en-US" sz="1100" u="sng" dirty="0"/>
                        <a:t>AdCampaignID</a:t>
                      </a: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r>
                        <a:rPr lang="en-US" sz="1100" dirty="0"/>
                        <a:t>Name</a:t>
                      </a: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r>
                        <a:rPr lang="en-US" sz="1100" dirty="0"/>
                        <a:t>Start</a:t>
                      </a: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r>
                        <a:rPr lang="en-US" sz="1100" dirty="0"/>
                        <a:t>Duration</a:t>
                      </a:r>
                      <a:br>
                        <a:rPr lang="en-US" sz="1100" dirty="0"/>
                      </a:br>
                      <a:r>
                        <a:rPr lang="en-US" sz="1100" dirty="0"/>
                        <a:t>(days)</a:t>
                      </a: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r>
                        <a:rPr lang="en-US" sz="1100" dirty="0"/>
                        <a:t>ManagerID (FK)</a:t>
                      </a:r>
                    </a:p>
                  </a:txBody>
                  <a:tcPr marL="121920" marR="121920" marT="60960" marB="60960"/>
                </a:tc>
                <a:extLst>
                  <a:ext uri="{0D108BD9-81ED-4DB2-BD59-A6C34878D82A}">
                    <a16:rowId xmlns:a16="http://schemas.microsoft.com/office/drawing/2014/main" val="3487491397"/>
                  </a:ext>
                </a:extLst>
              </a:tr>
              <a:tr h="264160">
                <a:tc>
                  <a:txBody>
                    <a:bodyPr/>
                    <a:lstStyle/>
                    <a:p>
                      <a:r>
                        <a:rPr lang="en-US" sz="1100" dirty="0"/>
                        <a:t>111</a:t>
                      </a: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r>
                        <a:rPr lang="en-US" sz="1100" dirty="0"/>
                        <a:t>SummerFun</a:t>
                      </a: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r>
                        <a:rPr lang="en-US" sz="1100" dirty="0"/>
                        <a:t>6/6/22</a:t>
                      </a: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r>
                        <a:rPr lang="en-US" sz="1100" dirty="0"/>
                        <a:t>12</a:t>
                      </a: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r>
                        <a:rPr lang="en-US" sz="1100" dirty="0"/>
                        <a:t>cm100</a:t>
                      </a:r>
                    </a:p>
                  </a:txBody>
                  <a:tcPr marL="121920" marR="121920" marT="60960" marB="60960"/>
                </a:tc>
                <a:extLst>
                  <a:ext uri="{0D108BD9-81ED-4DB2-BD59-A6C34878D82A}">
                    <a16:rowId xmlns:a16="http://schemas.microsoft.com/office/drawing/2014/main" val="3547027517"/>
                  </a:ext>
                </a:extLst>
              </a:tr>
              <a:tr h="264160">
                <a:tc>
                  <a:txBody>
                    <a:bodyPr/>
                    <a:lstStyle/>
                    <a:p>
                      <a:r>
                        <a:rPr lang="en-US" sz="1100" dirty="0"/>
                        <a:t>222</a:t>
                      </a: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pPr marL="0" marR="0" lvl="0" indent="0" algn="l" defTabSz="12191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/>
                        <a:t>SummerZing</a:t>
                      </a: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r>
                        <a:rPr lang="en-US" sz="1100" dirty="0"/>
                        <a:t>6/8/22</a:t>
                      </a: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r>
                        <a:rPr lang="en-US" sz="1100" dirty="0"/>
                        <a:t>30</a:t>
                      </a: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r>
                        <a:rPr lang="en-US" sz="1100" dirty="0"/>
                        <a:t>cm101</a:t>
                      </a:r>
                    </a:p>
                  </a:txBody>
                  <a:tcPr marL="121920" marR="121920" marT="60960" marB="60960"/>
                </a:tc>
                <a:extLst>
                  <a:ext uri="{0D108BD9-81ED-4DB2-BD59-A6C34878D82A}">
                    <a16:rowId xmlns:a16="http://schemas.microsoft.com/office/drawing/2014/main" val="22904891"/>
                  </a:ext>
                </a:extLst>
              </a:tr>
              <a:tr h="264160">
                <a:tc>
                  <a:txBody>
                    <a:bodyPr/>
                    <a:lstStyle/>
                    <a:p>
                      <a:r>
                        <a:rPr lang="en-US" sz="1100" dirty="0"/>
                        <a:t>333</a:t>
                      </a: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r>
                        <a:rPr lang="en-US" sz="1100" dirty="0"/>
                        <a:t>FunBall</a:t>
                      </a: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r>
                        <a:rPr lang="en-US" sz="1100" dirty="0"/>
                        <a:t>6/9/22</a:t>
                      </a: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r>
                        <a:rPr lang="en-US" sz="1100" dirty="0"/>
                        <a:t>12</a:t>
                      </a: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r>
                        <a:rPr lang="en-US" sz="1100" dirty="0"/>
                        <a:t>cm102</a:t>
                      </a:r>
                    </a:p>
                  </a:txBody>
                  <a:tcPr marL="121920" marR="121920" marT="60960" marB="60960"/>
                </a:tc>
                <a:extLst>
                  <a:ext uri="{0D108BD9-81ED-4DB2-BD59-A6C34878D82A}">
                    <a16:rowId xmlns:a16="http://schemas.microsoft.com/office/drawing/2014/main" val="2406712928"/>
                  </a:ext>
                </a:extLst>
              </a:tr>
              <a:tr h="264160">
                <a:tc>
                  <a:txBody>
                    <a:bodyPr/>
                    <a:lstStyle/>
                    <a:p>
                      <a:r>
                        <a:rPr lang="en-US" sz="1100" dirty="0"/>
                        <a:t>444</a:t>
                      </a: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r>
                        <a:rPr lang="en-US" sz="1100" dirty="0"/>
                        <a:t>FallStyle</a:t>
                      </a: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pPr marL="0" marR="0" lvl="0" indent="0" algn="l" defTabSz="12191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/>
                        <a:t>6/9/22</a:t>
                      </a: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r>
                        <a:rPr lang="en-US" sz="1100" dirty="0"/>
                        <a:t>5</a:t>
                      </a: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r>
                        <a:rPr lang="en-US" sz="1100" dirty="0"/>
                        <a:t>cm103</a:t>
                      </a:r>
                    </a:p>
                  </a:txBody>
                  <a:tcPr marL="121920" marR="121920" marT="60960" marB="60960"/>
                </a:tc>
                <a:extLst>
                  <a:ext uri="{0D108BD9-81ED-4DB2-BD59-A6C34878D82A}">
                    <a16:rowId xmlns:a16="http://schemas.microsoft.com/office/drawing/2014/main" val="4024988786"/>
                  </a:ext>
                </a:extLst>
              </a:tr>
              <a:tr h="264160">
                <a:tc>
                  <a:txBody>
                    <a:bodyPr/>
                    <a:lstStyle/>
                    <a:p>
                      <a:r>
                        <a:rPr lang="en-US" sz="1100" dirty="0"/>
                        <a:t>555</a:t>
                      </a: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r>
                        <a:rPr lang="en-US" sz="1100" dirty="0"/>
                        <a:t>FallColors</a:t>
                      </a: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pPr marL="0" marR="0" lvl="0" indent="0" algn="l" defTabSz="12191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/>
                        <a:t>6/9/22</a:t>
                      </a: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r>
                        <a:rPr lang="en-US" sz="1100" dirty="0"/>
                        <a:t>3</a:t>
                      </a: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r>
                        <a:rPr lang="en-US" sz="1100" dirty="0"/>
                        <a:t>cm100</a:t>
                      </a:r>
                    </a:p>
                  </a:txBody>
                  <a:tcPr marL="121920" marR="121920" marT="60960" marB="60960"/>
                </a:tc>
                <a:extLst>
                  <a:ext uri="{0D108BD9-81ED-4DB2-BD59-A6C34878D82A}">
                    <a16:rowId xmlns:a16="http://schemas.microsoft.com/office/drawing/2014/main" val="347778489"/>
                  </a:ext>
                </a:extLst>
              </a:tr>
            </a:tbl>
          </a:graphicData>
        </a:graphic>
      </p:graphicFrame>
      <p:graphicFrame>
        <p:nvGraphicFramePr>
          <p:cNvPr id="10" name="Table 6">
            <a:extLst>
              <a:ext uri="{FF2B5EF4-FFF2-40B4-BE49-F238E27FC236}">
                <a16:creationId xmlns:a16="http://schemas.microsoft.com/office/drawing/2014/main" id="{29483699-A4E1-4FC8-82B8-4F5FA47EC83B}"/>
              </a:ext>
            </a:extLst>
          </p:cNvPr>
          <p:cNvGraphicFramePr>
            <a:graphicFrameLocks noGrp="1"/>
          </p:cNvGraphicFramePr>
          <p:nvPr/>
        </p:nvGraphicFramePr>
        <p:xfrm>
          <a:off x="2943167" y="2465686"/>
          <a:ext cx="2172164" cy="230551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15606">
                  <a:extLst>
                    <a:ext uri="{9D8B030D-6E8A-4147-A177-3AD203B41FA5}">
                      <a16:colId xmlns:a16="http://schemas.microsoft.com/office/drawing/2014/main" val="1050443229"/>
                    </a:ext>
                  </a:extLst>
                </a:gridCol>
                <a:gridCol w="681204">
                  <a:extLst>
                    <a:ext uri="{9D8B030D-6E8A-4147-A177-3AD203B41FA5}">
                      <a16:colId xmlns:a16="http://schemas.microsoft.com/office/drawing/2014/main" val="2510719676"/>
                    </a:ext>
                  </a:extLst>
                </a:gridCol>
                <a:gridCol w="775354">
                  <a:extLst>
                    <a:ext uri="{9D8B030D-6E8A-4147-A177-3AD203B41FA5}">
                      <a16:colId xmlns:a16="http://schemas.microsoft.com/office/drawing/2014/main" val="1828323274"/>
                    </a:ext>
                  </a:extLst>
                </a:gridCol>
              </a:tblGrid>
              <a:tr h="476715">
                <a:tc>
                  <a:txBody>
                    <a:bodyPr/>
                    <a:lstStyle/>
                    <a:p>
                      <a:r>
                        <a:rPr lang="en-US" sz="1200" u="sng" dirty="0"/>
                        <a:t>TypeId</a:t>
                      </a: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Media</a:t>
                      </a: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Range</a:t>
                      </a:r>
                    </a:p>
                  </a:txBody>
                  <a:tcPr marL="121920" marR="121920" marT="60960" marB="60960"/>
                </a:tc>
                <a:extLst>
                  <a:ext uri="{0D108BD9-81ED-4DB2-BD59-A6C34878D82A}">
                    <a16:rowId xmlns:a16="http://schemas.microsoft.com/office/drawing/2014/main" val="3487491397"/>
                  </a:ext>
                </a:extLst>
              </a:tr>
              <a:tr h="301920">
                <a:tc>
                  <a:txBody>
                    <a:bodyPr/>
                    <a:lstStyle/>
                    <a:p>
                      <a:r>
                        <a:rPr lang="en-US" sz="1200" dirty="0"/>
                        <a:t>1</a:t>
                      </a: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TV</a:t>
                      </a: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Local</a:t>
                      </a:r>
                    </a:p>
                  </a:txBody>
                  <a:tcPr marL="121920" marR="121920" marT="60960" marB="60960"/>
                </a:tc>
                <a:extLst>
                  <a:ext uri="{0D108BD9-81ED-4DB2-BD59-A6C34878D82A}">
                    <a16:rowId xmlns:a16="http://schemas.microsoft.com/office/drawing/2014/main" val="3547027517"/>
                  </a:ext>
                </a:extLst>
              </a:tr>
              <a:tr h="301920">
                <a:tc>
                  <a:txBody>
                    <a:bodyPr/>
                    <a:lstStyle/>
                    <a:p>
                      <a:r>
                        <a:rPr lang="en-US" sz="1200" dirty="0"/>
                        <a:t>2</a:t>
                      </a: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TV</a:t>
                      </a: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National</a:t>
                      </a:r>
                    </a:p>
                  </a:txBody>
                  <a:tcPr marL="121920" marR="121920" marT="60960" marB="60960"/>
                </a:tc>
                <a:extLst>
                  <a:ext uri="{0D108BD9-81ED-4DB2-BD59-A6C34878D82A}">
                    <a16:rowId xmlns:a16="http://schemas.microsoft.com/office/drawing/2014/main" val="668892952"/>
                  </a:ext>
                </a:extLst>
              </a:tr>
              <a:tr h="301920">
                <a:tc>
                  <a:txBody>
                    <a:bodyPr/>
                    <a:lstStyle/>
                    <a:p>
                      <a:r>
                        <a:rPr lang="en-US" sz="1200" dirty="0"/>
                        <a:t>3</a:t>
                      </a: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Social</a:t>
                      </a: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pPr marL="0" marR="0" lvl="0" indent="0" algn="l" defTabSz="12191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/>
                        <a:t>Local</a:t>
                      </a:r>
                    </a:p>
                  </a:txBody>
                  <a:tcPr marL="121920" marR="121920" marT="60960" marB="60960"/>
                </a:tc>
                <a:extLst>
                  <a:ext uri="{0D108BD9-81ED-4DB2-BD59-A6C34878D82A}">
                    <a16:rowId xmlns:a16="http://schemas.microsoft.com/office/drawing/2014/main" val="2049206759"/>
                  </a:ext>
                </a:extLst>
              </a:tr>
              <a:tr h="301920">
                <a:tc>
                  <a:txBody>
                    <a:bodyPr/>
                    <a:lstStyle/>
                    <a:p>
                      <a:r>
                        <a:rPr lang="en-US" sz="1200" dirty="0"/>
                        <a:t>5</a:t>
                      </a: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Web</a:t>
                      </a: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pPr marL="0" marR="0" lvl="0" indent="0" algn="l" defTabSz="12191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/>
                        <a:t>Local</a:t>
                      </a:r>
                    </a:p>
                  </a:txBody>
                  <a:tcPr marL="121920" marR="121920" marT="60960" marB="60960"/>
                </a:tc>
                <a:extLst>
                  <a:ext uri="{0D108BD9-81ED-4DB2-BD59-A6C34878D82A}">
                    <a16:rowId xmlns:a16="http://schemas.microsoft.com/office/drawing/2014/main" val="22904891"/>
                  </a:ext>
                </a:extLst>
              </a:tr>
              <a:tr h="301920">
                <a:tc>
                  <a:txBody>
                    <a:bodyPr/>
                    <a:lstStyle/>
                    <a:p>
                      <a:r>
                        <a:rPr lang="en-US" sz="1200" dirty="0"/>
                        <a:t>4</a:t>
                      </a: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Social</a:t>
                      </a: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pPr marL="0" marR="0" lvl="0" indent="0" algn="l" defTabSz="12191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/>
                        <a:t>National</a:t>
                      </a:r>
                    </a:p>
                  </a:txBody>
                  <a:tcPr marL="121920" marR="121920" marT="60960" marB="60960"/>
                </a:tc>
                <a:extLst>
                  <a:ext uri="{0D108BD9-81ED-4DB2-BD59-A6C34878D82A}">
                    <a16:rowId xmlns:a16="http://schemas.microsoft.com/office/drawing/2014/main" val="3747277646"/>
                  </a:ext>
                </a:extLst>
              </a:tr>
              <a:tr h="301920">
                <a:tc>
                  <a:txBody>
                    <a:bodyPr/>
                    <a:lstStyle/>
                    <a:p>
                      <a:r>
                        <a:rPr lang="en-US" sz="1200" dirty="0"/>
                        <a:t>6</a:t>
                      </a: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Web</a:t>
                      </a: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pPr marL="0" marR="0" lvl="0" indent="0" algn="l" defTabSz="12191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/>
                        <a:t>National</a:t>
                      </a:r>
                    </a:p>
                  </a:txBody>
                  <a:tcPr marL="121920" marR="121920" marT="60960" marB="60960"/>
                </a:tc>
                <a:extLst>
                  <a:ext uri="{0D108BD9-81ED-4DB2-BD59-A6C34878D82A}">
                    <a16:rowId xmlns:a16="http://schemas.microsoft.com/office/drawing/2014/main" val="3498779685"/>
                  </a:ext>
                </a:extLst>
              </a:tr>
            </a:tbl>
          </a:graphicData>
        </a:graphic>
      </p:graphicFrame>
      <p:pic>
        <p:nvPicPr>
          <p:cNvPr id="12" name="Picture 11">
            <a:extLst>
              <a:ext uri="{FF2B5EF4-FFF2-40B4-BE49-F238E27FC236}">
                <a16:creationId xmlns:a16="http://schemas.microsoft.com/office/drawing/2014/main" id="{18A7F8BF-C53D-42CF-9C9F-E68E356B807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84562" y="5259063"/>
            <a:ext cx="1483497" cy="1483497"/>
          </a:xfrm>
          <a:prstGeom prst="rect">
            <a:avLst/>
          </a:prstGeom>
          <a:ln>
            <a:noFill/>
          </a:ln>
        </p:spPr>
      </p:pic>
      <p:sp>
        <p:nvSpPr>
          <p:cNvPr id="13" name="Title 4">
            <a:extLst>
              <a:ext uri="{FF2B5EF4-FFF2-40B4-BE49-F238E27FC236}">
                <a16:creationId xmlns:a16="http://schemas.microsoft.com/office/drawing/2014/main" id="{94B1E73B-BF14-4140-BD1B-BE21AC44F1AE}"/>
              </a:ext>
            </a:extLst>
          </p:cNvPr>
          <p:cNvSpPr txBox="1">
            <a:spLocks/>
          </p:cNvSpPr>
          <p:nvPr/>
        </p:nvSpPr>
        <p:spPr>
          <a:xfrm>
            <a:off x="406401" y="1091284"/>
            <a:ext cx="11684000" cy="56692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1219170" rtl="0" eaLnBrk="1" latinLnBrk="0" hangingPunct="1">
              <a:spcBef>
                <a:spcPct val="0"/>
              </a:spcBef>
              <a:buNone/>
              <a:defRPr sz="7200" b="0" kern="1200" cap="none" spc="0">
                <a:ln>
                  <a:noFill/>
                </a:ln>
                <a:solidFill>
                  <a:schemeClr val="tx1"/>
                </a:solidFill>
                <a:effectLst/>
                <a:latin typeface="Segoe UI Semilight" panose="020B0402040204020203" pitchFamily="34" charset="0"/>
                <a:ea typeface="+mj-ea"/>
                <a:cs typeface="Segoe UI Semilight" panose="020B0402040204020203" pitchFamily="34" charset="0"/>
              </a:defRPr>
            </a:lvl1pPr>
          </a:lstStyle>
          <a:p>
            <a:pPr algn="ctr" fontAlgn="auto">
              <a:spcAft>
                <a:spcPts val="0"/>
              </a:spcAft>
            </a:pPr>
            <a:r>
              <a:rPr lang="en-US" sz="4000" dirty="0">
                <a:solidFill>
                  <a:schemeClr val="accent1"/>
                </a:solidFill>
              </a:rPr>
              <a:t>Normalized </a:t>
            </a:r>
            <a:r>
              <a:rPr lang="en-US" sz="4000" dirty="0">
                <a:solidFill>
                  <a:srgbClr val="E3621B"/>
                </a:solidFill>
              </a:rPr>
              <a:t>      </a:t>
            </a:r>
            <a:r>
              <a:rPr lang="en-US" sz="4000" dirty="0"/>
              <a:t> vs.            </a:t>
            </a:r>
            <a:r>
              <a:rPr lang="en-US" sz="4000" dirty="0">
                <a:solidFill>
                  <a:srgbClr val="00B0F0"/>
                </a:solidFill>
              </a:rPr>
              <a:t>Denormalized data</a:t>
            </a:r>
          </a:p>
        </p:txBody>
      </p:sp>
      <p:graphicFrame>
        <p:nvGraphicFramePr>
          <p:cNvPr id="16" name="Table 6">
            <a:extLst>
              <a:ext uri="{FF2B5EF4-FFF2-40B4-BE49-F238E27FC236}">
                <a16:creationId xmlns:a16="http://schemas.microsoft.com/office/drawing/2014/main" id="{14A3FF9D-800B-45FD-86A7-9EC081DFD3F7}"/>
              </a:ext>
            </a:extLst>
          </p:cNvPr>
          <p:cNvGraphicFramePr>
            <a:graphicFrameLocks noGrp="1"/>
          </p:cNvGraphicFramePr>
          <p:nvPr/>
        </p:nvGraphicFramePr>
        <p:xfrm>
          <a:off x="406401" y="1658210"/>
          <a:ext cx="2399290" cy="311299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05304">
                  <a:extLst>
                    <a:ext uri="{9D8B030D-6E8A-4147-A177-3AD203B41FA5}">
                      <a16:colId xmlns:a16="http://schemas.microsoft.com/office/drawing/2014/main" val="4168031598"/>
                    </a:ext>
                  </a:extLst>
                </a:gridCol>
                <a:gridCol w="566821">
                  <a:extLst>
                    <a:ext uri="{9D8B030D-6E8A-4147-A177-3AD203B41FA5}">
                      <a16:colId xmlns:a16="http://schemas.microsoft.com/office/drawing/2014/main" val="1050443229"/>
                    </a:ext>
                  </a:extLst>
                </a:gridCol>
                <a:gridCol w="827165">
                  <a:extLst>
                    <a:ext uri="{9D8B030D-6E8A-4147-A177-3AD203B41FA5}">
                      <a16:colId xmlns:a16="http://schemas.microsoft.com/office/drawing/2014/main" val="3777537937"/>
                    </a:ext>
                  </a:extLst>
                </a:gridCol>
              </a:tblGrid>
              <a:tr h="506951">
                <a:tc>
                  <a:txBody>
                    <a:bodyPr/>
                    <a:lstStyle/>
                    <a:p>
                      <a:r>
                        <a:rPr lang="en-US" sz="1100" u="sng" dirty="0"/>
                        <a:t>Ad Campaign ID</a:t>
                      </a:r>
                    </a:p>
                  </a:txBody>
                  <a:tcPr marL="121920" marR="121920" marT="60960" marB="6096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u="sng" dirty="0"/>
                        <a:t>Type Id</a:t>
                      </a:r>
                    </a:p>
                  </a:txBody>
                  <a:tcPr marL="121920" marR="121920" marT="60960" marB="60960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/>
                        <a:t>Budget in millions</a:t>
                      </a:r>
                    </a:p>
                  </a:txBody>
                  <a:tcPr marL="121920" marR="121920" marT="0" marB="0" anchor="ctr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3487491397"/>
                  </a:ext>
                </a:extLst>
              </a:tr>
              <a:tr h="234928">
                <a:tc>
                  <a:txBody>
                    <a:bodyPr/>
                    <a:lstStyle/>
                    <a:p>
                      <a:r>
                        <a:rPr lang="en-US" sz="1100" dirty="0"/>
                        <a:t>111</a:t>
                      </a:r>
                    </a:p>
                  </a:txBody>
                  <a:tcPr marL="121920" marR="121920" marT="60960" marB="6096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/>
                        <a:t>1</a:t>
                      </a: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r>
                        <a:rPr lang="en-US" sz="1100" dirty="0"/>
                        <a:t>$ 5</a:t>
                      </a:r>
                    </a:p>
                  </a:txBody>
                  <a:tcPr marL="121920" marR="121920" marT="60960" marB="60960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3547027517"/>
                  </a:ext>
                </a:extLst>
              </a:tr>
              <a:tr h="234928">
                <a:tc>
                  <a:txBody>
                    <a:bodyPr/>
                    <a:lstStyle/>
                    <a:p>
                      <a:r>
                        <a:rPr lang="en-US" sz="1100" dirty="0"/>
                        <a:t>111</a:t>
                      </a:r>
                    </a:p>
                  </a:txBody>
                  <a:tcPr marL="121920" marR="121920" marT="60960" marB="6096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/>
                        <a:t>2</a:t>
                      </a: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pPr marL="0" marR="0" lvl="0" indent="0" algn="l" defTabSz="12191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/>
                        <a:t>$ 5</a:t>
                      </a:r>
                    </a:p>
                  </a:txBody>
                  <a:tcPr marL="121920" marR="121920" marT="60960" marB="60960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668892952"/>
                  </a:ext>
                </a:extLst>
              </a:tr>
              <a:tr h="234928">
                <a:tc>
                  <a:txBody>
                    <a:bodyPr/>
                    <a:lstStyle/>
                    <a:p>
                      <a:r>
                        <a:rPr lang="en-US" sz="1100" dirty="0"/>
                        <a:t>222</a:t>
                      </a:r>
                    </a:p>
                  </a:txBody>
                  <a:tcPr marL="121920" marR="121920" marT="60960" marB="6096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/>
                        <a:t>1</a:t>
                      </a: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pPr marL="0" marR="0" lvl="0" indent="0" algn="l" defTabSz="12191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/>
                        <a:t>$ 6</a:t>
                      </a:r>
                    </a:p>
                  </a:txBody>
                  <a:tcPr marL="121920" marR="121920" marT="60960" marB="60960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2449496800"/>
                  </a:ext>
                </a:extLst>
              </a:tr>
              <a:tr h="234928">
                <a:tc>
                  <a:txBody>
                    <a:bodyPr/>
                    <a:lstStyle/>
                    <a:p>
                      <a:r>
                        <a:rPr lang="en-US" sz="1100" dirty="0"/>
                        <a:t>222</a:t>
                      </a:r>
                    </a:p>
                  </a:txBody>
                  <a:tcPr marL="121920" marR="121920" marT="60960" marB="6096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/>
                        <a:t>3</a:t>
                      </a: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pPr marL="0" marR="0" lvl="0" indent="0" algn="l" defTabSz="12191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/>
                        <a:t>$ 3</a:t>
                      </a:r>
                    </a:p>
                  </a:txBody>
                  <a:tcPr marL="121920" marR="121920" marT="60960" marB="60960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2049206759"/>
                  </a:ext>
                </a:extLst>
              </a:tr>
              <a:tr h="234928">
                <a:tc>
                  <a:txBody>
                    <a:bodyPr/>
                    <a:lstStyle/>
                    <a:p>
                      <a:r>
                        <a:rPr lang="en-US" sz="1100" dirty="0"/>
                        <a:t>222</a:t>
                      </a:r>
                    </a:p>
                  </a:txBody>
                  <a:tcPr marL="121920" marR="121920" marT="60960" marB="6096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/>
                        <a:t>5</a:t>
                      </a: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pPr marL="0" marR="0" lvl="0" indent="0" algn="l" defTabSz="12191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/>
                        <a:t>$ 10</a:t>
                      </a:r>
                    </a:p>
                  </a:txBody>
                  <a:tcPr marL="121920" marR="121920" marT="60960" marB="60960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22904891"/>
                  </a:ext>
                </a:extLst>
              </a:tr>
              <a:tr h="234928">
                <a:tc>
                  <a:txBody>
                    <a:bodyPr/>
                    <a:lstStyle/>
                    <a:p>
                      <a:r>
                        <a:rPr lang="en-US" sz="1100" dirty="0"/>
                        <a:t>333</a:t>
                      </a:r>
                    </a:p>
                  </a:txBody>
                  <a:tcPr marL="121920" marR="121920" marT="60960" marB="6096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/>
                        <a:t>3</a:t>
                      </a: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pPr marL="0" marR="0" lvl="0" indent="0" algn="l" defTabSz="12191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/>
                        <a:t>$ 8</a:t>
                      </a:r>
                    </a:p>
                  </a:txBody>
                  <a:tcPr marL="121920" marR="121920" marT="60960" marB="60960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2406712928"/>
                  </a:ext>
                </a:extLst>
              </a:tr>
              <a:tr h="234928">
                <a:tc>
                  <a:txBody>
                    <a:bodyPr/>
                    <a:lstStyle/>
                    <a:p>
                      <a:r>
                        <a:rPr lang="en-US" sz="1100" dirty="0"/>
                        <a:t>333</a:t>
                      </a:r>
                    </a:p>
                  </a:txBody>
                  <a:tcPr marL="121920" marR="121920" marT="60960" marB="6096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/>
                        <a:t>4</a:t>
                      </a: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pPr marL="0" marR="0" lvl="0" indent="0" algn="l" defTabSz="12191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/>
                        <a:t>$ 2</a:t>
                      </a:r>
                    </a:p>
                  </a:txBody>
                  <a:tcPr marL="121920" marR="121920" marT="60960" marB="60960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3984901805"/>
                  </a:ext>
                </a:extLst>
              </a:tr>
              <a:tr h="234928">
                <a:tc>
                  <a:txBody>
                    <a:bodyPr/>
                    <a:lstStyle/>
                    <a:p>
                      <a:r>
                        <a:rPr lang="en-US" sz="1100" dirty="0"/>
                        <a:t>444</a:t>
                      </a:r>
                    </a:p>
                  </a:txBody>
                  <a:tcPr marL="121920" marR="121920" marT="60960" marB="6096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/>
                        <a:t>6</a:t>
                      </a: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pPr marL="0" marR="0" lvl="0" indent="0" algn="l" defTabSz="12191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/>
                        <a:t>$ 10</a:t>
                      </a:r>
                    </a:p>
                  </a:txBody>
                  <a:tcPr marL="121920" marR="121920" marT="60960" marB="60960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530816912"/>
                  </a:ext>
                </a:extLst>
              </a:tr>
              <a:tr h="234928">
                <a:tc>
                  <a:txBody>
                    <a:bodyPr/>
                    <a:lstStyle/>
                    <a:p>
                      <a:r>
                        <a:rPr lang="en-US" sz="1100" dirty="0"/>
                        <a:t>555</a:t>
                      </a:r>
                    </a:p>
                  </a:txBody>
                  <a:tcPr marL="121920" marR="121920" marT="60960" marB="6096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/>
                        <a:t>3</a:t>
                      </a:r>
                    </a:p>
                  </a:txBody>
                  <a:tcPr marL="121920" marR="121920" marT="60960" marB="60960"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2191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/>
                        <a:t>$ 10</a:t>
                      </a:r>
                    </a:p>
                  </a:txBody>
                  <a:tcPr marL="121920" marR="121920" marT="60960" marB="60960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34165888"/>
                  </a:ext>
                </a:extLst>
              </a:tr>
            </a:tbl>
          </a:graphicData>
        </a:graphic>
      </p:graphicFrame>
      <p:sp>
        <p:nvSpPr>
          <p:cNvPr id="11" name="TextBox 10">
            <a:extLst>
              <a:ext uri="{FF2B5EF4-FFF2-40B4-BE49-F238E27FC236}">
                <a16:creationId xmlns:a16="http://schemas.microsoft.com/office/drawing/2014/main" id="{1CB3C136-FBA5-4F08-8E26-E8334D142005}"/>
              </a:ext>
            </a:extLst>
          </p:cNvPr>
          <p:cNvSpPr txBox="1"/>
          <p:nvPr/>
        </p:nvSpPr>
        <p:spPr>
          <a:xfrm>
            <a:off x="6739954" y="5222057"/>
            <a:ext cx="514219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800" b="1" dirty="0">
                <a:solidFill>
                  <a:schemeClr val="tx1"/>
                </a:solidFill>
                <a:effectLst/>
              </a:rPr>
              <a:t>What is the total budget for national campaigns?</a:t>
            </a: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831C9151-9366-43A6-9503-90281185A99C}"/>
              </a:ext>
            </a:extLst>
          </p:cNvPr>
          <p:cNvSpPr/>
          <p:nvPr/>
        </p:nvSpPr>
        <p:spPr>
          <a:xfrm>
            <a:off x="11962063" y="6701118"/>
            <a:ext cx="128338" cy="106947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effectLst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CAD18D8-BDF4-07B9-20E0-727ABDA2F0EC}"/>
              </a:ext>
            </a:extLst>
          </p:cNvPr>
          <p:cNvSpPr txBox="1"/>
          <p:nvPr/>
        </p:nvSpPr>
        <p:spPr>
          <a:xfrm rot="1136772">
            <a:off x="394664" y="3766082"/>
            <a:ext cx="4613379" cy="707886"/>
          </a:xfrm>
          <a:prstGeom prst="rect">
            <a:avLst/>
          </a:prstGeom>
          <a:solidFill>
            <a:schemeClr val="accent4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pPr algn="l"/>
            <a:r>
              <a:rPr lang="en-US" sz="4000" dirty="0">
                <a:solidFill>
                  <a:schemeClr val="tx1"/>
                </a:solidFill>
                <a:effectLst/>
              </a:rPr>
              <a:t>Joins slow you down!</a:t>
            </a:r>
          </a:p>
        </p:txBody>
      </p:sp>
    </p:spTree>
    <p:extLst>
      <p:ext uri="{BB962C8B-B14F-4D97-AF65-F5344CB8AC3E}">
        <p14:creationId xmlns:p14="http://schemas.microsoft.com/office/powerpoint/2010/main" val="39776485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73DC4F0-55FE-C368-8023-AD2F77F7B4B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79985D-DF2E-944E-F002-90CD2DD6EA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3200" y="279400"/>
            <a:ext cx="11785600" cy="2909425"/>
          </a:xfrm>
        </p:spPr>
        <p:txBody>
          <a:bodyPr/>
          <a:lstStyle/>
          <a:p>
            <a:r>
              <a:rPr lang="en-US" sz="6000" dirty="0"/>
              <a:t>The way data is organized makes certain operations easier,</a:t>
            </a:r>
            <a:br>
              <a:rPr lang="en-US" sz="6000" dirty="0"/>
            </a:br>
            <a:r>
              <a:rPr lang="en-US" sz="6000" dirty="0"/>
              <a:t>and others more difficult.</a:t>
            </a:r>
          </a:p>
        </p:txBody>
      </p:sp>
      <p:sp>
        <p:nvSpPr>
          <p:cNvPr id="3" name="Arrow: Left-Right 2">
            <a:extLst>
              <a:ext uri="{FF2B5EF4-FFF2-40B4-BE49-F238E27FC236}">
                <a16:creationId xmlns:a16="http://schemas.microsoft.com/office/drawing/2014/main" id="{38D6B1B8-DF1B-0FC6-F9AB-9CE880601469}"/>
              </a:ext>
            </a:extLst>
          </p:cNvPr>
          <p:cNvSpPr/>
          <p:nvPr/>
        </p:nvSpPr>
        <p:spPr>
          <a:xfrm>
            <a:off x="2974694" y="3732836"/>
            <a:ext cx="6094072" cy="1694312"/>
          </a:xfrm>
          <a:prstGeom prst="leftRightArrow">
            <a:avLst/>
          </a:prstGeom>
          <a:solidFill>
            <a:srgbClr val="E3621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effectLst/>
              </a:rPr>
              <a:t>Design choices</a:t>
            </a:r>
          </a:p>
        </p:txBody>
      </p:sp>
      <p:sp>
        <p:nvSpPr>
          <p:cNvPr id="4" name="Title 4">
            <a:extLst>
              <a:ext uri="{FF2B5EF4-FFF2-40B4-BE49-F238E27FC236}">
                <a16:creationId xmlns:a16="http://schemas.microsoft.com/office/drawing/2014/main" id="{BAFA9EAD-F114-B475-45A9-8596EA0F9438}"/>
              </a:ext>
            </a:extLst>
          </p:cNvPr>
          <p:cNvSpPr txBox="1">
            <a:spLocks/>
          </p:cNvSpPr>
          <p:nvPr/>
        </p:nvSpPr>
        <p:spPr>
          <a:xfrm>
            <a:off x="8983241" y="4296529"/>
            <a:ext cx="3285923" cy="56692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1219170" rtl="0" eaLnBrk="1" latinLnBrk="0" hangingPunct="1">
              <a:spcBef>
                <a:spcPct val="0"/>
              </a:spcBef>
              <a:buNone/>
              <a:defRPr sz="7200" b="0" kern="1200" cap="none" spc="0">
                <a:ln>
                  <a:noFill/>
                </a:ln>
                <a:solidFill>
                  <a:schemeClr val="tx1"/>
                </a:solidFill>
                <a:effectLst/>
                <a:latin typeface="Segoe UI Semilight" panose="020B0402040204020203" pitchFamily="34" charset="0"/>
                <a:ea typeface="+mj-ea"/>
                <a:cs typeface="Segoe UI Semilight" panose="020B0402040204020203" pitchFamily="34" charset="0"/>
              </a:defRPr>
            </a:lvl1pPr>
          </a:lstStyle>
          <a:p>
            <a:pPr algn="ctr" fontAlgn="auto">
              <a:spcAft>
                <a:spcPts val="0"/>
              </a:spcAft>
            </a:pPr>
            <a:r>
              <a:rPr lang="en-US" sz="4000" dirty="0">
                <a:solidFill>
                  <a:srgbClr val="00B0F0"/>
                </a:solidFill>
              </a:rPr>
              <a:t>Denormalized</a:t>
            </a: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45182902-761A-A354-73C8-41E98057A944}"/>
              </a:ext>
            </a:extLst>
          </p:cNvPr>
          <p:cNvSpPr txBox="1">
            <a:spLocks/>
          </p:cNvSpPr>
          <p:nvPr/>
        </p:nvSpPr>
        <p:spPr>
          <a:xfrm>
            <a:off x="139218" y="4296529"/>
            <a:ext cx="2899136" cy="56692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1219170" rtl="0" eaLnBrk="1" latinLnBrk="0" hangingPunct="1">
              <a:spcBef>
                <a:spcPct val="0"/>
              </a:spcBef>
              <a:buNone/>
              <a:defRPr sz="7200" b="0" kern="1200" cap="none" spc="0">
                <a:ln>
                  <a:noFill/>
                </a:ln>
                <a:solidFill>
                  <a:schemeClr val="tx1"/>
                </a:solidFill>
                <a:effectLst/>
                <a:latin typeface="Segoe UI Semilight" panose="020B0402040204020203" pitchFamily="34" charset="0"/>
                <a:ea typeface="+mj-ea"/>
                <a:cs typeface="Segoe UI Semilight" panose="020B0402040204020203" pitchFamily="34" charset="0"/>
              </a:defRPr>
            </a:lvl1pPr>
          </a:lstStyle>
          <a:p>
            <a:pPr algn="ctr" fontAlgn="auto">
              <a:spcAft>
                <a:spcPts val="0"/>
              </a:spcAft>
            </a:pPr>
            <a:r>
              <a:rPr lang="en-US" sz="4000" dirty="0">
                <a:solidFill>
                  <a:schemeClr val="accent1"/>
                </a:solidFill>
              </a:rPr>
              <a:t>Normalized</a:t>
            </a:r>
            <a:endParaRPr lang="en-US" sz="4000" dirty="0">
              <a:solidFill>
                <a:srgbClr val="00B0F0"/>
              </a:solidFill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E4B908A-8020-81D6-496F-C6282561F2B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41766" y="5427147"/>
            <a:ext cx="838440" cy="838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76408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A093F9-C05D-493C-A87A-D1BB362937A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34D242E-E2E8-426F-809A-768E105CF97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What is New in IT</a:t>
            </a:r>
          </a:p>
        </p:txBody>
      </p:sp>
    </p:spTree>
    <p:extLst>
      <p:ext uri="{BB962C8B-B14F-4D97-AF65-F5344CB8AC3E}">
        <p14:creationId xmlns:p14="http://schemas.microsoft.com/office/powerpoint/2010/main" val="8364406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B2EABAEF-2A8E-4D29-84F0-764D2F855A6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528" t="7140" r="5917" b="7807"/>
          <a:stretch/>
        </p:blipFill>
        <p:spPr>
          <a:xfrm>
            <a:off x="2506316" y="1950868"/>
            <a:ext cx="6758908" cy="491217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7EF57C7-F5EC-4091-8C35-4F044C503E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Two alternative ways to organize your data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81EDB41-B3AF-4D31-B8C7-583BE2BDDDC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57200" y="2618014"/>
            <a:ext cx="5399590" cy="4163786"/>
          </a:xfrm>
          <a:solidFill>
            <a:schemeClr val="bg1">
              <a:alpha val="39000"/>
            </a:schemeClr>
          </a:solidFill>
        </p:spPr>
        <p:txBody>
          <a:bodyPr>
            <a:normAutofit/>
          </a:bodyPr>
          <a:lstStyle/>
          <a:p>
            <a:r>
              <a:rPr lang="en-US" sz="4000" dirty="0">
                <a:solidFill>
                  <a:srgbClr val="E3621B"/>
                </a:solidFill>
              </a:rPr>
              <a:t>Better data quality</a:t>
            </a:r>
            <a:r>
              <a:rPr lang="en-US" sz="4000" dirty="0"/>
              <a:t>: insert, update, delete anomalies</a:t>
            </a:r>
          </a:p>
          <a:p>
            <a:r>
              <a:rPr lang="en-US" sz="4000" dirty="0">
                <a:solidFill>
                  <a:srgbClr val="E3621B"/>
                </a:solidFill>
              </a:rPr>
              <a:t>Less data duplication</a:t>
            </a:r>
          </a:p>
          <a:p>
            <a:r>
              <a:rPr lang="en-US" sz="4000" dirty="0">
                <a:solidFill>
                  <a:srgbClr val="E3621B"/>
                </a:solidFill>
              </a:rPr>
              <a:t>Faster single-table answers</a:t>
            </a:r>
          </a:p>
        </p:txBody>
      </p:sp>
      <p:sp>
        <p:nvSpPr>
          <p:cNvPr id="3" name="Title 4">
            <a:extLst>
              <a:ext uri="{FF2B5EF4-FFF2-40B4-BE49-F238E27FC236}">
                <a16:creationId xmlns:a16="http://schemas.microsoft.com/office/drawing/2014/main" id="{16DC0B50-7741-4B7C-975C-A12F48D4257A}"/>
              </a:ext>
            </a:extLst>
          </p:cNvPr>
          <p:cNvSpPr txBox="1">
            <a:spLocks/>
          </p:cNvSpPr>
          <p:nvPr/>
        </p:nvSpPr>
        <p:spPr>
          <a:xfrm>
            <a:off x="406400" y="1926554"/>
            <a:ext cx="11531600" cy="566926"/>
          </a:xfrm>
          <a:prstGeom prst="rect">
            <a:avLst/>
          </a:prstGeom>
          <a:solidFill>
            <a:schemeClr val="bg1">
              <a:alpha val="39000"/>
            </a:schemeClr>
          </a:solidFill>
        </p:spPr>
        <p:txBody>
          <a:bodyPr vert="horz" lIns="91440" tIns="45720" rIns="91440" bIns="45720" rtlCol="0" anchor="ctr">
            <a:noAutofit/>
          </a:bodyPr>
          <a:lstStyle>
            <a:lvl1pPr algn="l" defTabSz="1219170" rtl="0" eaLnBrk="1" latinLnBrk="0" hangingPunct="1">
              <a:spcBef>
                <a:spcPct val="0"/>
              </a:spcBef>
              <a:buNone/>
              <a:defRPr sz="7200" b="0" kern="1200" cap="none" spc="0">
                <a:ln>
                  <a:noFill/>
                </a:ln>
                <a:solidFill>
                  <a:schemeClr val="tx1"/>
                </a:solidFill>
                <a:effectLst/>
                <a:latin typeface="Segoe UI Semilight" panose="020B0402040204020203" pitchFamily="34" charset="0"/>
                <a:ea typeface="+mj-ea"/>
                <a:cs typeface="Segoe UI Semilight" panose="020B0402040204020203" pitchFamily="34" charset="0"/>
              </a:defRPr>
            </a:lvl1pPr>
          </a:lstStyle>
          <a:p>
            <a:pPr algn="ctr" fontAlgn="auto">
              <a:spcAft>
                <a:spcPts val="0"/>
              </a:spcAft>
            </a:pPr>
            <a:r>
              <a:rPr lang="en-US" sz="4800" dirty="0">
                <a:solidFill>
                  <a:schemeClr val="accent1"/>
                </a:solidFill>
              </a:rPr>
              <a:t>Normalized </a:t>
            </a:r>
            <a:r>
              <a:rPr lang="en-US" sz="4800" dirty="0">
                <a:solidFill>
                  <a:srgbClr val="E3621B"/>
                </a:solidFill>
              </a:rPr>
              <a:t>         </a:t>
            </a:r>
            <a:r>
              <a:rPr lang="en-US" sz="4800" dirty="0"/>
              <a:t>        </a:t>
            </a:r>
            <a:r>
              <a:rPr lang="en-US" sz="4800" dirty="0">
                <a:solidFill>
                  <a:srgbClr val="00B0F0"/>
                </a:solidFill>
              </a:rPr>
              <a:t>Denormalized</a:t>
            </a:r>
          </a:p>
        </p:txBody>
      </p:sp>
      <p:sp>
        <p:nvSpPr>
          <p:cNvPr id="5" name="Text Placeholder 3">
            <a:extLst>
              <a:ext uri="{FF2B5EF4-FFF2-40B4-BE49-F238E27FC236}">
                <a16:creationId xmlns:a16="http://schemas.microsoft.com/office/drawing/2014/main" id="{E97DE253-9471-4E46-AEF7-C1448224DD79}"/>
              </a:ext>
            </a:extLst>
          </p:cNvPr>
          <p:cNvSpPr txBox="1">
            <a:spLocks/>
          </p:cNvSpPr>
          <p:nvPr/>
        </p:nvSpPr>
        <p:spPr>
          <a:xfrm>
            <a:off x="6096000" y="2618014"/>
            <a:ext cx="5358493" cy="416378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609585" indent="-609585" algn="l" defTabSz="1219170" rtl="0" eaLnBrk="1" latinLnBrk="0" hangingPunct="1">
              <a:spcBef>
                <a:spcPct val="20000"/>
              </a:spcBef>
              <a:buClr>
                <a:srgbClr val="FF6600"/>
              </a:buClr>
              <a:buFont typeface="Wingdings" panose="05000000000000000000" pitchFamily="2" charset="2"/>
              <a:buChar char="§"/>
              <a:defRPr sz="4800" kern="120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1pPr>
            <a:lvl2pPr marL="990575" indent="-380990" algn="l" defTabSz="1219170" rtl="0" eaLnBrk="1" latinLnBrk="0" hangingPunct="1">
              <a:spcBef>
                <a:spcPct val="20000"/>
              </a:spcBef>
              <a:buClr>
                <a:srgbClr val="FF6600"/>
              </a:buClr>
              <a:buFont typeface="Wingdings" panose="05000000000000000000" pitchFamily="2" charset="2"/>
              <a:buChar char="§"/>
              <a:defRPr sz="3200" kern="120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2pPr>
            <a:lvl3pPr marL="1600160" indent="-380990" algn="l" defTabSz="1219170" rtl="0" eaLnBrk="1" latinLnBrk="0" hangingPunct="1">
              <a:spcBef>
                <a:spcPct val="20000"/>
              </a:spcBef>
              <a:buClr>
                <a:srgbClr val="FF6600"/>
              </a:buClr>
              <a:buFont typeface="Wingdings" panose="05000000000000000000" pitchFamily="2" charset="2"/>
              <a:buChar char="§"/>
              <a:defRPr sz="3200" kern="120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3pPr>
            <a:lvl4pPr marL="2209745" indent="-380990" algn="l" defTabSz="1219170" rtl="0" eaLnBrk="1" latinLnBrk="0" hangingPunct="1">
              <a:spcBef>
                <a:spcPct val="20000"/>
              </a:spcBef>
              <a:buClr>
                <a:srgbClr val="FF6600"/>
              </a:buClr>
              <a:buFont typeface="Wingdings" panose="05000000000000000000" pitchFamily="2" charset="2"/>
              <a:buChar char="§"/>
              <a:defRPr sz="3200" kern="120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4pPr>
            <a:lvl5pPr marL="2819330" indent="-380990" algn="l" defTabSz="1219170" rtl="0" eaLnBrk="1" latinLnBrk="0" hangingPunct="1">
              <a:spcBef>
                <a:spcPct val="20000"/>
              </a:spcBef>
              <a:buClr>
                <a:srgbClr val="FF6600"/>
              </a:buClr>
              <a:buFont typeface="Wingdings" panose="05000000000000000000" pitchFamily="2" charset="2"/>
              <a:buChar char="§"/>
              <a:defRPr sz="3200" kern="120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5pPr>
            <a:lvl6pPr marL="3352716" indent="-304792" algn="l" defTabSz="1219170" rtl="0" eaLnBrk="1" latinLnBrk="0" hangingPunct="1">
              <a:spcBef>
                <a:spcPct val="20000"/>
              </a:spcBef>
              <a:buClr>
                <a:schemeClr val="tx1"/>
              </a:buClr>
              <a:buFont typeface="Calibri" pitchFamily="34" charset="0"/>
              <a:buChar char="&gt;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301" indent="-304792" algn="l" defTabSz="1219170" rtl="0" eaLnBrk="1" latinLnBrk="0" hangingPunct="1">
              <a:spcBef>
                <a:spcPct val="20000"/>
              </a:spcBef>
              <a:buFont typeface="Calibri" pitchFamily="34" charset="0"/>
              <a:buChar char="+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886" indent="-304792" algn="l" defTabSz="1219170" rtl="0" eaLnBrk="1" latinLnBrk="0" hangingPunct="1">
              <a:spcBef>
                <a:spcPct val="20000"/>
              </a:spcBef>
              <a:buClr>
                <a:schemeClr val="tx1"/>
              </a:buClr>
              <a:buFont typeface="Calibri" pitchFamily="34" charset="0"/>
              <a:buChar char="»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470" indent="-304792" algn="l" defTabSz="1219170" rtl="0" eaLnBrk="1" latinLnBrk="0" hangingPunct="1">
              <a:spcBef>
                <a:spcPct val="20000"/>
              </a:spcBef>
              <a:buClr>
                <a:schemeClr val="tx1"/>
              </a:buClr>
              <a:buFont typeface="Calibri" pitchFamily="34" charset="0"/>
              <a:buChar char="−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</a:pPr>
            <a:endParaRPr lang="en-US" dirty="0">
              <a:effectLst/>
            </a:endParaRPr>
          </a:p>
        </p:txBody>
      </p:sp>
      <p:sp>
        <p:nvSpPr>
          <p:cNvPr id="6" name="Text Placeholder 3">
            <a:extLst>
              <a:ext uri="{FF2B5EF4-FFF2-40B4-BE49-F238E27FC236}">
                <a16:creationId xmlns:a16="http://schemas.microsoft.com/office/drawing/2014/main" id="{BB3CEB82-1C08-4A85-92C0-504BF50FCF1A}"/>
              </a:ext>
            </a:extLst>
          </p:cNvPr>
          <p:cNvSpPr txBox="1">
            <a:spLocks/>
          </p:cNvSpPr>
          <p:nvPr/>
        </p:nvSpPr>
        <p:spPr>
          <a:xfrm>
            <a:off x="6302415" y="2618014"/>
            <a:ext cx="5787986" cy="4163786"/>
          </a:xfrm>
          <a:prstGeom prst="rect">
            <a:avLst/>
          </a:prstGeom>
          <a:solidFill>
            <a:schemeClr val="bg1">
              <a:alpha val="39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 marL="609585" indent="-609585" algn="l" defTabSz="1219170" rtl="0" eaLnBrk="1" latinLnBrk="0" hangingPunct="1">
              <a:spcBef>
                <a:spcPct val="20000"/>
              </a:spcBef>
              <a:buClr>
                <a:srgbClr val="FF6600"/>
              </a:buClr>
              <a:buFont typeface="Wingdings" panose="05000000000000000000" pitchFamily="2" charset="2"/>
              <a:buChar char="§"/>
              <a:defRPr sz="4800" kern="120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1pPr>
            <a:lvl2pPr marL="990575" indent="-380990" algn="l" defTabSz="1219170" rtl="0" eaLnBrk="1" latinLnBrk="0" hangingPunct="1">
              <a:spcBef>
                <a:spcPct val="20000"/>
              </a:spcBef>
              <a:buClr>
                <a:srgbClr val="FF6600"/>
              </a:buClr>
              <a:buFont typeface="Wingdings" panose="05000000000000000000" pitchFamily="2" charset="2"/>
              <a:buChar char="§"/>
              <a:defRPr sz="3200" kern="120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2pPr>
            <a:lvl3pPr marL="1600160" indent="-380990" algn="l" defTabSz="1219170" rtl="0" eaLnBrk="1" latinLnBrk="0" hangingPunct="1">
              <a:spcBef>
                <a:spcPct val="20000"/>
              </a:spcBef>
              <a:buClr>
                <a:srgbClr val="FF6600"/>
              </a:buClr>
              <a:buFont typeface="Wingdings" panose="05000000000000000000" pitchFamily="2" charset="2"/>
              <a:buChar char="§"/>
              <a:defRPr sz="3200" kern="120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3pPr>
            <a:lvl4pPr marL="2209745" indent="-380990" algn="l" defTabSz="1219170" rtl="0" eaLnBrk="1" latinLnBrk="0" hangingPunct="1">
              <a:spcBef>
                <a:spcPct val="20000"/>
              </a:spcBef>
              <a:buClr>
                <a:srgbClr val="FF6600"/>
              </a:buClr>
              <a:buFont typeface="Wingdings" panose="05000000000000000000" pitchFamily="2" charset="2"/>
              <a:buChar char="§"/>
              <a:defRPr sz="3200" kern="120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4pPr>
            <a:lvl5pPr marL="2819330" indent="-380990" algn="l" defTabSz="1219170" rtl="0" eaLnBrk="1" latinLnBrk="0" hangingPunct="1">
              <a:spcBef>
                <a:spcPct val="20000"/>
              </a:spcBef>
              <a:buClr>
                <a:srgbClr val="FF6600"/>
              </a:buClr>
              <a:buFont typeface="Wingdings" panose="05000000000000000000" pitchFamily="2" charset="2"/>
              <a:buChar char="§"/>
              <a:defRPr sz="3200" kern="120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5pPr>
            <a:lvl6pPr marL="3352716" indent="-304792" algn="l" defTabSz="1219170" rtl="0" eaLnBrk="1" latinLnBrk="0" hangingPunct="1">
              <a:spcBef>
                <a:spcPct val="20000"/>
              </a:spcBef>
              <a:buClr>
                <a:schemeClr val="tx1"/>
              </a:buClr>
              <a:buFont typeface="Calibri" pitchFamily="34" charset="0"/>
              <a:buChar char="&gt;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301" indent="-304792" algn="l" defTabSz="1219170" rtl="0" eaLnBrk="1" latinLnBrk="0" hangingPunct="1">
              <a:spcBef>
                <a:spcPct val="20000"/>
              </a:spcBef>
              <a:buFont typeface="Calibri" pitchFamily="34" charset="0"/>
              <a:buChar char="+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886" indent="-304792" algn="l" defTabSz="1219170" rtl="0" eaLnBrk="1" latinLnBrk="0" hangingPunct="1">
              <a:spcBef>
                <a:spcPct val="20000"/>
              </a:spcBef>
              <a:buClr>
                <a:schemeClr val="tx1"/>
              </a:buClr>
              <a:buFont typeface="Calibri" pitchFamily="34" charset="0"/>
              <a:buChar char="»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470" indent="-304792" algn="l" defTabSz="1219170" rtl="0" eaLnBrk="1" latinLnBrk="0" hangingPunct="1">
              <a:spcBef>
                <a:spcPct val="20000"/>
              </a:spcBef>
              <a:buClr>
                <a:schemeClr val="tx1"/>
              </a:buClr>
              <a:buFont typeface="Calibri" pitchFamily="34" charset="0"/>
              <a:buChar char="−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</a:pPr>
            <a:r>
              <a:rPr lang="en-US" sz="4000" dirty="0">
                <a:solidFill>
                  <a:srgbClr val="E3621B"/>
                </a:solidFill>
                <a:effectLst/>
              </a:rPr>
              <a:t>Fewer joins = faster  answers</a:t>
            </a:r>
          </a:p>
          <a:p>
            <a:pPr fontAlgn="auto">
              <a:spcAft>
                <a:spcPts val="0"/>
              </a:spcAft>
            </a:pPr>
            <a:r>
              <a:rPr lang="en-US" sz="4000" dirty="0">
                <a:effectLst/>
              </a:rPr>
              <a:t>Required input to stat software</a:t>
            </a:r>
          </a:p>
          <a:p>
            <a:pPr fontAlgn="auto">
              <a:spcAft>
                <a:spcPts val="0"/>
              </a:spcAft>
            </a:pPr>
            <a:r>
              <a:rPr lang="en-US" sz="4000" dirty="0">
                <a:solidFill>
                  <a:srgbClr val="E3621B"/>
                </a:solidFill>
                <a:effectLst/>
              </a:rPr>
              <a:t>Easier to understand</a:t>
            </a:r>
          </a:p>
        </p:txBody>
      </p:sp>
    </p:spTree>
    <p:extLst>
      <p:ext uri="{BB962C8B-B14F-4D97-AF65-F5344CB8AC3E}">
        <p14:creationId xmlns:p14="http://schemas.microsoft.com/office/powerpoint/2010/main" val="40851475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 animBg="1"/>
      <p:bldP spid="6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data model is the skeleton of your database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D4E8DE7-8107-485D-819E-7A652D98D056}" type="slidenum">
              <a:rPr lang="en-US" smtClean="0"/>
              <a:pPr/>
              <a:t>16</a:t>
            </a:fld>
            <a:endParaRPr lang="en-US" dirty="0"/>
          </a:p>
        </p:txBody>
      </p:sp>
      <p:pic>
        <p:nvPicPr>
          <p:cNvPr id="40974" name="Picture 14" descr="http://chestofbooks.com/animals/Manual-Of-Zoology/images/Fig-282-Skeleton-of-the-common-Frog-Rana-temporaria-d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77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1382339" y="2108202"/>
            <a:ext cx="3298485" cy="2695345"/>
          </a:xfrm>
          <a:prstGeom prst="rect">
            <a:avLst/>
          </a:prstGeom>
          <a:noFill/>
        </p:spPr>
      </p:pic>
      <p:sp>
        <p:nvSpPr>
          <p:cNvPr id="13" name="TextBox 12"/>
          <p:cNvSpPr txBox="1"/>
          <p:nvPr/>
        </p:nvSpPr>
        <p:spPr bwMode="auto">
          <a:xfrm>
            <a:off x="304800" y="5005628"/>
            <a:ext cx="5588000" cy="861774"/>
          </a:xfrm>
          <a:prstGeom prst="rect">
            <a:avLst/>
          </a:prstGeom>
          <a:noFill/>
          <a:ln>
            <a:noFill/>
            <a:headEnd/>
            <a:tailEnd/>
          </a:ln>
          <a:effectLst/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matte"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lIns="0" tIns="0" rIns="0" bIns="0" rtlCol="0" anchor="b">
            <a:spAutoFit/>
          </a:bodyPr>
          <a:lstStyle/>
          <a:p>
            <a:pPr algn="ctr"/>
            <a:r>
              <a:rPr lang="en-US" sz="2800" dirty="0"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Good for jumping,</a:t>
            </a:r>
            <a:br>
              <a:rPr lang="en-US" sz="2800" dirty="0"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</a:br>
            <a:r>
              <a:rPr lang="en-US" sz="2800" dirty="0"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not so good for carrying weight</a:t>
            </a:r>
          </a:p>
        </p:txBody>
      </p:sp>
      <p:pic>
        <p:nvPicPr>
          <p:cNvPr id="40964" name="Picture 4" descr="[Elephant skeleton]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168719" y="1701801"/>
            <a:ext cx="4131173" cy="3248447"/>
          </a:xfrm>
          <a:prstGeom prst="rect">
            <a:avLst/>
          </a:prstGeom>
          <a:noFill/>
        </p:spPr>
      </p:pic>
      <p:sp>
        <p:nvSpPr>
          <p:cNvPr id="14" name="TextBox 13"/>
          <p:cNvSpPr txBox="1"/>
          <p:nvPr/>
        </p:nvSpPr>
        <p:spPr bwMode="auto">
          <a:xfrm>
            <a:off x="6502400" y="5005627"/>
            <a:ext cx="5283200" cy="861774"/>
          </a:xfrm>
          <a:prstGeom prst="rect">
            <a:avLst/>
          </a:prstGeom>
          <a:noFill/>
          <a:ln>
            <a:noFill/>
            <a:headEnd/>
            <a:tailEnd/>
          </a:ln>
          <a:effectLst/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matte"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lIns="0" tIns="0" rIns="0" bIns="0" rtlCol="0" anchor="b">
            <a:spAutoFit/>
          </a:bodyPr>
          <a:lstStyle/>
          <a:p>
            <a:pPr algn="ctr"/>
            <a:r>
              <a:rPr lang="en-US" sz="2800" dirty="0"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Good for carrying weight,</a:t>
            </a:r>
            <a:br>
              <a:rPr lang="en-US" sz="2800" dirty="0"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</a:br>
            <a:r>
              <a:rPr lang="en-US" sz="2800" dirty="0"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not so good for jumping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C7C111A-5016-4B1B-8E49-4385C2D31CB3}"/>
              </a:ext>
            </a:extLst>
          </p:cNvPr>
          <p:cNvSpPr txBox="1"/>
          <p:nvPr/>
        </p:nvSpPr>
        <p:spPr bwMode="auto">
          <a:xfrm>
            <a:off x="3302000" y="6256409"/>
            <a:ext cx="5588000" cy="430887"/>
          </a:xfrm>
          <a:prstGeom prst="rect">
            <a:avLst/>
          </a:prstGeom>
          <a:noFill/>
          <a:ln>
            <a:noFill/>
            <a:headEnd/>
            <a:tailEnd/>
          </a:ln>
          <a:effectLst/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matte"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lIns="0" tIns="0" rIns="0" bIns="0" rtlCol="0" anchor="b">
            <a:spAutoFit/>
          </a:bodyPr>
          <a:lstStyle/>
          <a:p>
            <a:pPr algn="ctr"/>
            <a:r>
              <a:rPr lang="en-US" sz="2800" dirty="0">
                <a:solidFill>
                  <a:srgbClr val="F47320"/>
                </a:solidFill>
                <a:effectLst/>
                <a:latin typeface="Arial" pitchFamily="34" charset="0"/>
                <a:cs typeface="Arial" pitchFamily="34" charset="0"/>
              </a:rPr>
              <a:t>Which is the best skeleton?</a:t>
            </a:r>
          </a:p>
        </p:txBody>
      </p:sp>
    </p:spTree>
    <p:extLst>
      <p:ext uri="{BB962C8B-B14F-4D97-AF65-F5344CB8AC3E}">
        <p14:creationId xmlns:p14="http://schemas.microsoft.com/office/powerpoint/2010/main" val="14021207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09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09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8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/>
              <a:t>There is no ‘best’ DB design. The best design depends on what you need to do.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D4E8DE7-8107-485D-819E-7A652D98D056}" type="slidenum">
              <a:rPr lang="en-US" smtClean="0"/>
              <a:pPr/>
              <a:t>17</a:t>
            </a:fld>
            <a:endParaRPr lang="en-US" dirty="0"/>
          </a:p>
        </p:txBody>
      </p:sp>
      <p:pic>
        <p:nvPicPr>
          <p:cNvPr id="40974" name="Picture 14" descr="http://chestofbooks.com/animals/Manual-Of-Zoology/images/Fig-282-Skeleton-of-the-common-Frog-Rana-temporaria-d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77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1382339" y="2108202"/>
            <a:ext cx="3298485" cy="2695345"/>
          </a:xfrm>
          <a:prstGeom prst="rect">
            <a:avLst/>
          </a:prstGeom>
          <a:noFill/>
        </p:spPr>
      </p:pic>
      <p:sp>
        <p:nvSpPr>
          <p:cNvPr id="13" name="TextBox 12"/>
          <p:cNvSpPr txBox="1"/>
          <p:nvPr/>
        </p:nvSpPr>
        <p:spPr bwMode="auto">
          <a:xfrm>
            <a:off x="406400" y="5043060"/>
            <a:ext cx="5588000" cy="1723549"/>
          </a:xfrm>
          <a:prstGeom prst="rect">
            <a:avLst/>
          </a:prstGeom>
          <a:noFill/>
          <a:ln>
            <a:noFill/>
            <a:headEnd/>
            <a:tailEnd/>
          </a:ln>
          <a:effectLst/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matte"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lIns="0" tIns="0" rIns="0" bIns="0" rtlCol="0" anchor="b">
            <a:spAutoFit/>
          </a:bodyPr>
          <a:lstStyle/>
          <a:p>
            <a:pPr algn="ctr"/>
            <a:r>
              <a:rPr lang="en-US" sz="2800" dirty="0">
                <a:solidFill>
                  <a:schemeClr val="accent1"/>
                </a:solidFill>
                <a:effectLst/>
                <a:latin typeface="Arial" pitchFamily="34" charset="0"/>
                <a:cs typeface="Arial" pitchFamily="34" charset="0"/>
              </a:rPr>
              <a:t>Normalized: good if you do a lot of</a:t>
            </a:r>
            <a:br>
              <a:rPr lang="en-US" sz="2800" dirty="0">
                <a:solidFill>
                  <a:schemeClr val="accent1"/>
                </a:solidFill>
                <a:effectLst/>
                <a:latin typeface="Arial" pitchFamily="34" charset="0"/>
                <a:cs typeface="Arial" pitchFamily="34" charset="0"/>
              </a:rPr>
            </a:br>
            <a:r>
              <a:rPr lang="en-US" sz="2800" dirty="0">
                <a:solidFill>
                  <a:schemeClr val="accent1"/>
                </a:solidFill>
                <a:effectLst/>
                <a:latin typeface="Arial" pitchFamily="34" charset="0"/>
                <a:cs typeface="Arial" pitchFamily="34" charset="0"/>
              </a:rPr>
              <a:t>fast, short single-row operations. Fewer errors (anomalies):</a:t>
            </a:r>
            <a:br>
              <a:rPr lang="en-US" sz="2800" dirty="0">
                <a:solidFill>
                  <a:schemeClr val="accent1"/>
                </a:solidFill>
                <a:effectLst/>
                <a:latin typeface="Arial" pitchFamily="34" charset="0"/>
                <a:cs typeface="Arial" pitchFamily="34" charset="0"/>
              </a:rPr>
            </a:br>
            <a:r>
              <a:rPr lang="en-US" sz="2800" dirty="0">
                <a:solidFill>
                  <a:schemeClr val="accent1"/>
                </a:solidFill>
                <a:effectLst/>
                <a:latin typeface="Arial" pitchFamily="34" charset="0"/>
                <a:cs typeface="Arial" pitchFamily="34" charset="0"/>
              </a:rPr>
              <a:t>Good for transactions</a:t>
            </a:r>
          </a:p>
        </p:txBody>
      </p:sp>
      <p:pic>
        <p:nvPicPr>
          <p:cNvPr id="40964" name="Picture 4" descr="[Elephant skeleton]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168719" y="1701801"/>
            <a:ext cx="4131173" cy="3248447"/>
          </a:xfrm>
          <a:prstGeom prst="rect">
            <a:avLst/>
          </a:prstGeom>
          <a:noFill/>
        </p:spPr>
      </p:pic>
      <p:sp>
        <p:nvSpPr>
          <p:cNvPr id="14" name="TextBox 13"/>
          <p:cNvSpPr txBox="1"/>
          <p:nvPr/>
        </p:nvSpPr>
        <p:spPr bwMode="auto">
          <a:xfrm>
            <a:off x="6197602" y="5043059"/>
            <a:ext cx="5787983" cy="1723549"/>
          </a:xfrm>
          <a:prstGeom prst="rect">
            <a:avLst/>
          </a:prstGeom>
          <a:noFill/>
          <a:ln>
            <a:noFill/>
            <a:headEnd/>
            <a:tailEnd/>
          </a:ln>
          <a:effectLst/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matte"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lIns="0" tIns="0" rIns="0" bIns="0" rtlCol="0" anchor="b">
            <a:spAutoFit/>
          </a:bodyPr>
          <a:lstStyle/>
          <a:p>
            <a:pPr algn="ctr"/>
            <a:r>
              <a:rPr lang="en-US" sz="2800" dirty="0">
                <a:solidFill>
                  <a:schemeClr val="accent6"/>
                </a:solidFill>
                <a:effectLst/>
                <a:latin typeface="Arial" pitchFamily="34" charset="0"/>
                <a:cs typeface="Arial" pitchFamily="34" charset="0"/>
              </a:rPr>
              <a:t>Denormalized: good for avoiding doing lots of joins that slow down your system if you have lots of data:</a:t>
            </a:r>
            <a:br>
              <a:rPr lang="en-US" sz="2800" dirty="0">
                <a:solidFill>
                  <a:schemeClr val="accent6"/>
                </a:solidFill>
                <a:effectLst/>
                <a:latin typeface="Arial" pitchFamily="34" charset="0"/>
                <a:cs typeface="Arial" pitchFamily="34" charset="0"/>
              </a:rPr>
            </a:br>
            <a:r>
              <a:rPr lang="en-US" sz="2800" dirty="0">
                <a:solidFill>
                  <a:schemeClr val="accent6"/>
                </a:solidFill>
                <a:effectLst/>
                <a:latin typeface="Arial" pitchFamily="34" charset="0"/>
                <a:cs typeface="Arial" pitchFamily="34" charset="0"/>
              </a:rPr>
              <a:t>Good for analysis</a:t>
            </a:r>
          </a:p>
        </p:txBody>
      </p:sp>
    </p:spTree>
    <p:extLst>
      <p:ext uri="{BB962C8B-B14F-4D97-AF65-F5344CB8AC3E}">
        <p14:creationId xmlns:p14="http://schemas.microsoft.com/office/powerpoint/2010/main" val="16461611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7A6C27-07A0-4EE5-BCAC-0E1D338B46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>
                <a:solidFill>
                  <a:srgbClr val="F47320"/>
                </a:solidFill>
              </a:rPr>
              <a:t>Interview question: are there different types of DBs? Why? Which one would you pick?</a:t>
            </a:r>
          </a:p>
        </p:txBody>
      </p:sp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id="{2B3DBC7F-E062-43B6-B79F-EA9BDF779F7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202375426"/>
              </p:ext>
            </p:extLst>
          </p:nvPr>
        </p:nvGraphicFramePr>
        <p:xfrm>
          <a:off x="397392" y="1996105"/>
          <a:ext cx="10950709" cy="47308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9" name="TextBox 8">
            <a:extLst>
              <a:ext uri="{FF2B5EF4-FFF2-40B4-BE49-F238E27FC236}">
                <a16:creationId xmlns:a16="http://schemas.microsoft.com/office/drawing/2014/main" id="{09B94FDA-DF7C-42B6-940E-B15F88D24192}"/>
              </a:ext>
            </a:extLst>
          </p:cNvPr>
          <p:cNvSpPr txBox="1"/>
          <p:nvPr/>
        </p:nvSpPr>
        <p:spPr>
          <a:xfrm>
            <a:off x="8687815" y="6588600"/>
            <a:ext cx="338265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E3621B"/>
                </a:solidFill>
                <a:effectLst/>
              </a:rPr>
              <a:t>A Data Lake is a database of non relational data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7FB18C1-ED28-41E9-89D5-770D5289F9DC}"/>
              </a:ext>
            </a:extLst>
          </p:cNvPr>
          <p:cNvSpPr txBox="1"/>
          <p:nvPr/>
        </p:nvSpPr>
        <p:spPr>
          <a:xfrm>
            <a:off x="8548431" y="1818972"/>
            <a:ext cx="22342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solidFill>
                  <a:schemeClr val="tx1"/>
                </a:solidFill>
                <a:effectLst/>
              </a:rPr>
              <a:t>Likely best choice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BA93442-0CDA-4859-B1B2-FD453BF352F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304264" y="2486263"/>
            <a:ext cx="379606" cy="310140"/>
          </a:xfrm>
          <a:prstGeom prst="rect">
            <a:avLst/>
          </a:prstGeom>
        </p:spPr>
      </p:pic>
      <p:grpSp>
        <p:nvGrpSpPr>
          <p:cNvPr id="7" name="Group 6">
            <a:extLst>
              <a:ext uri="{FF2B5EF4-FFF2-40B4-BE49-F238E27FC236}">
                <a16:creationId xmlns:a16="http://schemas.microsoft.com/office/drawing/2014/main" id="{032D6EF6-6F11-449A-AA14-FDDD6C23742F}"/>
              </a:ext>
            </a:extLst>
          </p:cNvPr>
          <p:cNvGrpSpPr/>
          <p:nvPr/>
        </p:nvGrpSpPr>
        <p:grpSpPr>
          <a:xfrm>
            <a:off x="3742532" y="4453222"/>
            <a:ext cx="383870" cy="310140"/>
            <a:chOff x="4189692" y="4325900"/>
            <a:chExt cx="383870" cy="310140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1430D64A-0CB0-4EAF-9882-E41D1C320DF2}"/>
                </a:ext>
              </a:extLst>
            </p:cNvPr>
            <p:cNvSpPr/>
            <p:nvPr/>
          </p:nvSpPr>
          <p:spPr>
            <a:xfrm>
              <a:off x="4189692" y="4325900"/>
              <a:ext cx="379605" cy="31014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effectLst/>
              </a:endParaRPr>
            </a:p>
          </p:txBody>
        </p:sp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A92537A5-E67B-4624-ACEE-71F40AED790E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4223244" y="4343271"/>
              <a:ext cx="350318" cy="275398"/>
            </a:xfrm>
            <a:prstGeom prst="rect">
              <a:avLst/>
            </a:prstGeom>
          </p:spPr>
        </p:pic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02D5577D-CE7C-DD63-F8FD-79DB656523D9}"/>
              </a:ext>
            </a:extLst>
          </p:cNvPr>
          <p:cNvSpPr txBox="1"/>
          <p:nvPr/>
        </p:nvSpPr>
        <p:spPr>
          <a:xfrm>
            <a:off x="11451225" y="3354928"/>
            <a:ext cx="68676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dirty="0">
                <a:solidFill>
                  <a:schemeClr val="tx1"/>
                </a:solidFill>
                <a:effectLst/>
              </a:rPr>
              <a:t>Comm 3220 so far</a:t>
            </a:r>
          </a:p>
        </p:txBody>
      </p:sp>
      <p:sp>
        <p:nvSpPr>
          <p:cNvPr id="11" name="Arrow: Down 10">
            <a:extLst>
              <a:ext uri="{FF2B5EF4-FFF2-40B4-BE49-F238E27FC236}">
                <a16:creationId xmlns:a16="http://schemas.microsoft.com/office/drawing/2014/main" id="{21513853-D90E-6F92-8DBD-5CD6F49FE5C6}"/>
              </a:ext>
            </a:extLst>
          </p:cNvPr>
          <p:cNvSpPr/>
          <p:nvPr/>
        </p:nvSpPr>
        <p:spPr>
          <a:xfrm>
            <a:off x="11579071" y="2380445"/>
            <a:ext cx="260430" cy="912160"/>
          </a:xfrm>
          <a:prstGeom prst="downArrow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effectLst/>
            </a:endParaRPr>
          </a:p>
        </p:txBody>
      </p:sp>
      <p:sp>
        <p:nvSpPr>
          <p:cNvPr id="12" name="Arrow: Down 11">
            <a:extLst>
              <a:ext uri="{FF2B5EF4-FFF2-40B4-BE49-F238E27FC236}">
                <a16:creationId xmlns:a16="http://schemas.microsoft.com/office/drawing/2014/main" id="{2FF14ECB-5EAE-0D2A-EB7E-116FC09065D8}"/>
              </a:ext>
            </a:extLst>
          </p:cNvPr>
          <p:cNvSpPr/>
          <p:nvPr/>
        </p:nvSpPr>
        <p:spPr>
          <a:xfrm>
            <a:off x="11579071" y="3971250"/>
            <a:ext cx="260430" cy="2617350"/>
          </a:xfrm>
          <a:prstGeom prst="downArrow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2164659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642429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Critical thinking</a:t>
            </a:r>
          </a:p>
        </p:txBody>
      </p:sp>
      <p:sp>
        <p:nvSpPr>
          <p:cNvPr id="79875" name="Rectangle 3"/>
          <p:cNvSpPr>
            <a:spLocks noGrp="1" noChangeArrowheads="1"/>
          </p:cNvSpPr>
          <p:nvPr>
            <p:ph type="body" sz="quarter" idx="4294967295"/>
          </p:nvPr>
        </p:nvSpPr>
        <p:spPr>
          <a:xfrm>
            <a:off x="358815" y="1277938"/>
            <a:ext cx="10712410" cy="5300662"/>
          </a:xfrm>
        </p:spPr>
        <p:txBody>
          <a:bodyPr/>
          <a:lstStyle/>
          <a:p>
            <a:r>
              <a:rPr lang="en-US" dirty="0"/>
              <a:t>Questions on MP6 (ad Campaigns)?</a:t>
            </a:r>
          </a:p>
          <a:p>
            <a:r>
              <a:rPr lang="en-US" dirty="0"/>
              <a:t>Starting the second part of the course: Business Intelligence</a:t>
            </a:r>
          </a:p>
          <a:p>
            <a:pPr lvl="1"/>
            <a:r>
              <a:rPr lang="en-US" dirty="0"/>
              <a:t>Reporting</a:t>
            </a:r>
          </a:p>
          <a:p>
            <a:pPr lvl="1"/>
            <a:r>
              <a:rPr lang="en-US" dirty="0"/>
              <a:t>Visualization</a:t>
            </a:r>
          </a:p>
          <a:p>
            <a:pPr lvl="1"/>
            <a:r>
              <a:rPr lang="en-US" dirty="0"/>
              <a:t>Simple math decision making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19153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6D9EBD6-3A92-F50B-59C4-DA049C5475A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2">
            <a:extLst>
              <a:ext uri="{FF2B5EF4-FFF2-40B4-BE49-F238E27FC236}">
                <a16:creationId xmlns:a16="http://schemas.microsoft.com/office/drawing/2014/main" id="{394B0968-CEC0-D414-6631-1B5C23B04A6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You do the talking</a:t>
            </a:r>
          </a:p>
        </p:txBody>
      </p:sp>
      <p:sp>
        <p:nvSpPr>
          <p:cNvPr id="79875" name="Rectangle 3">
            <a:extLst>
              <a:ext uri="{FF2B5EF4-FFF2-40B4-BE49-F238E27FC236}">
                <a16:creationId xmlns:a16="http://schemas.microsoft.com/office/drawing/2014/main" id="{177B71F5-236A-A754-5034-65140E7B040E}"/>
              </a:ext>
            </a:extLst>
          </p:cNvPr>
          <p:cNvSpPr>
            <a:spLocks noGrp="1" noChangeArrowheads="1"/>
          </p:cNvSpPr>
          <p:nvPr>
            <p:ph type="body" sz="quarter" idx="4294967295"/>
          </p:nvPr>
        </p:nvSpPr>
        <p:spPr>
          <a:xfrm>
            <a:off x="476654" y="1277938"/>
            <a:ext cx="11070078" cy="5300662"/>
          </a:xfrm>
        </p:spPr>
        <p:txBody>
          <a:bodyPr/>
          <a:lstStyle/>
          <a:p>
            <a:r>
              <a:rPr lang="en-US" dirty="0"/>
              <a:t>Name, major…</a:t>
            </a:r>
          </a:p>
          <a:p>
            <a:r>
              <a:rPr lang="en-US" dirty="0"/>
              <a:t>Do you feel you are learning the skill?</a:t>
            </a:r>
          </a:p>
          <a:p>
            <a:r>
              <a:rPr lang="en-US" dirty="0"/>
              <a:t>Things you like about the class</a:t>
            </a:r>
          </a:p>
          <a:p>
            <a:r>
              <a:rPr lang="en-US" dirty="0"/>
              <a:t>Things that can be improved</a:t>
            </a:r>
          </a:p>
        </p:txBody>
      </p:sp>
    </p:spTree>
    <p:extLst>
      <p:ext uri="{BB962C8B-B14F-4D97-AF65-F5344CB8AC3E}">
        <p14:creationId xmlns:p14="http://schemas.microsoft.com/office/powerpoint/2010/main" val="5055040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A32E63-D229-4F8D-A936-ECCBFACFA1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Orange words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2776F7A-B061-4B1A-A824-2FFE2A94510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06400" y="1193800"/>
            <a:ext cx="11264490" cy="5283200"/>
          </a:xfrm>
        </p:spPr>
        <p:txBody>
          <a:bodyPr/>
          <a:lstStyle/>
          <a:p>
            <a:r>
              <a:rPr lang="en-US" dirty="0">
                <a:solidFill>
                  <a:srgbClr val="F47320"/>
                </a:solidFill>
              </a:rPr>
              <a:t>View</a:t>
            </a:r>
          </a:p>
          <a:p>
            <a:endParaRPr lang="en-US" dirty="0">
              <a:solidFill>
                <a:srgbClr val="F4732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76490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B02615F3-3C8E-1599-909D-A8D87BB1FA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You are in charge of the user experience at Netflix/Prime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12D19588-1ED3-55B7-8A92-51CCEAC6490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06400" y="1905000"/>
            <a:ext cx="3233838" cy="49530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4000" dirty="0"/>
              <a:t>How would you organize the movies for the users?</a:t>
            </a:r>
          </a:p>
        </p:txBody>
      </p:sp>
      <p:pic>
        <p:nvPicPr>
          <p:cNvPr id="1026" name="Picture 2" descr="Movie Mega Icon Pack 3 by FirstLine1 on DeviantArt">
            <a:extLst>
              <a:ext uri="{FF2B5EF4-FFF2-40B4-BE49-F238E27FC236}">
                <a16:creationId xmlns:a16="http://schemas.microsoft.com/office/drawing/2014/main" id="{71760A41-EC62-1FC2-6372-5E6DB101965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81" t="674" r="3842" b="10094"/>
          <a:stretch/>
        </p:blipFill>
        <p:spPr bwMode="auto">
          <a:xfrm>
            <a:off x="3814405" y="1961909"/>
            <a:ext cx="8275995" cy="48198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926672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47F02F-3A3E-285B-8AD4-EE5332380D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8000" dirty="0"/>
              <a:t>The way data is organized makes certain operations easier,</a:t>
            </a:r>
            <a:br>
              <a:rPr lang="en-US" sz="8000" dirty="0"/>
            </a:br>
            <a:r>
              <a:rPr lang="en-US" sz="8000" dirty="0"/>
              <a:t>and others more difficult.</a:t>
            </a:r>
          </a:p>
        </p:txBody>
      </p:sp>
    </p:spTree>
    <p:extLst>
      <p:ext uri="{BB962C8B-B14F-4D97-AF65-F5344CB8AC3E}">
        <p14:creationId xmlns:p14="http://schemas.microsoft.com/office/powerpoint/2010/main" val="19034363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948987F5-D6B2-4968-8C98-99E8932845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2280" y="200177"/>
            <a:ext cx="11684000" cy="647176"/>
          </a:xfrm>
        </p:spPr>
        <p:txBody>
          <a:bodyPr/>
          <a:lstStyle/>
          <a:p>
            <a:r>
              <a:rPr lang="en-US" sz="4000" dirty="0"/>
              <a:t>Why managers at Pressly might prefer looking at denormalized data? 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22EF9A0-29A9-4C78-89C7-3104280F151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D4E8DE7-8107-485D-819E-7A652D98D056}" type="slidenum">
              <a:rPr lang="en-US" smtClean="0"/>
              <a:pPr/>
              <a:t>7</a:t>
            </a:fld>
            <a:endParaRPr lang="en-US" dirty="0"/>
          </a:p>
        </p:txBody>
      </p:sp>
      <p:graphicFrame>
        <p:nvGraphicFramePr>
          <p:cNvPr id="8" name="Table 6">
            <a:extLst>
              <a:ext uri="{FF2B5EF4-FFF2-40B4-BE49-F238E27FC236}">
                <a16:creationId xmlns:a16="http://schemas.microsoft.com/office/drawing/2014/main" id="{179A1B07-69D1-4A05-94CA-29DE35924B0D}"/>
              </a:ext>
            </a:extLst>
          </p:cNvPr>
          <p:cNvGraphicFramePr>
            <a:graphicFrameLocks noGrp="1"/>
          </p:cNvGraphicFramePr>
          <p:nvPr/>
        </p:nvGraphicFramePr>
        <p:xfrm>
          <a:off x="5411551" y="1768682"/>
          <a:ext cx="6678850" cy="341376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660811">
                  <a:extLst>
                    <a:ext uri="{9D8B030D-6E8A-4147-A177-3AD203B41FA5}">
                      <a16:colId xmlns:a16="http://schemas.microsoft.com/office/drawing/2014/main" val="4168031598"/>
                    </a:ext>
                  </a:extLst>
                </a:gridCol>
                <a:gridCol w="920869">
                  <a:extLst>
                    <a:ext uri="{9D8B030D-6E8A-4147-A177-3AD203B41FA5}">
                      <a16:colId xmlns:a16="http://schemas.microsoft.com/office/drawing/2014/main" val="331724206"/>
                    </a:ext>
                  </a:extLst>
                </a:gridCol>
                <a:gridCol w="591012">
                  <a:extLst>
                    <a:ext uri="{9D8B030D-6E8A-4147-A177-3AD203B41FA5}">
                      <a16:colId xmlns:a16="http://schemas.microsoft.com/office/drawing/2014/main" val="2011178124"/>
                    </a:ext>
                  </a:extLst>
                </a:gridCol>
                <a:gridCol w="614758">
                  <a:extLst>
                    <a:ext uri="{9D8B030D-6E8A-4147-A177-3AD203B41FA5}">
                      <a16:colId xmlns:a16="http://schemas.microsoft.com/office/drawing/2014/main" val="1894850722"/>
                    </a:ext>
                  </a:extLst>
                </a:gridCol>
                <a:gridCol w="718955">
                  <a:extLst>
                    <a:ext uri="{9D8B030D-6E8A-4147-A177-3AD203B41FA5}">
                      <a16:colId xmlns:a16="http://schemas.microsoft.com/office/drawing/2014/main" val="1082195345"/>
                    </a:ext>
                  </a:extLst>
                </a:gridCol>
                <a:gridCol w="698115">
                  <a:extLst>
                    <a:ext uri="{9D8B030D-6E8A-4147-A177-3AD203B41FA5}">
                      <a16:colId xmlns:a16="http://schemas.microsoft.com/office/drawing/2014/main" val="150324848"/>
                    </a:ext>
                  </a:extLst>
                </a:gridCol>
                <a:gridCol w="633675">
                  <a:extLst>
                    <a:ext uri="{9D8B030D-6E8A-4147-A177-3AD203B41FA5}">
                      <a16:colId xmlns:a16="http://schemas.microsoft.com/office/drawing/2014/main" val="1050443229"/>
                    </a:ext>
                  </a:extLst>
                </a:gridCol>
                <a:gridCol w="595841">
                  <a:extLst>
                    <a:ext uri="{9D8B030D-6E8A-4147-A177-3AD203B41FA5}">
                      <a16:colId xmlns:a16="http://schemas.microsoft.com/office/drawing/2014/main" val="2510719676"/>
                    </a:ext>
                  </a:extLst>
                </a:gridCol>
                <a:gridCol w="653738">
                  <a:extLst>
                    <a:ext uri="{9D8B030D-6E8A-4147-A177-3AD203B41FA5}">
                      <a16:colId xmlns:a16="http://schemas.microsoft.com/office/drawing/2014/main" val="1828323274"/>
                    </a:ext>
                  </a:extLst>
                </a:gridCol>
                <a:gridCol w="591076">
                  <a:extLst>
                    <a:ext uri="{9D8B030D-6E8A-4147-A177-3AD203B41FA5}">
                      <a16:colId xmlns:a16="http://schemas.microsoft.com/office/drawing/2014/main" val="3777537937"/>
                    </a:ext>
                  </a:extLst>
                </a:gridCol>
              </a:tblGrid>
              <a:tr h="548640">
                <a:tc>
                  <a:txBody>
                    <a:bodyPr/>
                    <a:lstStyle/>
                    <a:p>
                      <a:pPr algn="ctr"/>
                      <a:r>
                        <a:rPr lang="en-US" sz="1200" u="sng" dirty="0"/>
                        <a:t>AdCampaign ID</a:t>
                      </a:r>
                    </a:p>
                  </a:txBody>
                  <a:tcPr marL="0" marR="0" marT="60960" marB="609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Name</a:t>
                      </a:r>
                    </a:p>
                  </a:txBody>
                  <a:tcPr marL="0" marR="0" marT="60960" marB="609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Start</a:t>
                      </a:r>
                    </a:p>
                  </a:txBody>
                  <a:tcPr marL="0" marR="0" marT="60960" marB="609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Duration</a:t>
                      </a:r>
                      <a:br>
                        <a:rPr lang="en-US" sz="1200" dirty="0"/>
                      </a:br>
                      <a:r>
                        <a:rPr lang="en-US" sz="1200" dirty="0"/>
                        <a:t>(days)</a:t>
                      </a:r>
                    </a:p>
                  </a:txBody>
                  <a:tcPr marL="0" marR="0" marT="60960" marB="609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ManagerId</a:t>
                      </a:r>
                    </a:p>
                  </a:txBody>
                  <a:tcPr marL="0" marR="0" marT="60960" marB="609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Manager Name</a:t>
                      </a:r>
                    </a:p>
                  </a:txBody>
                  <a:tcPr marL="0" marR="0" marT="60960" marB="609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u="sng" dirty="0"/>
                        <a:t>TypeId</a:t>
                      </a:r>
                    </a:p>
                  </a:txBody>
                  <a:tcPr marL="0" marR="0" marT="60960" marB="609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Media</a:t>
                      </a:r>
                    </a:p>
                  </a:txBody>
                  <a:tcPr marL="0" marR="0" marT="60960" marB="609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Range</a:t>
                      </a:r>
                    </a:p>
                  </a:txBody>
                  <a:tcPr marL="0" marR="0" marT="60960" marB="609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Budget in millions</a:t>
                      </a:r>
                    </a:p>
                  </a:txBody>
                  <a:tcPr marL="0" marR="0" marT="60960" marB="60960"/>
                </a:tc>
                <a:extLst>
                  <a:ext uri="{0D108BD9-81ED-4DB2-BD59-A6C34878D82A}">
                    <a16:rowId xmlns:a16="http://schemas.microsoft.com/office/drawing/2014/main" val="3487491397"/>
                  </a:ext>
                </a:extLst>
              </a:tr>
              <a:tr h="264160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111</a:t>
                      </a:r>
                    </a:p>
                  </a:txBody>
                  <a:tcPr marL="0" marR="0" marT="60960" marB="609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SummerFun</a:t>
                      </a:r>
                    </a:p>
                  </a:txBody>
                  <a:tcPr marL="0" marR="0" marT="60960" marB="609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6/6/22</a:t>
                      </a:r>
                    </a:p>
                  </a:txBody>
                  <a:tcPr marL="0" marR="0" marT="60960" marB="609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12</a:t>
                      </a:r>
                    </a:p>
                  </a:txBody>
                  <a:tcPr marL="0" marR="0" marT="60960" marB="609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cm100</a:t>
                      </a:r>
                    </a:p>
                  </a:txBody>
                  <a:tcPr marL="0" marR="0" marT="60960" marB="609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Roberta</a:t>
                      </a:r>
                    </a:p>
                  </a:txBody>
                  <a:tcPr marL="0" marR="0" marT="60960" marB="609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1</a:t>
                      </a:r>
                    </a:p>
                  </a:txBody>
                  <a:tcPr marL="0" marR="0" marT="60960" marB="609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TV</a:t>
                      </a:r>
                    </a:p>
                  </a:txBody>
                  <a:tcPr marL="0" marR="0" marT="60960" marB="609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Local</a:t>
                      </a:r>
                    </a:p>
                  </a:txBody>
                  <a:tcPr marL="0" marR="0" marT="60960" marB="609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$ 5</a:t>
                      </a:r>
                    </a:p>
                  </a:txBody>
                  <a:tcPr marL="0" marR="0" marT="60960" marB="60960"/>
                </a:tc>
                <a:extLst>
                  <a:ext uri="{0D108BD9-81ED-4DB2-BD59-A6C34878D82A}">
                    <a16:rowId xmlns:a16="http://schemas.microsoft.com/office/drawing/2014/main" val="3547027517"/>
                  </a:ext>
                </a:extLst>
              </a:tr>
              <a:tr h="264160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111</a:t>
                      </a:r>
                    </a:p>
                  </a:txBody>
                  <a:tcPr marL="0" marR="0" marT="60960" marB="60960"/>
                </a:tc>
                <a:tc>
                  <a:txBody>
                    <a:bodyPr/>
                    <a:lstStyle/>
                    <a:p>
                      <a:pPr marL="0" marR="0" lvl="0" indent="0" algn="ctr" defTabSz="12191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/>
                        <a:t>SummerFun</a:t>
                      </a:r>
                    </a:p>
                  </a:txBody>
                  <a:tcPr marL="0" marR="0" marT="60960" marB="60960"/>
                </a:tc>
                <a:tc>
                  <a:txBody>
                    <a:bodyPr/>
                    <a:lstStyle/>
                    <a:p>
                      <a:pPr marL="0" marR="0" lvl="0" indent="0" algn="ctr" defTabSz="12191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/>
                        <a:t>6/6/22</a:t>
                      </a:r>
                    </a:p>
                  </a:txBody>
                  <a:tcPr marL="0" marR="0" marT="60960" marB="609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12</a:t>
                      </a:r>
                    </a:p>
                  </a:txBody>
                  <a:tcPr marL="0" marR="0" marT="60960" marB="60960"/>
                </a:tc>
                <a:tc>
                  <a:txBody>
                    <a:bodyPr/>
                    <a:lstStyle/>
                    <a:p>
                      <a:pPr marL="0" marR="0" lvl="0" indent="0" algn="ctr" defTabSz="12191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/>
                        <a:t>cm100</a:t>
                      </a:r>
                    </a:p>
                  </a:txBody>
                  <a:tcPr marL="0" marR="0" marT="60960" marB="60960"/>
                </a:tc>
                <a:tc>
                  <a:txBody>
                    <a:bodyPr/>
                    <a:lstStyle/>
                    <a:p>
                      <a:pPr marL="0" marR="0" lvl="0" indent="0" algn="ctr" defTabSz="12191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/>
                        <a:t>Roberta</a:t>
                      </a:r>
                    </a:p>
                  </a:txBody>
                  <a:tcPr marL="0" marR="0" marT="60960" marB="609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2</a:t>
                      </a:r>
                    </a:p>
                  </a:txBody>
                  <a:tcPr marL="0" marR="0" marT="60960" marB="609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TV</a:t>
                      </a:r>
                    </a:p>
                  </a:txBody>
                  <a:tcPr marL="0" marR="0" marT="60960" marB="609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National</a:t>
                      </a:r>
                    </a:p>
                  </a:txBody>
                  <a:tcPr marL="0" marR="0" marT="60960" marB="60960"/>
                </a:tc>
                <a:tc>
                  <a:txBody>
                    <a:bodyPr/>
                    <a:lstStyle/>
                    <a:p>
                      <a:pPr marL="0" marR="0" lvl="0" indent="0" algn="ctr" defTabSz="12191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/>
                        <a:t>$ 5</a:t>
                      </a:r>
                    </a:p>
                  </a:txBody>
                  <a:tcPr marL="0" marR="0" marT="60960" marB="60960"/>
                </a:tc>
                <a:extLst>
                  <a:ext uri="{0D108BD9-81ED-4DB2-BD59-A6C34878D82A}">
                    <a16:rowId xmlns:a16="http://schemas.microsoft.com/office/drawing/2014/main" val="668892952"/>
                  </a:ext>
                </a:extLst>
              </a:tr>
              <a:tr h="264160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222</a:t>
                      </a:r>
                    </a:p>
                  </a:txBody>
                  <a:tcPr marL="0" marR="0" marT="60960" marB="60960"/>
                </a:tc>
                <a:tc>
                  <a:txBody>
                    <a:bodyPr/>
                    <a:lstStyle/>
                    <a:p>
                      <a:pPr marL="0" marR="0" lvl="0" indent="0" algn="ctr" defTabSz="12191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/>
                        <a:t>SummerZing</a:t>
                      </a:r>
                    </a:p>
                  </a:txBody>
                  <a:tcPr marL="0" marR="0" marT="60960" marB="609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6/8/22</a:t>
                      </a:r>
                    </a:p>
                  </a:txBody>
                  <a:tcPr marL="0" marR="0" marT="60960" marB="609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30</a:t>
                      </a:r>
                    </a:p>
                  </a:txBody>
                  <a:tcPr marL="0" marR="0" marT="60960" marB="609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cm101</a:t>
                      </a:r>
                    </a:p>
                  </a:txBody>
                  <a:tcPr marL="0" marR="0" marT="60960" marB="609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Sue</a:t>
                      </a:r>
                    </a:p>
                  </a:txBody>
                  <a:tcPr marL="0" marR="0" marT="60960" marB="609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1</a:t>
                      </a:r>
                    </a:p>
                  </a:txBody>
                  <a:tcPr marL="0" marR="0" marT="60960" marB="609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TV</a:t>
                      </a:r>
                    </a:p>
                  </a:txBody>
                  <a:tcPr marL="0" marR="0" marT="60960" marB="60960"/>
                </a:tc>
                <a:tc>
                  <a:txBody>
                    <a:bodyPr/>
                    <a:lstStyle/>
                    <a:p>
                      <a:pPr marL="0" marR="0" lvl="0" indent="0" algn="ctr" defTabSz="12191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/>
                        <a:t>Local</a:t>
                      </a:r>
                    </a:p>
                  </a:txBody>
                  <a:tcPr marL="0" marR="0" marT="60960" marB="60960"/>
                </a:tc>
                <a:tc>
                  <a:txBody>
                    <a:bodyPr/>
                    <a:lstStyle/>
                    <a:p>
                      <a:pPr marL="0" marR="0" lvl="0" indent="0" algn="ctr" defTabSz="12191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/>
                        <a:t>$ 6</a:t>
                      </a:r>
                    </a:p>
                  </a:txBody>
                  <a:tcPr marL="0" marR="0" marT="60960" marB="60960"/>
                </a:tc>
                <a:extLst>
                  <a:ext uri="{0D108BD9-81ED-4DB2-BD59-A6C34878D82A}">
                    <a16:rowId xmlns:a16="http://schemas.microsoft.com/office/drawing/2014/main" val="2449496800"/>
                  </a:ext>
                </a:extLst>
              </a:tr>
              <a:tr h="264160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222</a:t>
                      </a:r>
                    </a:p>
                  </a:txBody>
                  <a:tcPr marL="0" marR="0" marT="60960" marB="60960"/>
                </a:tc>
                <a:tc>
                  <a:txBody>
                    <a:bodyPr/>
                    <a:lstStyle/>
                    <a:p>
                      <a:pPr marL="0" marR="0" lvl="0" indent="0" algn="ctr" defTabSz="12191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/>
                        <a:t>SummerZing</a:t>
                      </a:r>
                    </a:p>
                  </a:txBody>
                  <a:tcPr marL="0" marR="0" marT="60960" marB="609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6/8/22</a:t>
                      </a:r>
                    </a:p>
                  </a:txBody>
                  <a:tcPr marL="0" marR="0" marT="60960" marB="609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30</a:t>
                      </a:r>
                    </a:p>
                  </a:txBody>
                  <a:tcPr marL="0" marR="0" marT="60960" marB="60960"/>
                </a:tc>
                <a:tc>
                  <a:txBody>
                    <a:bodyPr/>
                    <a:lstStyle/>
                    <a:p>
                      <a:pPr marL="0" marR="0" lvl="0" indent="0" algn="ctr" defTabSz="12191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/>
                        <a:t>cm101</a:t>
                      </a:r>
                    </a:p>
                  </a:txBody>
                  <a:tcPr marL="0" marR="0" marT="60960" marB="60960"/>
                </a:tc>
                <a:tc>
                  <a:txBody>
                    <a:bodyPr/>
                    <a:lstStyle/>
                    <a:p>
                      <a:pPr marL="0" marR="0" lvl="0" indent="0" algn="ctr" defTabSz="12191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/>
                        <a:t>Sue</a:t>
                      </a:r>
                    </a:p>
                  </a:txBody>
                  <a:tcPr marL="0" marR="0" marT="60960" marB="609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3</a:t>
                      </a:r>
                    </a:p>
                  </a:txBody>
                  <a:tcPr marL="0" marR="0" marT="60960" marB="609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Social</a:t>
                      </a:r>
                    </a:p>
                  </a:txBody>
                  <a:tcPr marL="0" marR="0" marT="60960" marB="60960"/>
                </a:tc>
                <a:tc>
                  <a:txBody>
                    <a:bodyPr/>
                    <a:lstStyle/>
                    <a:p>
                      <a:pPr marL="0" marR="0" lvl="0" indent="0" algn="ctr" defTabSz="12191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/>
                        <a:t>Local</a:t>
                      </a:r>
                    </a:p>
                  </a:txBody>
                  <a:tcPr marL="0" marR="0" marT="60960" marB="60960"/>
                </a:tc>
                <a:tc>
                  <a:txBody>
                    <a:bodyPr/>
                    <a:lstStyle/>
                    <a:p>
                      <a:pPr marL="0" marR="0" lvl="0" indent="0" algn="ctr" defTabSz="12191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/>
                        <a:t>$ 3</a:t>
                      </a:r>
                    </a:p>
                  </a:txBody>
                  <a:tcPr marL="0" marR="0" marT="60960" marB="60960"/>
                </a:tc>
                <a:extLst>
                  <a:ext uri="{0D108BD9-81ED-4DB2-BD59-A6C34878D82A}">
                    <a16:rowId xmlns:a16="http://schemas.microsoft.com/office/drawing/2014/main" val="2049206759"/>
                  </a:ext>
                </a:extLst>
              </a:tr>
              <a:tr h="264160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222</a:t>
                      </a:r>
                    </a:p>
                  </a:txBody>
                  <a:tcPr marL="0" marR="0" marT="60960" marB="60960"/>
                </a:tc>
                <a:tc>
                  <a:txBody>
                    <a:bodyPr/>
                    <a:lstStyle/>
                    <a:p>
                      <a:pPr marL="0" marR="0" lvl="0" indent="0" algn="ctr" defTabSz="12191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/>
                        <a:t>SummerZing</a:t>
                      </a:r>
                    </a:p>
                  </a:txBody>
                  <a:tcPr marL="0" marR="0" marT="60960" marB="609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6/8/22</a:t>
                      </a:r>
                    </a:p>
                  </a:txBody>
                  <a:tcPr marL="0" marR="0" marT="60960" marB="609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30</a:t>
                      </a:r>
                    </a:p>
                  </a:txBody>
                  <a:tcPr marL="0" marR="0" marT="60960" marB="60960"/>
                </a:tc>
                <a:tc>
                  <a:txBody>
                    <a:bodyPr/>
                    <a:lstStyle/>
                    <a:p>
                      <a:pPr marL="0" marR="0" lvl="0" indent="0" algn="ctr" defTabSz="12191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/>
                        <a:t>cm101</a:t>
                      </a:r>
                    </a:p>
                  </a:txBody>
                  <a:tcPr marL="0" marR="0" marT="60960" marB="60960"/>
                </a:tc>
                <a:tc>
                  <a:txBody>
                    <a:bodyPr/>
                    <a:lstStyle/>
                    <a:p>
                      <a:pPr marL="0" marR="0" lvl="0" indent="0" algn="ctr" defTabSz="12191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/>
                        <a:t>Sue</a:t>
                      </a:r>
                    </a:p>
                  </a:txBody>
                  <a:tcPr marL="0" marR="0" marT="60960" marB="609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5</a:t>
                      </a:r>
                    </a:p>
                  </a:txBody>
                  <a:tcPr marL="0" marR="0" marT="60960" marB="609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Web</a:t>
                      </a:r>
                    </a:p>
                  </a:txBody>
                  <a:tcPr marL="0" marR="0" marT="60960" marB="60960"/>
                </a:tc>
                <a:tc>
                  <a:txBody>
                    <a:bodyPr/>
                    <a:lstStyle/>
                    <a:p>
                      <a:pPr marL="0" marR="0" lvl="0" indent="0" algn="ctr" defTabSz="12191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/>
                        <a:t>Local</a:t>
                      </a:r>
                    </a:p>
                  </a:txBody>
                  <a:tcPr marL="0" marR="0" marT="60960" marB="60960"/>
                </a:tc>
                <a:tc>
                  <a:txBody>
                    <a:bodyPr/>
                    <a:lstStyle/>
                    <a:p>
                      <a:pPr marL="0" marR="0" lvl="0" indent="0" algn="ctr" defTabSz="12191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/>
                        <a:t>$ 1</a:t>
                      </a:r>
                    </a:p>
                  </a:txBody>
                  <a:tcPr marL="0" marR="0" marT="60960" marB="60960"/>
                </a:tc>
                <a:extLst>
                  <a:ext uri="{0D108BD9-81ED-4DB2-BD59-A6C34878D82A}">
                    <a16:rowId xmlns:a16="http://schemas.microsoft.com/office/drawing/2014/main" val="22904891"/>
                  </a:ext>
                </a:extLst>
              </a:tr>
              <a:tr h="264160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333</a:t>
                      </a:r>
                    </a:p>
                  </a:txBody>
                  <a:tcPr marL="0" marR="0" marT="60960" marB="609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FunBall</a:t>
                      </a:r>
                    </a:p>
                  </a:txBody>
                  <a:tcPr marL="0" marR="0" marT="60960" marB="609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6/9/22</a:t>
                      </a:r>
                    </a:p>
                  </a:txBody>
                  <a:tcPr marL="0" marR="0" marT="60960" marB="609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12</a:t>
                      </a:r>
                    </a:p>
                  </a:txBody>
                  <a:tcPr marL="0" marR="0" marT="60960" marB="609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cm102</a:t>
                      </a:r>
                    </a:p>
                  </a:txBody>
                  <a:tcPr marL="0" marR="0" marT="60960" marB="609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John</a:t>
                      </a:r>
                    </a:p>
                  </a:txBody>
                  <a:tcPr marL="0" marR="0" marT="60960" marB="609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3</a:t>
                      </a:r>
                    </a:p>
                  </a:txBody>
                  <a:tcPr marL="0" marR="0" marT="60960" marB="609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Social</a:t>
                      </a:r>
                    </a:p>
                  </a:txBody>
                  <a:tcPr marL="0" marR="0" marT="60960" marB="60960"/>
                </a:tc>
                <a:tc>
                  <a:txBody>
                    <a:bodyPr/>
                    <a:lstStyle/>
                    <a:p>
                      <a:pPr marL="0" marR="0" lvl="0" indent="0" algn="ctr" defTabSz="12191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/>
                        <a:t>Local</a:t>
                      </a:r>
                    </a:p>
                  </a:txBody>
                  <a:tcPr marL="0" marR="0" marT="60960" marB="60960"/>
                </a:tc>
                <a:tc>
                  <a:txBody>
                    <a:bodyPr/>
                    <a:lstStyle/>
                    <a:p>
                      <a:pPr marL="0" marR="0" lvl="0" indent="0" algn="ctr" defTabSz="12191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/>
                        <a:t>$ 8</a:t>
                      </a:r>
                    </a:p>
                  </a:txBody>
                  <a:tcPr marL="0" marR="0" marT="60960" marB="60960"/>
                </a:tc>
                <a:extLst>
                  <a:ext uri="{0D108BD9-81ED-4DB2-BD59-A6C34878D82A}">
                    <a16:rowId xmlns:a16="http://schemas.microsoft.com/office/drawing/2014/main" val="2406712928"/>
                  </a:ext>
                </a:extLst>
              </a:tr>
              <a:tr h="264160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333</a:t>
                      </a:r>
                    </a:p>
                  </a:txBody>
                  <a:tcPr marL="0" marR="0" marT="60960" marB="609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FunBall</a:t>
                      </a:r>
                    </a:p>
                  </a:txBody>
                  <a:tcPr marL="0" marR="0" marT="60960" marB="609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6/9/22</a:t>
                      </a:r>
                    </a:p>
                  </a:txBody>
                  <a:tcPr marL="0" marR="0" marT="60960" marB="609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12</a:t>
                      </a:r>
                    </a:p>
                  </a:txBody>
                  <a:tcPr marL="0" marR="0" marT="60960" marB="609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cm102</a:t>
                      </a:r>
                    </a:p>
                  </a:txBody>
                  <a:tcPr marL="0" marR="0" marT="60960" marB="609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John</a:t>
                      </a:r>
                    </a:p>
                  </a:txBody>
                  <a:tcPr marL="0" marR="0" marT="60960" marB="609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4</a:t>
                      </a:r>
                    </a:p>
                  </a:txBody>
                  <a:tcPr marL="0" marR="0" marT="60960" marB="609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Social</a:t>
                      </a:r>
                    </a:p>
                  </a:txBody>
                  <a:tcPr marL="0" marR="0" marT="60960" marB="60960"/>
                </a:tc>
                <a:tc>
                  <a:txBody>
                    <a:bodyPr/>
                    <a:lstStyle/>
                    <a:p>
                      <a:pPr marL="0" marR="0" lvl="0" indent="0" algn="ctr" defTabSz="12191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/>
                        <a:t>National</a:t>
                      </a:r>
                    </a:p>
                  </a:txBody>
                  <a:tcPr marL="0" marR="0" marT="60960" marB="60960"/>
                </a:tc>
                <a:tc>
                  <a:txBody>
                    <a:bodyPr/>
                    <a:lstStyle/>
                    <a:p>
                      <a:pPr marL="0" marR="0" lvl="0" indent="0" algn="ctr" defTabSz="12191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/>
                        <a:t>$ 2</a:t>
                      </a:r>
                    </a:p>
                  </a:txBody>
                  <a:tcPr marL="0" marR="0" marT="60960" marB="60960"/>
                </a:tc>
                <a:extLst>
                  <a:ext uri="{0D108BD9-81ED-4DB2-BD59-A6C34878D82A}">
                    <a16:rowId xmlns:a16="http://schemas.microsoft.com/office/drawing/2014/main" val="3747277646"/>
                  </a:ext>
                </a:extLst>
              </a:tr>
              <a:tr h="264160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444</a:t>
                      </a:r>
                    </a:p>
                  </a:txBody>
                  <a:tcPr marL="0" marR="0" marT="60960" marB="609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FallStyle</a:t>
                      </a:r>
                    </a:p>
                  </a:txBody>
                  <a:tcPr marL="0" marR="0" marT="60960" marB="60960"/>
                </a:tc>
                <a:tc>
                  <a:txBody>
                    <a:bodyPr/>
                    <a:lstStyle/>
                    <a:p>
                      <a:pPr marL="0" marR="0" lvl="0" indent="0" algn="ctr" defTabSz="12191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/>
                        <a:t>6/9/22</a:t>
                      </a:r>
                    </a:p>
                  </a:txBody>
                  <a:tcPr marL="0" marR="0" marT="60960" marB="609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5</a:t>
                      </a:r>
                    </a:p>
                  </a:txBody>
                  <a:tcPr marL="0" marR="0" marT="60960" marB="609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cm103</a:t>
                      </a:r>
                    </a:p>
                  </a:txBody>
                  <a:tcPr marL="0" marR="0" marT="60960" marB="609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Nancy</a:t>
                      </a:r>
                    </a:p>
                  </a:txBody>
                  <a:tcPr marL="0" marR="0" marT="60960" marB="609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6</a:t>
                      </a:r>
                    </a:p>
                  </a:txBody>
                  <a:tcPr marL="0" marR="0" marT="60960" marB="609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Web</a:t>
                      </a:r>
                    </a:p>
                  </a:txBody>
                  <a:tcPr marL="0" marR="0" marT="60960" marB="60960"/>
                </a:tc>
                <a:tc>
                  <a:txBody>
                    <a:bodyPr/>
                    <a:lstStyle/>
                    <a:p>
                      <a:pPr marL="0" marR="0" lvl="0" indent="0" algn="ctr" defTabSz="12191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/>
                        <a:t>National</a:t>
                      </a:r>
                    </a:p>
                  </a:txBody>
                  <a:tcPr marL="0" marR="0" marT="60960" marB="60960"/>
                </a:tc>
                <a:tc>
                  <a:txBody>
                    <a:bodyPr/>
                    <a:lstStyle/>
                    <a:p>
                      <a:pPr marL="0" marR="0" lvl="0" indent="0" algn="ctr" defTabSz="12191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/>
                        <a:t>$ 10</a:t>
                      </a:r>
                    </a:p>
                  </a:txBody>
                  <a:tcPr marL="0" marR="0" marT="60960" marB="60960"/>
                </a:tc>
                <a:extLst>
                  <a:ext uri="{0D108BD9-81ED-4DB2-BD59-A6C34878D82A}">
                    <a16:rowId xmlns:a16="http://schemas.microsoft.com/office/drawing/2014/main" val="4024988786"/>
                  </a:ext>
                </a:extLst>
              </a:tr>
              <a:tr h="264160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555</a:t>
                      </a:r>
                    </a:p>
                  </a:txBody>
                  <a:tcPr marL="0" marR="0" marT="60960" marB="609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FallColors</a:t>
                      </a:r>
                    </a:p>
                  </a:txBody>
                  <a:tcPr marL="0" marR="0" marT="60960" marB="60960"/>
                </a:tc>
                <a:tc>
                  <a:txBody>
                    <a:bodyPr/>
                    <a:lstStyle/>
                    <a:p>
                      <a:pPr marL="0" marR="0" lvl="0" indent="0" algn="ctr" defTabSz="12191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/>
                        <a:t>6/9/22</a:t>
                      </a:r>
                    </a:p>
                  </a:txBody>
                  <a:tcPr marL="0" marR="0" marT="60960" marB="609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3</a:t>
                      </a:r>
                    </a:p>
                  </a:txBody>
                  <a:tcPr marL="0" marR="0" marT="60960" marB="60960"/>
                </a:tc>
                <a:tc>
                  <a:txBody>
                    <a:bodyPr/>
                    <a:lstStyle/>
                    <a:p>
                      <a:pPr marL="0" marR="0" lvl="0" indent="0" algn="ctr" defTabSz="12191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/>
                        <a:t>cm100</a:t>
                      </a:r>
                    </a:p>
                  </a:txBody>
                  <a:tcPr marL="0" marR="0" marT="60960" marB="60960"/>
                </a:tc>
                <a:tc>
                  <a:txBody>
                    <a:bodyPr/>
                    <a:lstStyle/>
                    <a:p>
                      <a:pPr marL="0" marR="0" lvl="0" indent="0" algn="ctr" defTabSz="12191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/>
                        <a:t>Roberta</a:t>
                      </a:r>
                    </a:p>
                  </a:txBody>
                  <a:tcPr marL="0" marR="0" marT="60960" marB="609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3</a:t>
                      </a:r>
                    </a:p>
                  </a:txBody>
                  <a:tcPr marL="0" marR="0" marT="60960" marB="609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Social</a:t>
                      </a:r>
                    </a:p>
                  </a:txBody>
                  <a:tcPr marL="0" marR="0" marT="60960" marB="60960"/>
                </a:tc>
                <a:tc>
                  <a:txBody>
                    <a:bodyPr/>
                    <a:lstStyle/>
                    <a:p>
                      <a:pPr marL="0" marR="0" lvl="0" indent="0" algn="ctr" defTabSz="12191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/>
                        <a:t>Local</a:t>
                      </a:r>
                    </a:p>
                  </a:txBody>
                  <a:tcPr marL="0" marR="0" marT="60960" marB="60960"/>
                </a:tc>
                <a:tc>
                  <a:txBody>
                    <a:bodyPr/>
                    <a:lstStyle/>
                    <a:p>
                      <a:pPr marL="0" marR="0" lvl="0" indent="0" algn="ctr" defTabSz="12191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/>
                        <a:t>$ 10</a:t>
                      </a:r>
                    </a:p>
                  </a:txBody>
                  <a:tcPr marL="0" marR="0" marT="60960" marB="60960"/>
                </a:tc>
                <a:extLst>
                  <a:ext uri="{0D108BD9-81ED-4DB2-BD59-A6C34878D82A}">
                    <a16:rowId xmlns:a16="http://schemas.microsoft.com/office/drawing/2014/main" val="347778489"/>
                  </a:ext>
                </a:extLst>
              </a:tr>
            </a:tbl>
          </a:graphicData>
        </a:graphic>
      </p:graphicFrame>
      <p:graphicFrame>
        <p:nvGraphicFramePr>
          <p:cNvPr id="9" name="Table 6">
            <a:extLst>
              <a:ext uri="{FF2B5EF4-FFF2-40B4-BE49-F238E27FC236}">
                <a16:creationId xmlns:a16="http://schemas.microsoft.com/office/drawing/2014/main" id="{9DEF1FAA-943A-4D20-B433-A9F325CBFD01}"/>
              </a:ext>
            </a:extLst>
          </p:cNvPr>
          <p:cNvGraphicFramePr>
            <a:graphicFrameLocks noGrp="1"/>
          </p:cNvGraphicFramePr>
          <p:nvPr/>
        </p:nvGraphicFramePr>
        <p:xfrm>
          <a:off x="406401" y="4841596"/>
          <a:ext cx="4412709" cy="1996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36599">
                  <a:extLst>
                    <a:ext uri="{9D8B030D-6E8A-4147-A177-3AD203B41FA5}">
                      <a16:colId xmlns:a16="http://schemas.microsoft.com/office/drawing/2014/main" val="4168031598"/>
                    </a:ext>
                  </a:extLst>
                </a:gridCol>
                <a:gridCol w="1036864">
                  <a:extLst>
                    <a:ext uri="{9D8B030D-6E8A-4147-A177-3AD203B41FA5}">
                      <a16:colId xmlns:a16="http://schemas.microsoft.com/office/drawing/2014/main" val="331724206"/>
                    </a:ext>
                  </a:extLst>
                </a:gridCol>
                <a:gridCol w="702129">
                  <a:extLst>
                    <a:ext uri="{9D8B030D-6E8A-4147-A177-3AD203B41FA5}">
                      <a16:colId xmlns:a16="http://schemas.microsoft.com/office/drawing/2014/main" val="2011178124"/>
                    </a:ext>
                  </a:extLst>
                </a:gridCol>
                <a:gridCol w="849086">
                  <a:extLst>
                    <a:ext uri="{9D8B030D-6E8A-4147-A177-3AD203B41FA5}">
                      <a16:colId xmlns:a16="http://schemas.microsoft.com/office/drawing/2014/main" val="1894850722"/>
                    </a:ext>
                  </a:extLst>
                </a:gridCol>
                <a:gridCol w="1088031">
                  <a:extLst>
                    <a:ext uri="{9D8B030D-6E8A-4147-A177-3AD203B41FA5}">
                      <a16:colId xmlns:a16="http://schemas.microsoft.com/office/drawing/2014/main" val="3058034252"/>
                    </a:ext>
                  </a:extLst>
                </a:gridCol>
              </a:tblGrid>
              <a:tr h="548640">
                <a:tc>
                  <a:txBody>
                    <a:bodyPr/>
                    <a:lstStyle/>
                    <a:p>
                      <a:r>
                        <a:rPr lang="en-US" sz="1100" u="sng" dirty="0"/>
                        <a:t>AdCampaignID</a:t>
                      </a: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r>
                        <a:rPr lang="en-US" sz="1100" dirty="0"/>
                        <a:t>Name</a:t>
                      </a: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r>
                        <a:rPr lang="en-US" sz="1100" dirty="0"/>
                        <a:t>Start</a:t>
                      </a: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r>
                        <a:rPr lang="en-US" sz="1100" dirty="0"/>
                        <a:t>Duration</a:t>
                      </a:r>
                      <a:br>
                        <a:rPr lang="en-US" sz="1100" dirty="0"/>
                      </a:br>
                      <a:r>
                        <a:rPr lang="en-US" sz="1100" dirty="0"/>
                        <a:t>(days)</a:t>
                      </a: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r>
                        <a:rPr lang="en-US" sz="1100" dirty="0"/>
                        <a:t>ManagerID (FK)</a:t>
                      </a:r>
                    </a:p>
                  </a:txBody>
                  <a:tcPr marL="121920" marR="121920" marT="60960" marB="60960"/>
                </a:tc>
                <a:extLst>
                  <a:ext uri="{0D108BD9-81ED-4DB2-BD59-A6C34878D82A}">
                    <a16:rowId xmlns:a16="http://schemas.microsoft.com/office/drawing/2014/main" val="3487491397"/>
                  </a:ext>
                </a:extLst>
              </a:tr>
              <a:tr h="264160">
                <a:tc>
                  <a:txBody>
                    <a:bodyPr/>
                    <a:lstStyle/>
                    <a:p>
                      <a:r>
                        <a:rPr lang="en-US" sz="1100" dirty="0"/>
                        <a:t>111</a:t>
                      </a: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r>
                        <a:rPr lang="en-US" sz="1100" dirty="0"/>
                        <a:t>SummerFun</a:t>
                      </a: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r>
                        <a:rPr lang="en-US" sz="1100" dirty="0"/>
                        <a:t>6/6/22</a:t>
                      </a: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r>
                        <a:rPr lang="en-US" sz="1100" dirty="0"/>
                        <a:t>12</a:t>
                      </a: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r>
                        <a:rPr lang="en-US" sz="1100" dirty="0"/>
                        <a:t>cm100</a:t>
                      </a:r>
                    </a:p>
                  </a:txBody>
                  <a:tcPr marL="121920" marR="121920" marT="60960" marB="60960"/>
                </a:tc>
                <a:extLst>
                  <a:ext uri="{0D108BD9-81ED-4DB2-BD59-A6C34878D82A}">
                    <a16:rowId xmlns:a16="http://schemas.microsoft.com/office/drawing/2014/main" val="3547027517"/>
                  </a:ext>
                </a:extLst>
              </a:tr>
              <a:tr h="264160">
                <a:tc>
                  <a:txBody>
                    <a:bodyPr/>
                    <a:lstStyle/>
                    <a:p>
                      <a:r>
                        <a:rPr lang="en-US" sz="1100" dirty="0"/>
                        <a:t>222</a:t>
                      </a: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pPr marL="0" marR="0" lvl="0" indent="0" algn="l" defTabSz="12191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/>
                        <a:t>SummerZing</a:t>
                      </a: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r>
                        <a:rPr lang="en-US" sz="1100" dirty="0"/>
                        <a:t>6/8/22</a:t>
                      </a: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r>
                        <a:rPr lang="en-US" sz="1100" dirty="0"/>
                        <a:t>30</a:t>
                      </a: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r>
                        <a:rPr lang="en-US" sz="1100" dirty="0"/>
                        <a:t>cm101</a:t>
                      </a:r>
                    </a:p>
                  </a:txBody>
                  <a:tcPr marL="121920" marR="121920" marT="60960" marB="60960"/>
                </a:tc>
                <a:extLst>
                  <a:ext uri="{0D108BD9-81ED-4DB2-BD59-A6C34878D82A}">
                    <a16:rowId xmlns:a16="http://schemas.microsoft.com/office/drawing/2014/main" val="22904891"/>
                  </a:ext>
                </a:extLst>
              </a:tr>
              <a:tr h="264160">
                <a:tc>
                  <a:txBody>
                    <a:bodyPr/>
                    <a:lstStyle/>
                    <a:p>
                      <a:r>
                        <a:rPr lang="en-US" sz="1100" dirty="0"/>
                        <a:t>333</a:t>
                      </a: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r>
                        <a:rPr lang="en-US" sz="1100" dirty="0"/>
                        <a:t>FunBall</a:t>
                      </a: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r>
                        <a:rPr lang="en-US" sz="1100" dirty="0"/>
                        <a:t>6/9/22</a:t>
                      </a: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r>
                        <a:rPr lang="en-US" sz="1100" dirty="0"/>
                        <a:t>12</a:t>
                      </a: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r>
                        <a:rPr lang="en-US" sz="1100" dirty="0"/>
                        <a:t>cm102</a:t>
                      </a:r>
                    </a:p>
                  </a:txBody>
                  <a:tcPr marL="121920" marR="121920" marT="60960" marB="60960"/>
                </a:tc>
                <a:extLst>
                  <a:ext uri="{0D108BD9-81ED-4DB2-BD59-A6C34878D82A}">
                    <a16:rowId xmlns:a16="http://schemas.microsoft.com/office/drawing/2014/main" val="2406712928"/>
                  </a:ext>
                </a:extLst>
              </a:tr>
              <a:tr h="264160">
                <a:tc>
                  <a:txBody>
                    <a:bodyPr/>
                    <a:lstStyle/>
                    <a:p>
                      <a:r>
                        <a:rPr lang="en-US" sz="1100" dirty="0"/>
                        <a:t>444</a:t>
                      </a: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r>
                        <a:rPr lang="en-US" sz="1100" dirty="0"/>
                        <a:t>FallStyle</a:t>
                      </a: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pPr marL="0" marR="0" lvl="0" indent="0" algn="l" defTabSz="12191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/>
                        <a:t>6/9/22</a:t>
                      </a: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r>
                        <a:rPr lang="en-US" sz="1100" dirty="0"/>
                        <a:t>5</a:t>
                      </a: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r>
                        <a:rPr lang="en-US" sz="1100" dirty="0"/>
                        <a:t>cm103</a:t>
                      </a:r>
                    </a:p>
                  </a:txBody>
                  <a:tcPr marL="121920" marR="121920" marT="60960" marB="60960"/>
                </a:tc>
                <a:extLst>
                  <a:ext uri="{0D108BD9-81ED-4DB2-BD59-A6C34878D82A}">
                    <a16:rowId xmlns:a16="http://schemas.microsoft.com/office/drawing/2014/main" val="4024988786"/>
                  </a:ext>
                </a:extLst>
              </a:tr>
              <a:tr h="264160">
                <a:tc>
                  <a:txBody>
                    <a:bodyPr/>
                    <a:lstStyle/>
                    <a:p>
                      <a:r>
                        <a:rPr lang="en-US" sz="1100" dirty="0"/>
                        <a:t>555</a:t>
                      </a: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r>
                        <a:rPr lang="en-US" sz="1100" dirty="0"/>
                        <a:t>FallColors</a:t>
                      </a: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pPr marL="0" marR="0" lvl="0" indent="0" algn="l" defTabSz="12191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/>
                        <a:t>6/9/22</a:t>
                      </a: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r>
                        <a:rPr lang="en-US" sz="1100" dirty="0"/>
                        <a:t>3</a:t>
                      </a: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r>
                        <a:rPr lang="en-US" sz="1100" dirty="0"/>
                        <a:t>cm100</a:t>
                      </a:r>
                    </a:p>
                  </a:txBody>
                  <a:tcPr marL="121920" marR="121920" marT="60960" marB="60960"/>
                </a:tc>
                <a:extLst>
                  <a:ext uri="{0D108BD9-81ED-4DB2-BD59-A6C34878D82A}">
                    <a16:rowId xmlns:a16="http://schemas.microsoft.com/office/drawing/2014/main" val="347778489"/>
                  </a:ext>
                </a:extLst>
              </a:tr>
            </a:tbl>
          </a:graphicData>
        </a:graphic>
      </p:graphicFrame>
      <p:graphicFrame>
        <p:nvGraphicFramePr>
          <p:cNvPr id="10" name="Table 6">
            <a:extLst>
              <a:ext uri="{FF2B5EF4-FFF2-40B4-BE49-F238E27FC236}">
                <a16:creationId xmlns:a16="http://schemas.microsoft.com/office/drawing/2014/main" id="{29483699-A4E1-4FC8-82B8-4F5FA47EC83B}"/>
              </a:ext>
            </a:extLst>
          </p:cNvPr>
          <p:cNvGraphicFramePr>
            <a:graphicFrameLocks noGrp="1"/>
          </p:cNvGraphicFramePr>
          <p:nvPr/>
        </p:nvGraphicFramePr>
        <p:xfrm>
          <a:off x="2943167" y="2465686"/>
          <a:ext cx="2172164" cy="230551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15606">
                  <a:extLst>
                    <a:ext uri="{9D8B030D-6E8A-4147-A177-3AD203B41FA5}">
                      <a16:colId xmlns:a16="http://schemas.microsoft.com/office/drawing/2014/main" val="1050443229"/>
                    </a:ext>
                  </a:extLst>
                </a:gridCol>
                <a:gridCol w="681204">
                  <a:extLst>
                    <a:ext uri="{9D8B030D-6E8A-4147-A177-3AD203B41FA5}">
                      <a16:colId xmlns:a16="http://schemas.microsoft.com/office/drawing/2014/main" val="2510719676"/>
                    </a:ext>
                  </a:extLst>
                </a:gridCol>
                <a:gridCol w="775354">
                  <a:extLst>
                    <a:ext uri="{9D8B030D-6E8A-4147-A177-3AD203B41FA5}">
                      <a16:colId xmlns:a16="http://schemas.microsoft.com/office/drawing/2014/main" val="1828323274"/>
                    </a:ext>
                  </a:extLst>
                </a:gridCol>
              </a:tblGrid>
              <a:tr h="476715">
                <a:tc>
                  <a:txBody>
                    <a:bodyPr/>
                    <a:lstStyle/>
                    <a:p>
                      <a:r>
                        <a:rPr lang="en-US" sz="1200" u="sng" dirty="0"/>
                        <a:t>TypeId</a:t>
                      </a: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Media</a:t>
                      </a: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Range</a:t>
                      </a:r>
                    </a:p>
                  </a:txBody>
                  <a:tcPr marL="121920" marR="121920" marT="60960" marB="60960"/>
                </a:tc>
                <a:extLst>
                  <a:ext uri="{0D108BD9-81ED-4DB2-BD59-A6C34878D82A}">
                    <a16:rowId xmlns:a16="http://schemas.microsoft.com/office/drawing/2014/main" val="3487491397"/>
                  </a:ext>
                </a:extLst>
              </a:tr>
              <a:tr h="301920">
                <a:tc>
                  <a:txBody>
                    <a:bodyPr/>
                    <a:lstStyle/>
                    <a:p>
                      <a:r>
                        <a:rPr lang="en-US" sz="1200" dirty="0"/>
                        <a:t>1</a:t>
                      </a: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TV</a:t>
                      </a: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Local</a:t>
                      </a:r>
                    </a:p>
                  </a:txBody>
                  <a:tcPr marL="121920" marR="121920" marT="60960" marB="60960"/>
                </a:tc>
                <a:extLst>
                  <a:ext uri="{0D108BD9-81ED-4DB2-BD59-A6C34878D82A}">
                    <a16:rowId xmlns:a16="http://schemas.microsoft.com/office/drawing/2014/main" val="3547027517"/>
                  </a:ext>
                </a:extLst>
              </a:tr>
              <a:tr h="301920">
                <a:tc>
                  <a:txBody>
                    <a:bodyPr/>
                    <a:lstStyle/>
                    <a:p>
                      <a:r>
                        <a:rPr lang="en-US" sz="1200" dirty="0"/>
                        <a:t>2</a:t>
                      </a: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TV</a:t>
                      </a: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National</a:t>
                      </a:r>
                    </a:p>
                  </a:txBody>
                  <a:tcPr marL="121920" marR="121920" marT="60960" marB="60960"/>
                </a:tc>
                <a:extLst>
                  <a:ext uri="{0D108BD9-81ED-4DB2-BD59-A6C34878D82A}">
                    <a16:rowId xmlns:a16="http://schemas.microsoft.com/office/drawing/2014/main" val="668892952"/>
                  </a:ext>
                </a:extLst>
              </a:tr>
              <a:tr h="301920">
                <a:tc>
                  <a:txBody>
                    <a:bodyPr/>
                    <a:lstStyle/>
                    <a:p>
                      <a:r>
                        <a:rPr lang="en-US" sz="1200" dirty="0"/>
                        <a:t>3</a:t>
                      </a: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Social</a:t>
                      </a: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pPr marL="0" marR="0" lvl="0" indent="0" algn="l" defTabSz="12191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/>
                        <a:t>Local</a:t>
                      </a:r>
                    </a:p>
                  </a:txBody>
                  <a:tcPr marL="121920" marR="121920" marT="60960" marB="60960"/>
                </a:tc>
                <a:extLst>
                  <a:ext uri="{0D108BD9-81ED-4DB2-BD59-A6C34878D82A}">
                    <a16:rowId xmlns:a16="http://schemas.microsoft.com/office/drawing/2014/main" val="2049206759"/>
                  </a:ext>
                </a:extLst>
              </a:tr>
              <a:tr h="301920">
                <a:tc>
                  <a:txBody>
                    <a:bodyPr/>
                    <a:lstStyle/>
                    <a:p>
                      <a:r>
                        <a:rPr lang="en-US" sz="1200" dirty="0"/>
                        <a:t>5</a:t>
                      </a: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Web</a:t>
                      </a: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pPr marL="0" marR="0" lvl="0" indent="0" algn="l" defTabSz="12191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/>
                        <a:t>Local</a:t>
                      </a:r>
                    </a:p>
                  </a:txBody>
                  <a:tcPr marL="121920" marR="121920" marT="60960" marB="60960"/>
                </a:tc>
                <a:extLst>
                  <a:ext uri="{0D108BD9-81ED-4DB2-BD59-A6C34878D82A}">
                    <a16:rowId xmlns:a16="http://schemas.microsoft.com/office/drawing/2014/main" val="22904891"/>
                  </a:ext>
                </a:extLst>
              </a:tr>
              <a:tr h="301920">
                <a:tc>
                  <a:txBody>
                    <a:bodyPr/>
                    <a:lstStyle/>
                    <a:p>
                      <a:r>
                        <a:rPr lang="en-US" sz="1200" dirty="0"/>
                        <a:t>4</a:t>
                      </a: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Social</a:t>
                      </a: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pPr marL="0" marR="0" lvl="0" indent="0" algn="l" defTabSz="12191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/>
                        <a:t>National</a:t>
                      </a:r>
                    </a:p>
                  </a:txBody>
                  <a:tcPr marL="121920" marR="121920" marT="60960" marB="60960"/>
                </a:tc>
                <a:extLst>
                  <a:ext uri="{0D108BD9-81ED-4DB2-BD59-A6C34878D82A}">
                    <a16:rowId xmlns:a16="http://schemas.microsoft.com/office/drawing/2014/main" val="3747277646"/>
                  </a:ext>
                </a:extLst>
              </a:tr>
              <a:tr h="301920">
                <a:tc>
                  <a:txBody>
                    <a:bodyPr/>
                    <a:lstStyle/>
                    <a:p>
                      <a:r>
                        <a:rPr lang="en-US" sz="1200" dirty="0"/>
                        <a:t>6</a:t>
                      </a: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Web</a:t>
                      </a: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pPr marL="0" marR="0" lvl="0" indent="0" algn="l" defTabSz="12191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/>
                        <a:t>National</a:t>
                      </a:r>
                    </a:p>
                  </a:txBody>
                  <a:tcPr marL="121920" marR="121920" marT="60960" marB="60960"/>
                </a:tc>
                <a:extLst>
                  <a:ext uri="{0D108BD9-81ED-4DB2-BD59-A6C34878D82A}">
                    <a16:rowId xmlns:a16="http://schemas.microsoft.com/office/drawing/2014/main" val="3498779685"/>
                  </a:ext>
                </a:extLst>
              </a:tr>
            </a:tbl>
          </a:graphicData>
        </a:graphic>
      </p:graphicFrame>
      <p:pic>
        <p:nvPicPr>
          <p:cNvPr id="12" name="Picture 11">
            <a:extLst>
              <a:ext uri="{FF2B5EF4-FFF2-40B4-BE49-F238E27FC236}">
                <a16:creationId xmlns:a16="http://schemas.microsoft.com/office/drawing/2014/main" id="{18A7F8BF-C53D-42CF-9C9F-E68E356B807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84562" y="5259063"/>
            <a:ext cx="1483497" cy="1483497"/>
          </a:xfrm>
          <a:prstGeom prst="rect">
            <a:avLst/>
          </a:prstGeom>
          <a:ln>
            <a:noFill/>
          </a:ln>
        </p:spPr>
      </p:pic>
      <p:sp>
        <p:nvSpPr>
          <p:cNvPr id="13" name="Title 4">
            <a:extLst>
              <a:ext uri="{FF2B5EF4-FFF2-40B4-BE49-F238E27FC236}">
                <a16:creationId xmlns:a16="http://schemas.microsoft.com/office/drawing/2014/main" id="{94B1E73B-BF14-4140-BD1B-BE21AC44F1AE}"/>
              </a:ext>
            </a:extLst>
          </p:cNvPr>
          <p:cNvSpPr txBox="1">
            <a:spLocks/>
          </p:cNvSpPr>
          <p:nvPr/>
        </p:nvSpPr>
        <p:spPr>
          <a:xfrm>
            <a:off x="406401" y="1091284"/>
            <a:ext cx="11684000" cy="56692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1219170" rtl="0" eaLnBrk="1" latinLnBrk="0" hangingPunct="1">
              <a:spcBef>
                <a:spcPct val="0"/>
              </a:spcBef>
              <a:buNone/>
              <a:defRPr sz="7200" b="0" kern="1200" cap="none" spc="0">
                <a:ln>
                  <a:noFill/>
                </a:ln>
                <a:solidFill>
                  <a:schemeClr val="tx1"/>
                </a:solidFill>
                <a:effectLst/>
                <a:latin typeface="Segoe UI Semilight" panose="020B0402040204020203" pitchFamily="34" charset="0"/>
                <a:ea typeface="+mj-ea"/>
                <a:cs typeface="Segoe UI Semilight" panose="020B0402040204020203" pitchFamily="34" charset="0"/>
              </a:defRPr>
            </a:lvl1pPr>
          </a:lstStyle>
          <a:p>
            <a:pPr algn="ctr" fontAlgn="auto">
              <a:spcAft>
                <a:spcPts val="0"/>
              </a:spcAft>
            </a:pPr>
            <a:r>
              <a:rPr lang="en-US" sz="4000" dirty="0">
                <a:solidFill>
                  <a:schemeClr val="accent1"/>
                </a:solidFill>
              </a:rPr>
              <a:t>Normalized </a:t>
            </a:r>
            <a:r>
              <a:rPr lang="en-US" sz="4000" dirty="0">
                <a:solidFill>
                  <a:srgbClr val="E3621B"/>
                </a:solidFill>
              </a:rPr>
              <a:t>      </a:t>
            </a:r>
            <a:r>
              <a:rPr lang="en-US" sz="4000" dirty="0"/>
              <a:t> vs.            </a:t>
            </a:r>
            <a:r>
              <a:rPr lang="en-US" sz="4000" dirty="0">
                <a:solidFill>
                  <a:srgbClr val="00B0F0"/>
                </a:solidFill>
              </a:rPr>
              <a:t>Denormalized data</a:t>
            </a:r>
          </a:p>
        </p:txBody>
      </p:sp>
      <p:graphicFrame>
        <p:nvGraphicFramePr>
          <p:cNvPr id="16" name="Table 6">
            <a:extLst>
              <a:ext uri="{FF2B5EF4-FFF2-40B4-BE49-F238E27FC236}">
                <a16:creationId xmlns:a16="http://schemas.microsoft.com/office/drawing/2014/main" id="{14A3FF9D-800B-45FD-86A7-9EC081DFD3F7}"/>
              </a:ext>
            </a:extLst>
          </p:cNvPr>
          <p:cNvGraphicFramePr>
            <a:graphicFrameLocks noGrp="1"/>
          </p:cNvGraphicFramePr>
          <p:nvPr/>
        </p:nvGraphicFramePr>
        <p:xfrm>
          <a:off x="406401" y="1658210"/>
          <a:ext cx="2399290" cy="311299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05304">
                  <a:extLst>
                    <a:ext uri="{9D8B030D-6E8A-4147-A177-3AD203B41FA5}">
                      <a16:colId xmlns:a16="http://schemas.microsoft.com/office/drawing/2014/main" val="4168031598"/>
                    </a:ext>
                  </a:extLst>
                </a:gridCol>
                <a:gridCol w="566821">
                  <a:extLst>
                    <a:ext uri="{9D8B030D-6E8A-4147-A177-3AD203B41FA5}">
                      <a16:colId xmlns:a16="http://schemas.microsoft.com/office/drawing/2014/main" val="1050443229"/>
                    </a:ext>
                  </a:extLst>
                </a:gridCol>
                <a:gridCol w="827165">
                  <a:extLst>
                    <a:ext uri="{9D8B030D-6E8A-4147-A177-3AD203B41FA5}">
                      <a16:colId xmlns:a16="http://schemas.microsoft.com/office/drawing/2014/main" val="3777537937"/>
                    </a:ext>
                  </a:extLst>
                </a:gridCol>
              </a:tblGrid>
              <a:tr h="506951">
                <a:tc>
                  <a:txBody>
                    <a:bodyPr/>
                    <a:lstStyle/>
                    <a:p>
                      <a:r>
                        <a:rPr lang="en-US" sz="1100" u="sng" dirty="0"/>
                        <a:t>Ad Campaign ID</a:t>
                      </a:r>
                    </a:p>
                  </a:txBody>
                  <a:tcPr marL="121920" marR="121920" marT="60960" marB="6096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u="sng" dirty="0"/>
                        <a:t>Type Id</a:t>
                      </a:r>
                    </a:p>
                  </a:txBody>
                  <a:tcPr marL="121920" marR="121920" marT="60960" marB="60960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/>
                        <a:t>Budget in millions</a:t>
                      </a:r>
                    </a:p>
                  </a:txBody>
                  <a:tcPr marL="121920" marR="121920" marT="0" marB="0" anchor="ctr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3487491397"/>
                  </a:ext>
                </a:extLst>
              </a:tr>
              <a:tr h="234928">
                <a:tc>
                  <a:txBody>
                    <a:bodyPr/>
                    <a:lstStyle/>
                    <a:p>
                      <a:r>
                        <a:rPr lang="en-US" sz="1100" dirty="0"/>
                        <a:t>111</a:t>
                      </a:r>
                    </a:p>
                  </a:txBody>
                  <a:tcPr marL="121920" marR="121920" marT="60960" marB="6096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/>
                        <a:t>1</a:t>
                      </a: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r>
                        <a:rPr lang="en-US" sz="1100" dirty="0"/>
                        <a:t>$ 5</a:t>
                      </a:r>
                    </a:p>
                  </a:txBody>
                  <a:tcPr marL="121920" marR="121920" marT="60960" marB="60960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3547027517"/>
                  </a:ext>
                </a:extLst>
              </a:tr>
              <a:tr h="234928">
                <a:tc>
                  <a:txBody>
                    <a:bodyPr/>
                    <a:lstStyle/>
                    <a:p>
                      <a:r>
                        <a:rPr lang="en-US" sz="1100" dirty="0"/>
                        <a:t>111</a:t>
                      </a:r>
                    </a:p>
                  </a:txBody>
                  <a:tcPr marL="121920" marR="121920" marT="60960" marB="6096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/>
                        <a:t>2</a:t>
                      </a: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pPr marL="0" marR="0" lvl="0" indent="0" algn="l" defTabSz="12191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/>
                        <a:t>$ 5</a:t>
                      </a:r>
                    </a:p>
                  </a:txBody>
                  <a:tcPr marL="121920" marR="121920" marT="60960" marB="60960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668892952"/>
                  </a:ext>
                </a:extLst>
              </a:tr>
              <a:tr h="234928">
                <a:tc>
                  <a:txBody>
                    <a:bodyPr/>
                    <a:lstStyle/>
                    <a:p>
                      <a:r>
                        <a:rPr lang="en-US" sz="1100" dirty="0"/>
                        <a:t>222</a:t>
                      </a:r>
                    </a:p>
                  </a:txBody>
                  <a:tcPr marL="121920" marR="121920" marT="60960" marB="6096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/>
                        <a:t>1</a:t>
                      </a: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pPr marL="0" marR="0" lvl="0" indent="0" algn="l" defTabSz="12191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/>
                        <a:t>$ 6</a:t>
                      </a:r>
                    </a:p>
                  </a:txBody>
                  <a:tcPr marL="121920" marR="121920" marT="60960" marB="60960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2449496800"/>
                  </a:ext>
                </a:extLst>
              </a:tr>
              <a:tr h="234928">
                <a:tc>
                  <a:txBody>
                    <a:bodyPr/>
                    <a:lstStyle/>
                    <a:p>
                      <a:r>
                        <a:rPr lang="en-US" sz="1100" dirty="0"/>
                        <a:t>222</a:t>
                      </a:r>
                    </a:p>
                  </a:txBody>
                  <a:tcPr marL="121920" marR="121920" marT="60960" marB="6096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/>
                        <a:t>3</a:t>
                      </a: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pPr marL="0" marR="0" lvl="0" indent="0" algn="l" defTabSz="12191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/>
                        <a:t>$ 3</a:t>
                      </a:r>
                    </a:p>
                  </a:txBody>
                  <a:tcPr marL="121920" marR="121920" marT="60960" marB="60960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2049206759"/>
                  </a:ext>
                </a:extLst>
              </a:tr>
              <a:tr h="234928">
                <a:tc>
                  <a:txBody>
                    <a:bodyPr/>
                    <a:lstStyle/>
                    <a:p>
                      <a:r>
                        <a:rPr lang="en-US" sz="1100" dirty="0"/>
                        <a:t>222</a:t>
                      </a:r>
                    </a:p>
                  </a:txBody>
                  <a:tcPr marL="121920" marR="121920" marT="60960" marB="6096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/>
                        <a:t>5</a:t>
                      </a: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pPr marL="0" marR="0" lvl="0" indent="0" algn="l" defTabSz="12191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/>
                        <a:t>$ 10</a:t>
                      </a:r>
                    </a:p>
                  </a:txBody>
                  <a:tcPr marL="121920" marR="121920" marT="60960" marB="60960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22904891"/>
                  </a:ext>
                </a:extLst>
              </a:tr>
              <a:tr h="234928">
                <a:tc>
                  <a:txBody>
                    <a:bodyPr/>
                    <a:lstStyle/>
                    <a:p>
                      <a:r>
                        <a:rPr lang="en-US" sz="1100" dirty="0"/>
                        <a:t>333</a:t>
                      </a:r>
                    </a:p>
                  </a:txBody>
                  <a:tcPr marL="121920" marR="121920" marT="60960" marB="6096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/>
                        <a:t>3</a:t>
                      </a: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pPr marL="0" marR="0" lvl="0" indent="0" algn="l" defTabSz="12191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/>
                        <a:t>$ 8</a:t>
                      </a:r>
                    </a:p>
                  </a:txBody>
                  <a:tcPr marL="121920" marR="121920" marT="60960" marB="60960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2406712928"/>
                  </a:ext>
                </a:extLst>
              </a:tr>
              <a:tr h="234928">
                <a:tc>
                  <a:txBody>
                    <a:bodyPr/>
                    <a:lstStyle/>
                    <a:p>
                      <a:r>
                        <a:rPr lang="en-US" sz="1100" dirty="0"/>
                        <a:t>333</a:t>
                      </a:r>
                    </a:p>
                  </a:txBody>
                  <a:tcPr marL="121920" marR="121920" marT="60960" marB="6096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/>
                        <a:t>4</a:t>
                      </a: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pPr marL="0" marR="0" lvl="0" indent="0" algn="l" defTabSz="12191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/>
                        <a:t>$ 2</a:t>
                      </a:r>
                    </a:p>
                  </a:txBody>
                  <a:tcPr marL="121920" marR="121920" marT="60960" marB="60960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3984901805"/>
                  </a:ext>
                </a:extLst>
              </a:tr>
              <a:tr h="234928">
                <a:tc>
                  <a:txBody>
                    <a:bodyPr/>
                    <a:lstStyle/>
                    <a:p>
                      <a:r>
                        <a:rPr lang="en-US" sz="1100" dirty="0"/>
                        <a:t>444</a:t>
                      </a:r>
                    </a:p>
                  </a:txBody>
                  <a:tcPr marL="121920" marR="121920" marT="60960" marB="6096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/>
                        <a:t>6</a:t>
                      </a: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pPr marL="0" marR="0" lvl="0" indent="0" algn="l" defTabSz="12191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/>
                        <a:t>$ 10</a:t>
                      </a:r>
                    </a:p>
                  </a:txBody>
                  <a:tcPr marL="121920" marR="121920" marT="60960" marB="60960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530816912"/>
                  </a:ext>
                </a:extLst>
              </a:tr>
              <a:tr h="234928">
                <a:tc>
                  <a:txBody>
                    <a:bodyPr/>
                    <a:lstStyle/>
                    <a:p>
                      <a:r>
                        <a:rPr lang="en-US" sz="1100" dirty="0"/>
                        <a:t>555</a:t>
                      </a:r>
                    </a:p>
                  </a:txBody>
                  <a:tcPr marL="121920" marR="121920" marT="60960" marB="6096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/>
                        <a:t>3</a:t>
                      </a:r>
                    </a:p>
                  </a:txBody>
                  <a:tcPr marL="121920" marR="121920" marT="60960" marB="60960"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2191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/>
                        <a:t>$ 10</a:t>
                      </a:r>
                    </a:p>
                  </a:txBody>
                  <a:tcPr marL="121920" marR="121920" marT="60960" marB="60960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3416588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599520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948987F5-D6B2-4968-8C98-99E8932845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Which DB is faster?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22EF9A0-29A9-4C78-89C7-3104280F151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D4E8DE7-8107-485D-819E-7A652D98D056}" type="slidenum">
              <a:rPr lang="en-US" smtClean="0"/>
              <a:pPr/>
              <a:t>8</a:t>
            </a:fld>
            <a:endParaRPr lang="en-US" dirty="0"/>
          </a:p>
        </p:txBody>
      </p:sp>
      <p:graphicFrame>
        <p:nvGraphicFramePr>
          <p:cNvPr id="8" name="Table 6">
            <a:extLst>
              <a:ext uri="{FF2B5EF4-FFF2-40B4-BE49-F238E27FC236}">
                <a16:creationId xmlns:a16="http://schemas.microsoft.com/office/drawing/2014/main" id="{179A1B07-69D1-4A05-94CA-29DE35924B0D}"/>
              </a:ext>
            </a:extLst>
          </p:cNvPr>
          <p:cNvGraphicFramePr>
            <a:graphicFrameLocks noGrp="1"/>
          </p:cNvGraphicFramePr>
          <p:nvPr/>
        </p:nvGraphicFramePr>
        <p:xfrm>
          <a:off x="5411551" y="1768682"/>
          <a:ext cx="6678850" cy="341376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660811">
                  <a:extLst>
                    <a:ext uri="{9D8B030D-6E8A-4147-A177-3AD203B41FA5}">
                      <a16:colId xmlns:a16="http://schemas.microsoft.com/office/drawing/2014/main" val="4168031598"/>
                    </a:ext>
                  </a:extLst>
                </a:gridCol>
                <a:gridCol w="920869">
                  <a:extLst>
                    <a:ext uri="{9D8B030D-6E8A-4147-A177-3AD203B41FA5}">
                      <a16:colId xmlns:a16="http://schemas.microsoft.com/office/drawing/2014/main" val="331724206"/>
                    </a:ext>
                  </a:extLst>
                </a:gridCol>
                <a:gridCol w="591012">
                  <a:extLst>
                    <a:ext uri="{9D8B030D-6E8A-4147-A177-3AD203B41FA5}">
                      <a16:colId xmlns:a16="http://schemas.microsoft.com/office/drawing/2014/main" val="2011178124"/>
                    </a:ext>
                  </a:extLst>
                </a:gridCol>
                <a:gridCol w="614758">
                  <a:extLst>
                    <a:ext uri="{9D8B030D-6E8A-4147-A177-3AD203B41FA5}">
                      <a16:colId xmlns:a16="http://schemas.microsoft.com/office/drawing/2014/main" val="1894850722"/>
                    </a:ext>
                  </a:extLst>
                </a:gridCol>
                <a:gridCol w="718955">
                  <a:extLst>
                    <a:ext uri="{9D8B030D-6E8A-4147-A177-3AD203B41FA5}">
                      <a16:colId xmlns:a16="http://schemas.microsoft.com/office/drawing/2014/main" val="1082195345"/>
                    </a:ext>
                  </a:extLst>
                </a:gridCol>
                <a:gridCol w="698115">
                  <a:extLst>
                    <a:ext uri="{9D8B030D-6E8A-4147-A177-3AD203B41FA5}">
                      <a16:colId xmlns:a16="http://schemas.microsoft.com/office/drawing/2014/main" val="150324848"/>
                    </a:ext>
                  </a:extLst>
                </a:gridCol>
                <a:gridCol w="633675">
                  <a:extLst>
                    <a:ext uri="{9D8B030D-6E8A-4147-A177-3AD203B41FA5}">
                      <a16:colId xmlns:a16="http://schemas.microsoft.com/office/drawing/2014/main" val="1050443229"/>
                    </a:ext>
                  </a:extLst>
                </a:gridCol>
                <a:gridCol w="595841">
                  <a:extLst>
                    <a:ext uri="{9D8B030D-6E8A-4147-A177-3AD203B41FA5}">
                      <a16:colId xmlns:a16="http://schemas.microsoft.com/office/drawing/2014/main" val="2510719676"/>
                    </a:ext>
                  </a:extLst>
                </a:gridCol>
                <a:gridCol w="653738">
                  <a:extLst>
                    <a:ext uri="{9D8B030D-6E8A-4147-A177-3AD203B41FA5}">
                      <a16:colId xmlns:a16="http://schemas.microsoft.com/office/drawing/2014/main" val="1828323274"/>
                    </a:ext>
                  </a:extLst>
                </a:gridCol>
                <a:gridCol w="591076">
                  <a:extLst>
                    <a:ext uri="{9D8B030D-6E8A-4147-A177-3AD203B41FA5}">
                      <a16:colId xmlns:a16="http://schemas.microsoft.com/office/drawing/2014/main" val="3777537937"/>
                    </a:ext>
                  </a:extLst>
                </a:gridCol>
              </a:tblGrid>
              <a:tr h="548640">
                <a:tc>
                  <a:txBody>
                    <a:bodyPr/>
                    <a:lstStyle/>
                    <a:p>
                      <a:pPr algn="ctr"/>
                      <a:r>
                        <a:rPr lang="en-US" sz="1200" u="sng" dirty="0"/>
                        <a:t>AdCampaign ID</a:t>
                      </a:r>
                    </a:p>
                  </a:txBody>
                  <a:tcPr marL="0" marR="0" marT="60960" marB="609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Name</a:t>
                      </a:r>
                    </a:p>
                  </a:txBody>
                  <a:tcPr marL="0" marR="0" marT="60960" marB="609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Start</a:t>
                      </a:r>
                    </a:p>
                  </a:txBody>
                  <a:tcPr marL="0" marR="0" marT="60960" marB="609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Duration</a:t>
                      </a:r>
                      <a:br>
                        <a:rPr lang="en-US" sz="1200" dirty="0"/>
                      </a:br>
                      <a:r>
                        <a:rPr lang="en-US" sz="1200" dirty="0"/>
                        <a:t>(days)</a:t>
                      </a:r>
                    </a:p>
                  </a:txBody>
                  <a:tcPr marL="0" marR="0" marT="60960" marB="609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ManagerId</a:t>
                      </a:r>
                    </a:p>
                  </a:txBody>
                  <a:tcPr marL="0" marR="0" marT="60960" marB="609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Manager Name</a:t>
                      </a:r>
                    </a:p>
                  </a:txBody>
                  <a:tcPr marL="0" marR="0" marT="60960" marB="609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u="sng" dirty="0"/>
                        <a:t>TypeId</a:t>
                      </a:r>
                    </a:p>
                  </a:txBody>
                  <a:tcPr marL="0" marR="0" marT="60960" marB="609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Media</a:t>
                      </a:r>
                    </a:p>
                  </a:txBody>
                  <a:tcPr marL="0" marR="0" marT="60960" marB="609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Range</a:t>
                      </a:r>
                    </a:p>
                  </a:txBody>
                  <a:tcPr marL="0" marR="0" marT="60960" marB="609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Budget in millions</a:t>
                      </a:r>
                    </a:p>
                  </a:txBody>
                  <a:tcPr marL="0" marR="0" marT="60960" marB="60960"/>
                </a:tc>
                <a:extLst>
                  <a:ext uri="{0D108BD9-81ED-4DB2-BD59-A6C34878D82A}">
                    <a16:rowId xmlns:a16="http://schemas.microsoft.com/office/drawing/2014/main" val="3487491397"/>
                  </a:ext>
                </a:extLst>
              </a:tr>
              <a:tr h="264160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111</a:t>
                      </a:r>
                    </a:p>
                  </a:txBody>
                  <a:tcPr marL="0" marR="0" marT="60960" marB="609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SummerFun</a:t>
                      </a:r>
                    </a:p>
                  </a:txBody>
                  <a:tcPr marL="0" marR="0" marT="60960" marB="609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6/6/22</a:t>
                      </a:r>
                    </a:p>
                  </a:txBody>
                  <a:tcPr marL="0" marR="0" marT="60960" marB="609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12</a:t>
                      </a:r>
                    </a:p>
                  </a:txBody>
                  <a:tcPr marL="0" marR="0" marT="60960" marB="609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cm100</a:t>
                      </a:r>
                    </a:p>
                  </a:txBody>
                  <a:tcPr marL="0" marR="0" marT="60960" marB="609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Roberta</a:t>
                      </a:r>
                    </a:p>
                  </a:txBody>
                  <a:tcPr marL="0" marR="0" marT="60960" marB="609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1</a:t>
                      </a:r>
                    </a:p>
                  </a:txBody>
                  <a:tcPr marL="0" marR="0" marT="60960" marB="609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TV</a:t>
                      </a:r>
                    </a:p>
                  </a:txBody>
                  <a:tcPr marL="0" marR="0" marT="60960" marB="609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Local</a:t>
                      </a:r>
                    </a:p>
                  </a:txBody>
                  <a:tcPr marL="0" marR="0" marT="60960" marB="609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$ 5</a:t>
                      </a:r>
                    </a:p>
                  </a:txBody>
                  <a:tcPr marL="0" marR="0" marT="60960" marB="60960"/>
                </a:tc>
                <a:extLst>
                  <a:ext uri="{0D108BD9-81ED-4DB2-BD59-A6C34878D82A}">
                    <a16:rowId xmlns:a16="http://schemas.microsoft.com/office/drawing/2014/main" val="3547027517"/>
                  </a:ext>
                </a:extLst>
              </a:tr>
              <a:tr h="264160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111</a:t>
                      </a:r>
                    </a:p>
                  </a:txBody>
                  <a:tcPr marL="0" marR="0" marT="60960" marB="60960"/>
                </a:tc>
                <a:tc>
                  <a:txBody>
                    <a:bodyPr/>
                    <a:lstStyle/>
                    <a:p>
                      <a:pPr marL="0" marR="0" lvl="0" indent="0" algn="ctr" defTabSz="12191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/>
                        <a:t>SummerFun</a:t>
                      </a:r>
                    </a:p>
                  </a:txBody>
                  <a:tcPr marL="0" marR="0" marT="60960" marB="60960"/>
                </a:tc>
                <a:tc>
                  <a:txBody>
                    <a:bodyPr/>
                    <a:lstStyle/>
                    <a:p>
                      <a:pPr marL="0" marR="0" lvl="0" indent="0" algn="ctr" defTabSz="12191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/>
                        <a:t>6/6/22</a:t>
                      </a:r>
                    </a:p>
                  </a:txBody>
                  <a:tcPr marL="0" marR="0" marT="60960" marB="609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12</a:t>
                      </a:r>
                    </a:p>
                  </a:txBody>
                  <a:tcPr marL="0" marR="0" marT="60960" marB="60960"/>
                </a:tc>
                <a:tc>
                  <a:txBody>
                    <a:bodyPr/>
                    <a:lstStyle/>
                    <a:p>
                      <a:pPr marL="0" marR="0" lvl="0" indent="0" algn="ctr" defTabSz="12191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/>
                        <a:t>cm100</a:t>
                      </a:r>
                    </a:p>
                  </a:txBody>
                  <a:tcPr marL="0" marR="0" marT="60960" marB="60960"/>
                </a:tc>
                <a:tc>
                  <a:txBody>
                    <a:bodyPr/>
                    <a:lstStyle/>
                    <a:p>
                      <a:pPr marL="0" marR="0" lvl="0" indent="0" algn="ctr" defTabSz="12191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/>
                        <a:t>Roberta</a:t>
                      </a:r>
                    </a:p>
                  </a:txBody>
                  <a:tcPr marL="0" marR="0" marT="60960" marB="609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2</a:t>
                      </a:r>
                    </a:p>
                  </a:txBody>
                  <a:tcPr marL="0" marR="0" marT="60960" marB="609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TV</a:t>
                      </a:r>
                    </a:p>
                  </a:txBody>
                  <a:tcPr marL="0" marR="0" marT="60960" marB="609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National</a:t>
                      </a:r>
                    </a:p>
                  </a:txBody>
                  <a:tcPr marL="0" marR="0" marT="60960" marB="60960"/>
                </a:tc>
                <a:tc>
                  <a:txBody>
                    <a:bodyPr/>
                    <a:lstStyle/>
                    <a:p>
                      <a:pPr marL="0" marR="0" lvl="0" indent="0" algn="ctr" defTabSz="12191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/>
                        <a:t>$ 5</a:t>
                      </a:r>
                    </a:p>
                  </a:txBody>
                  <a:tcPr marL="0" marR="0" marT="60960" marB="60960"/>
                </a:tc>
                <a:extLst>
                  <a:ext uri="{0D108BD9-81ED-4DB2-BD59-A6C34878D82A}">
                    <a16:rowId xmlns:a16="http://schemas.microsoft.com/office/drawing/2014/main" val="668892952"/>
                  </a:ext>
                </a:extLst>
              </a:tr>
              <a:tr h="264160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222</a:t>
                      </a:r>
                    </a:p>
                  </a:txBody>
                  <a:tcPr marL="0" marR="0" marT="60960" marB="60960"/>
                </a:tc>
                <a:tc>
                  <a:txBody>
                    <a:bodyPr/>
                    <a:lstStyle/>
                    <a:p>
                      <a:pPr marL="0" marR="0" lvl="0" indent="0" algn="ctr" defTabSz="12191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/>
                        <a:t>SummerZing</a:t>
                      </a:r>
                    </a:p>
                  </a:txBody>
                  <a:tcPr marL="0" marR="0" marT="60960" marB="609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6/8/22</a:t>
                      </a:r>
                    </a:p>
                  </a:txBody>
                  <a:tcPr marL="0" marR="0" marT="60960" marB="609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30</a:t>
                      </a:r>
                    </a:p>
                  </a:txBody>
                  <a:tcPr marL="0" marR="0" marT="60960" marB="609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cm101</a:t>
                      </a:r>
                    </a:p>
                  </a:txBody>
                  <a:tcPr marL="0" marR="0" marT="60960" marB="609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Sue</a:t>
                      </a:r>
                    </a:p>
                  </a:txBody>
                  <a:tcPr marL="0" marR="0" marT="60960" marB="609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1</a:t>
                      </a:r>
                    </a:p>
                  </a:txBody>
                  <a:tcPr marL="0" marR="0" marT="60960" marB="609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TV</a:t>
                      </a:r>
                    </a:p>
                  </a:txBody>
                  <a:tcPr marL="0" marR="0" marT="60960" marB="60960"/>
                </a:tc>
                <a:tc>
                  <a:txBody>
                    <a:bodyPr/>
                    <a:lstStyle/>
                    <a:p>
                      <a:pPr marL="0" marR="0" lvl="0" indent="0" algn="ctr" defTabSz="12191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/>
                        <a:t>Local</a:t>
                      </a:r>
                    </a:p>
                  </a:txBody>
                  <a:tcPr marL="0" marR="0" marT="60960" marB="60960"/>
                </a:tc>
                <a:tc>
                  <a:txBody>
                    <a:bodyPr/>
                    <a:lstStyle/>
                    <a:p>
                      <a:pPr marL="0" marR="0" lvl="0" indent="0" algn="ctr" defTabSz="12191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/>
                        <a:t>$ 6</a:t>
                      </a:r>
                    </a:p>
                  </a:txBody>
                  <a:tcPr marL="0" marR="0" marT="60960" marB="60960"/>
                </a:tc>
                <a:extLst>
                  <a:ext uri="{0D108BD9-81ED-4DB2-BD59-A6C34878D82A}">
                    <a16:rowId xmlns:a16="http://schemas.microsoft.com/office/drawing/2014/main" val="2449496800"/>
                  </a:ext>
                </a:extLst>
              </a:tr>
              <a:tr h="264160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222</a:t>
                      </a:r>
                    </a:p>
                  </a:txBody>
                  <a:tcPr marL="0" marR="0" marT="60960" marB="60960"/>
                </a:tc>
                <a:tc>
                  <a:txBody>
                    <a:bodyPr/>
                    <a:lstStyle/>
                    <a:p>
                      <a:pPr marL="0" marR="0" lvl="0" indent="0" algn="ctr" defTabSz="12191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/>
                        <a:t>SummerZing</a:t>
                      </a:r>
                    </a:p>
                  </a:txBody>
                  <a:tcPr marL="0" marR="0" marT="60960" marB="609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6/8/22</a:t>
                      </a:r>
                    </a:p>
                  </a:txBody>
                  <a:tcPr marL="0" marR="0" marT="60960" marB="609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30</a:t>
                      </a:r>
                    </a:p>
                  </a:txBody>
                  <a:tcPr marL="0" marR="0" marT="60960" marB="60960"/>
                </a:tc>
                <a:tc>
                  <a:txBody>
                    <a:bodyPr/>
                    <a:lstStyle/>
                    <a:p>
                      <a:pPr marL="0" marR="0" lvl="0" indent="0" algn="ctr" defTabSz="12191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/>
                        <a:t>cm101</a:t>
                      </a:r>
                    </a:p>
                  </a:txBody>
                  <a:tcPr marL="0" marR="0" marT="60960" marB="60960"/>
                </a:tc>
                <a:tc>
                  <a:txBody>
                    <a:bodyPr/>
                    <a:lstStyle/>
                    <a:p>
                      <a:pPr marL="0" marR="0" lvl="0" indent="0" algn="ctr" defTabSz="12191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/>
                        <a:t>Sue</a:t>
                      </a:r>
                    </a:p>
                  </a:txBody>
                  <a:tcPr marL="0" marR="0" marT="60960" marB="609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3</a:t>
                      </a:r>
                    </a:p>
                  </a:txBody>
                  <a:tcPr marL="0" marR="0" marT="60960" marB="609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Social</a:t>
                      </a:r>
                    </a:p>
                  </a:txBody>
                  <a:tcPr marL="0" marR="0" marT="60960" marB="60960"/>
                </a:tc>
                <a:tc>
                  <a:txBody>
                    <a:bodyPr/>
                    <a:lstStyle/>
                    <a:p>
                      <a:pPr marL="0" marR="0" lvl="0" indent="0" algn="ctr" defTabSz="12191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/>
                        <a:t>Local</a:t>
                      </a:r>
                    </a:p>
                  </a:txBody>
                  <a:tcPr marL="0" marR="0" marT="60960" marB="60960"/>
                </a:tc>
                <a:tc>
                  <a:txBody>
                    <a:bodyPr/>
                    <a:lstStyle/>
                    <a:p>
                      <a:pPr marL="0" marR="0" lvl="0" indent="0" algn="ctr" defTabSz="12191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/>
                        <a:t>$ 3</a:t>
                      </a:r>
                    </a:p>
                  </a:txBody>
                  <a:tcPr marL="0" marR="0" marT="60960" marB="60960"/>
                </a:tc>
                <a:extLst>
                  <a:ext uri="{0D108BD9-81ED-4DB2-BD59-A6C34878D82A}">
                    <a16:rowId xmlns:a16="http://schemas.microsoft.com/office/drawing/2014/main" val="2049206759"/>
                  </a:ext>
                </a:extLst>
              </a:tr>
              <a:tr h="264160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222</a:t>
                      </a:r>
                    </a:p>
                  </a:txBody>
                  <a:tcPr marL="0" marR="0" marT="60960" marB="60960"/>
                </a:tc>
                <a:tc>
                  <a:txBody>
                    <a:bodyPr/>
                    <a:lstStyle/>
                    <a:p>
                      <a:pPr marL="0" marR="0" lvl="0" indent="0" algn="ctr" defTabSz="12191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/>
                        <a:t>SummerZing</a:t>
                      </a:r>
                    </a:p>
                  </a:txBody>
                  <a:tcPr marL="0" marR="0" marT="60960" marB="609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6/8/22</a:t>
                      </a:r>
                    </a:p>
                  </a:txBody>
                  <a:tcPr marL="0" marR="0" marT="60960" marB="609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30</a:t>
                      </a:r>
                    </a:p>
                  </a:txBody>
                  <a:tcPr marL="0" marR="0" marT="60960" marB="60960"/>
                </a:tc>
                <a:tc>
                  <a:txBody>
                    <a:bodyPr/>
                    <a:lstStyle/>
                    <a:p>
                      <a:pPr marL="0" marR="0" lvl="0" indent="0" algn="ctr" defTabSz="12191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/>
                        <a:t>cm101</a:t>
                      </a:r>
                    </a:p>
                  </a:txBody>
                  <a:tcPr marL="0" marR="0" marT="60960" marB="60960"/>
                </a:tc>
                <a:tc>
                  <a:txBody>
                    <a:bodyPr/>
                    <a:lstStyle/>
                    <a:p>
                      <a:pPr marL="0" marR="0" lvl="0" indent="0" algn="ctr" defTabSz="12191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/>
                        <a:t>Sue</a:t>
                      </a:r>
                    </a:p>
                  </a:txBody>
                  <a:tcPr marL="0" marR="0" marT="60960" marB="609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5</a:t>
                      </a:r>
                    </a:p>
                  </a:txBody>
                  <a:tcPr marL="0" marR="0" marT="60960" marB="609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Web</a:t>
                      </a:r>
                    </a:p>
                  </a:txBody>
                  <a:tcPr marL="0" marR="0" marT="60960" marB="60960"/>
                </a:tc>
                <a:tc>
                  <a:txBody>
                    <a:bodyPr/>
                    <a:lstStyle/>
                    <a:p>
                      <a:pPr marL="0" marR="0" lvl="0" indent="0" algn="ctr" defTabSz="12191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/>
                        <a:t>Local</a:t>
                      </a:r>
                    </a:p>
                  </a:txBody>
                  <a:tcPr marL="0" marR="0" marT="60960" marB="60960"/>
                </a:tc>
                <a:tc>
                  <a:txBody>
                    <a:bodyPr/>
                    <a:lstStyle/>
                    <a:p>
                      <a:pPr marL="0" marR="0" lvl="0" indent="0" algn="ctr" defTabSz="12191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/>
                        <a:t>$ 1</a:t>
                      </a:r>
                    </a:p>
                  </a:txBody>
                  <a:tcPr marL="0" marR="0" marT="60960" marB="60960"/>
                </a:tc>
                <a:extLst>
                  <a:ext uri="{0D108BD9-81ED-4DB2-BD59-A6C34878D82A}">
                    <a16:rowId xmlns:a16="http://schemas.microsoft.com/office/drawing/2014/main" val="22904891"/>
                  </a:ext>
                </a:extLst>
              </a:tr>
              <a:tr h="264160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333</a:t>
                      </a:r>
                    </a:p>
                  </a:txBody>
                  <a:tcPr marL="0" marR="0" marT="60960" marB="609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FunBall</a:t>
                      </a:r>
                    </a:p>
                  </a:txBody>
                  <a:tcPr marL="0" marR="0" marT="60960" marB="609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6/9/22</a:t>
                      </a:r>
                    </a:p>
                  </a:txBody>
                  <a:tcPr marL="0" marR="0" marT="60960" marB="609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12</a:t>
                      </a:r>
                    </a:p>
                  </a:txBody>
                  <a:tcPr marL="0" marR="0" marT="60960" marB="609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cm102</a:t>
                      </a:r>
                    </a:p>
                  </a:txBody>
                  <a:tcPr marL="0" marR="0" marT="60960" marB="609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John</a:t>
                      </a:r>
                    </a:p>
                  </a:txBody>
                  <a:tcPr marL="0" marR="0" marT="60960" marB="609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3</a:t>
                      </a:r>
                    </a:p>
                  </a:txBody>
                  <a:tcPr marL="0" marR="0" marT="60960" marB="609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Social</a:t>
                      </a:r>
                    </a:p>
                  </a:txBody>
                  <a:tcPr marL="0" marR="0" marT="60960" marB="60960"/>
                </a:tc>
                <a:tc>
                  <a:txBody>
                    <a:bodyPr/>
                    <a:lstStyle/>
                    <a:p>
                      <a:pPr marL="0" marR="0" lvl="0" indent="0" algn="ctr" defTabSz="12191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/>
                        <a:t>Local</a:t>
                      </a:r>
                    </a:p>
                  </a:txBody>
                  <a:tcPr marL="0" marR="0" marT="60960" marB="60960"/>
                </a:tc>
                <a:tc>
                  <a:txBody>
                    <a:bodyPr/>
                    <a:lstStyle/>
                    <a:p>
                      <a:pPr marL="0" marR="0" lvl="0" indent="0" algn="ctr" defTabSz="12191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/>
                        <a:t>$ 8</a:t>
                      </a:r>
                    </a:p>
                  </a:txBody>
                  <a:tcPr marL="0" marR="0" marT="60960" marB="60960"/>
                </a:tc>
                <a:extLst>
                  <a:ext uri="{0D108BD9-81ED-4DB2-BD59-A6C34878D82A}">
                    <a16:rowId xmlns:a16="http://schemas.microsoft.com/office/drawing/2014/main" val="2406712928"/>
                  </a:ext>
                </a:extLst>
              </a:tr>
              <a:tr h="264160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333</a:t>
                      </a:r>
                    </a:p>
                  </a:txBody>
                  <a:tcPr marL="0" marR="0" marT="60960" marB="609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FunBall</a:t>
                      </a:r>
                    </a:p>
                  </a:txBody>
                  <a:tcPr marL="0" marR="0" marT="60960" marB="609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6/9/22</a:t>
                      </a:r>
                    </a:p>
                  </a:txBody>
                  <a:tcPr marL="0" marR="0" marT="60960" marB="609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12</a:t>
                      </a:r>
                    </a:p>
                  </a:txBody>
                  <a:tcPr marL="0" marR="0" marT="60960" marB="609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cm102</a:t>
                      </a:r>
                    </a:p>
                  </a:txBody>
                  <a:tcPr marL="0" marR="0" marT="60960" marB="609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John</a:t>
                      </a:r>
                    </a:p>
                  </a:txBody>
                  <a:tcPr marL="0" marR="0" marT="60960" marB="609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4</a:t>
                      </a:r>
                    </a:p>
                  </a:txBody>
                  <a:tcPr marL="0" marR="0" marT="60960" marB="609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Social</a:t>
                      </a:r>
                    </a:p>
                  </a:txBody>
                  <a:tcPr marL="0" marR="0" marT="60960" marB="60960"/>
                </a:tc>
                <a:tc>
                  <a:txBody>
                    <a:bodyPr/>
                    <a:lstStyle/>
                    <a:p>
                      <a:pPr marL="0" marR="0" lvl="0" indent="0" algn="ctr" defTabSz="12191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/>
                        <a:t>National</a:t>
                      </a:r>
                    </a:p>
                  </a:txBody>
                  <a:tcPr marL="0" marR="0" marT="60960" marB="60960"/>
                </a:tc>
                <a:tc>
                  <a:txBody>
                    <a:bodyPr/>
                    <a:lstStyle/>
                    <a:p>
                      <a:pPr marL="0" marR="0" lvl="0" indent="0" algn="ctr" defTabSz="12191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/>
                        <a:t>$ 2</a:t>
                      </a:r>
                    </a:p>
                  </a:txBody>
                  <a:tcPr marL="0" marR="0" marT="60960" marB="60960"/>
                </a:tc>
                <a:extLst>
                  <a:ext uri="{0D108BD9-81ED-4DB2-BD59-A6C34878D82A}">
                    <a16:rowId xmlns:a16="http://schemas.microsoft.com/office/drawing/2014/main" val="3747277646"/>
                  </a:ext>
                </a:extLst>
              </a:tr>
              <a:tr h="264160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444</a:t>
                      </a:r>
                    </a:p>
                  </a:txBody>
                  <a:tcPr marL="0" marR="0" marT="60960" marB="609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FallStyle</a:t>
                      </a:r>
                    </a:p>
                  </a:txBody>
                  <a:tcPr marL="0" marR="0" marT="60960" marB="60960"/>
                </a:tc>
                <a:tc>
                  <a:txBody>
                    <a:bodyPr/>
                    <a:lstStyle/>
                    <a:p>
                      <a:pPr marL="0" marR="0" lvl="0" indent="0" algn="ctr" defTabSz="12191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/>
                        <a:t>6/9/22</a:t>
                      </a:r>
                    </a:p>
                  </a:txBody>
                  <a:tcPr marL="0" marR="0" marT="60960" marB="609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5</a:t>
                      </a:r>
                    </a:p>
                  </a:txBody>
                  <a:tcPr marL="0" marR="0" marT="60960" marB="609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cm103</a:t>
                      </a:r>
                    </a:p>
                  </a:txBody>
                  <a:tcPr marL="0" marR="0" marT="60960" marB="609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Nancy</a:t>
                      </a:r>
                    </a:p>
                  </a:txBody>
                  <a:tcPr marL="0" marR="0" marT="60960" marB="609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6</a:t>
                      </a:r>
                    </a:p>
                  </a:txBody>
                  <a:tcPr marL="0" marR="0" marT="60960" marB="609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Web</a:t>
                      </a:r>
                    </a:p>
                  </a:txBody>
                  <a:tcPr marL="0" marR="0" marT="60960" marB="60960"/>
                </a:tc>
                <a:tc>
                  <a:txBody>
                    <a:bodyPr/>
                    <a:lstStyle/>
                    <a:p>
                      <a:pPr marL="0" marR="0" lvl="0" indent="0" algn="ctr" defTabSz="12191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/>
                        <a:t>National</a:t>
                      </a:r>
                    </a:p>
                  </a:txBody>
                  <a:tcPr marL="0" marR="0" marT="60960" marB="60960"/>
                </a:tc>
                <a:tc>
                  <a:txBody>
                    <a:bodyPr/>
                    <a:lstStyle/>
                    <a:p>
                      <a:pPr marL="0" marR="0" lvl="0" indent="0" algn="ctr" defTabSz="12191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/>
                        <a:t>$ 10</a:t>
                      </a:r>
                    </a:p>
                  </a:txBody>
                  <a:tcPr marL="0" marR="0" marT="60960" marB="60960"/>
                </a:tc>
                <a:extLst>
                  <a:ext uri="{0D108BD9-81ED-4DB2-BD59-A6C34878D82A}">
                    <a16:rowId xmlns:a16="http://schemas.microsoft.com/office/drawing/2014/main" val="4024988786"/>
                  </a:ext>
                </a:extLst>
              </a:tr>
              <a:tr h="264160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555</a:t>
                      </a:r>
                    </a:p>
                  </a:txBody>
                  <a:tcPr marL="0" marR="0" marT="60960" marB="609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FallColors</a:t>
                      </a:r>
                    </a:p>
                  </a:txBody>
                  <a:tcPr marL="0" marR="0" marT="60960" marB="60960"/>
                </a:tc>
                <a:tc>
                  <a:txBody>
                    <a:bodyPr/>
                    <a:lstStyle/>
                    <a:p>
                      <a:pPr marL="0" marR="0" lvl="0" indent="0" algn="ctr" defTabSz="12191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/>
                        <a:t>6/9/22</a:t>
                      </a:r>
                    </a:p>
                  </a:txBody>
                  <a:tcPr marL="0" marR="0" marT="60960" marB="609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3</a:t>
                      </a:r>
                    </a:p>
                  </a:txBody>
                  <a:tcPr marL="0" marR="0" marT="60960" marB="60960"/>
                </a:tc>
                <a:tc>
                  <a:txBody>
                    <a:bodyPr/>
                    <a:lstStyle/>
                    <a:p>
                      <a:pPr marL="0" marR="0" lvl="0" indent="0" algn="ctr" defTabSz="12191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/>
                        <a:t>cm100</a:t>
                      </a:r>
                    </a:p>
                  </a:txBody>
                  <a:tcPr marL="0" marR="0" marT="60960" marB="60960"/>
                </a:tc>
                <a:tc>
                  <a:txBody>
                    <a:bodyPr/>
                    <a:lstStyle/>
                    <a:p>
                      <a:pPr marL="0" marR="0" lvl="0" indent="0" algn="ctr" defTabSz="12191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/>
                        <a:t>Roberta</a:t>
                      </a:r>
                    </a:p>
                  </a:txBody>
                  <a:tcPr marL="0" marR="0" marT="60960" marB="609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3</a:t>
                      </a:r>
                    </a:p>
                  </a:txBody>
                  <a:tcPr marL="0" marR="0" marT="60960" marB="609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Social</a:t>
                      </a:r>
                    </a:p>
                  </a:txBody>
                  <a:tcPr marL="0" marR="0" marT="60960" marB="60960"/>
                </a:tc>
                <a:tc>
                  <a:txBody>
                    <a:bodyPr/>
                    <a:lstStyle/>
                    <a:p>
                      <a:pPr marL="0" marR="0" lvl="0" indent="0" algn="ctr" defTabSz="12191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/>
                        <a:t>Local</a:t>
                      </a:r>
                    </a:p>
                  </a:txBody>
                  <a:tcPr marL="0" marR="0" marT="60960" marB="60960"/>
                </a:tc>
                <a:tc>
                  <a:txBody>
                    <a:bodyPr/>
                    <a:lstStyle/>
                    <a:p>
                      <a:pPr marL="0" marR="0" lvl="0" indent="0" algn="ctr" defTabSz="12191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/>
                        <a:t>$ 10</a:t>
                      </a:r>
                    </a:p>
                  </a:txBody>
                  <a:tcPr marL="0" marR="0" marT="60960" marB="60960"/>
                </a:tc>
                <a:extLst>
                  <a:ext uri="{0D108BD9-81ED-4DB2-BD59-A6C34878D82A}">
                    <a16:rowId xmlns:a16="http://schemas.microsoft.com/office/drawing/2014/main" val="347778489"/>
                  </a:ext>
                </a:extLst>
              </a:tr>
            </a:tbl>
          </a:graphicData>
        </a:graphic>
      </p:graphicFrame>
      <p:graphicFrame>
        <p:nvGraphicFramePr>
          <p:cNvPr id="9" name="Table 6">
            <a:extLst>
              <a:ext uri="{FF2B5EF4-FFF2-40B4-BE49-F238E27FC236}">
                <a16:creationId xmlns:a16="http://schemas.microsoft.com/office/drawing/2014/main" id="{9DEF1FAA-943A-4D20-B433-A9F325CBFD0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80568880"/>
              </p:ext>
            </p:extLst>
          </p:nvPr>
        </p:nvGraphicFramePr>
        <p:xfrm>
          <a:off x="406401" y="4841596"/>
          <a:ext cx="4412709" cy="1996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36599">
                  <a:extLst>
                    <a:ext uri="{9D8B030D-6E8A-4147-A177-3AD203B41FA5}">
                      <a16:colId xmlns:a16="http://schemas.microsoft.com/office/drawing/2014/main" val="4168031598"/>
                    </a:ext>
                  </a:extLst>
                </a:gridCol>
                <a:gridCol w="1036864">
                  <a:extLst>
                    <a:ext uri="{9D8B030D-6E8A-4147-A177-3AD203B41FA5}">
                      <a16:colId xmlns:a16="http://schemas.microsoft.com/office/drawing/2014/main" val="331724206"/>
                    </a:ext>
                  </a:extLst>
                </a:gridCol>
                <a:gridCol w="702129">
                  <a:extLst>
                    <a:ext uri="{9D8B030D-6E8A-4147-A177-3AD203B41FA5}">
                      <a16:colId xmlns:a16="http://schemas.microsoft.com/office/drawing/2014/main" val="2011178124"/>
                    </a:ext>
                  </a:extLst>
                </a:gridCol>
                <a:gridCol w="849086">
                  <a:extLst>
                    <a:ext uri="{9D8B030D-6E8A-4147-A177-3AD203B41FA5}">
                      <a16:colId xmlns:a16="http://schemas.microsoft.com/office/drawing/2014/main" val="1894850722"/>
                    </a:ext>
                  </a:extLst>
                </a:gridCol>
                <a:gridCol w="1088031">
                  <a:extLst>
                    <a:ext uri="{9D8B030D-6E8A-4147-A177-3AD203B41FA5}">
                      <a16:colId xmlns:a16="http://schemas.microsoft.com/office/drawing/2014/main" val="3058034252"/>
                    </a:ext>
                  </a:extLst>
                </a:gridCol>
              </a:tblGrid>
              <a:tr h="548640">
                <a:tc>
                  <a:txBody>
                    <a:bodyPr/>
                    <a:lstStyle/>
                    <a:p>
                      <a:r>
                        <a:rPr lang="en-US" sz="1100" u="sng" dirty="0"/>
                        <a:t>AdCampaignID</a:t>
                      </a: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r>
                        <a:rPr lang="en-US" sz="1100" dirty="0"/>
                        <a:t>Name</a:t>
                      </a: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r>
                        <a:rPr lang="en-US" sz="1100" dirty="0"/>
                        <a:t>Start</a:t>
                      </a: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r>
                        <a:rPr lang="en-US" sz="1100" dirty="0"/>
                        <a:t>Duration</a:t>
                      </a:r>
                      <a:br>
                        <a:rPr lang="en-US" sz="1100" dirty="0"/>
                      </a:br>
                      <a:r>
                        <a:rPr lang="en-US" sz="1100" dirty="0"/>
                        <a:t>(days)</a:t>
                      </a: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r>
                        <a:rPr lang="en-US" sz="1100" dirty="0"/>
                        <a:t>ManagerID (FK)</a:t>
                      </a:r>
                    </a:p>
                  </a:txBody>
                  <a:tcPr marL="121920" marR="121920" marT="60960" marB="60960"/>
                </a:tc>
                <a:extLst>
                  <a:ext uri="{0D108BD9-81ED-4DB2-BD59-A6C34878D82A}">
                    <a16:rowId xmlns:a16="http://schemas.microsoft.com/office/drawing/2014/main" val="3487491397"/>
                  </a:ext>
                </a:extLst>
              </a:tr>
              <a:tr h="264160">
                <a:tc>
                  <a:txBody>
                    <a:bodyPr/>
                    <a:lstStyle/>
                    <a:p>
                      <a:r>
                        <a:rPr lang="en-US" sz="1100" dirty="0"/>
                        <a:t>111</a:t>
                      </a: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r>
                        <a:rPr lang="en-US" sz="1100" dirty="0"/>
                        <a:t>SummerFun</a:t>
                      </a: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r>
                        <a:rPr lang="en-US" sz="1100" dirty="0"/>
                        <a:t>6/6/22</a:t>
                      </a: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r>
                        <a:rPr lang="en-US" sz="1100" dirty="0"/>
                        <a:t>12</a:t>
                      </a: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r>
                        <a:rPr lang="en-US" sz="1100" dirty="0"/>
                        <a:t>cm100</a:t>
                      </a:r>
                    </a:p>
                  </a:txBody>
                  <a:tcPr marL="121920" marR="121920" marT="60960" marB="60960"/>
                </a:tc>
                <a:extLst>
                  <a:ext uri="{0D108BD9-81ED-4DB2-BD59-A6C34878D82A}">
                    <a16:rowId xmlns:a16="http://schemas.microsoft.com/office/drawing/2014/main" val="3547027517"/>
                  </a:ext>
                </a:extLst>
              </a:tr>
              <a:tr h="264160">
                <a:tc>
                  <a:txBody>
                    <a:bodyPr/>
                    <a:lstStyle/>
                    <a:p>
                      <a:r>
                        <a:rPr lang="en-US" sz="1100" dirty="0"/>
                        <a:t>222</a:t>
                      </a: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pPr marL="0" marR="0" lvl="0" indent="0" algn="l" defTabSz="12191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/>
                        <a:t>SummerZing</a:t>
                      </a: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r>
                        <a:rPr lang="en-US" sz="1100" dirty="0"/>
                        <a:t>6/8/22</a:t>
                      </a: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r>
                        <a:rPr lang="en-US" sz="1100" dirty="0"/>
                        <a:t>30</a:t>
                      </a: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r>
                        <a:rPr lang="en-US" sz="1100" dirty="0"/>
                        <a:t>cm101</a:t>
                      </a:r>
                    </a:p>
                  </a:txBody>
                  <a:tcPr marL="121920" marR="121920" marT="60960" marB="60960"/>
                </a:tc>
                <a:extLst>
                  <a:ext uri="{0D108BD9-81ED-4DB2-BD59-A6C34878D82A}">
                    <a16:rowId xmlns:a16="http://schemas.microsoft.com/office/drawing/2014/main" val="22904891"/>
                  </a:ext>
                </a:extLst>
              </a:tr>
              <a:tr h="264160">
                <a:tc>
                  <a:txBody>
                    <a:bodyPr/>
                    <a:lstStyle/>
                    <a:p>
                      <a:r>
                        <a:rPr lang="en-US" sz="1100" dirty="0"/>
                        <a:t>333</a:t>
                      </a: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r>
                        <a:rPr lang="en-US" sz="1100" dirty="0"/>
                        <a:t>FunBall</a:t>
                      </a: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r>
                        <a:rPr lang="en-US" sz="1100" dirty="0"/>
                        <a:t>6/9/22</a:t>
                      </a: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r>
                        <a:rPr lang="en-US" sz="1100" dirty="0"/>
                        <a:t>12</a:t>
                      </a: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r>
                        <a:rPr lang="en-US" sz="1100" dirty="0"/>
                        <a:t>cm102</a:t>
                      </a:r>
                    </a:p>
                  </a:txBody>
                  <a:tcPr marL="121920" marR="121920" marT="60960" marB="60960"/>
                </a:tc>
                <a:extLst>
                  <a:ext uri="{0D108BD9-81ED-4DB2-BD59-A6C34878D82A}">
                    <a16:rowId xmlns:a16="http://schemas.microsoft.com/office/drawing/2014/main" val="2406712928"/>
                  </a:ext>
                </a:extLst>
              </a:tr>
              <a:tr h="264160">
                <a:tc>
                  <a:txBody>
                    <a:bodyPr/>
                    <a:lstStyle/>
                    <a:p>
                      <a:r>
                        <a:rPr lang="en-US" sz="1100" dirty="0"/>
                        <a:t>444</a:t>
                      </a: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r>
                        <a:rPr lang="en-US" sz="1100" dirty="0"/>
                        <a:t>FallStyle</a:t>
                      </a: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pPr marL="0" marR="0" lvl="0" indent="0" algn="l" defTabSz="12191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/>
                        <a:t>6/9/22</a:t>
                      </a: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r>
                        <a:rPr lang="en-US" sz="1100" dirty="0"/>
                        <a:t>5</a:t>
                      </a: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r>
                        <a:rPr lang="en-US" sz="1100" dirty="0"/>
                        <a:t>cm103</a:t>
                      </a:r>
                    </a:p>
                  </a:txBody>
                  <a:tcPr marL="121920" marR="121920" marT="60960" marB="60960"/>
                </a:tc>
                <a:extLst>
                  <a:ext uri="{0D108BD9-81ED-4DB2-BD59-A6C34878D82A}">
                    <a16:rowId xmlns:a16="http://schemas.microsoft.com/office/drawing/2014/main" val="4024988786"/>
                  </a:ext>
                </a:extLst>
              </a:tr>
              <a:tr h="264160">
                <a:tc>
                  <a:txBody>
                    <a:bodyPr/>
                    <a:lstStyle/>
                    <a:p>
                      <a:r>
                        <a:rPr lang="en-US" sz="1100" dirty="0"/>
                        <a:t>555</a:t>
                      </a: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r>
                        <a:rPr lang="en-US" sz="1100" dirty="0"/>
                        <a:t>FallColors</a:t>
                      </a: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pPr marL="0" marR="0" lvl="0" indent="0" algn="l" defTabSz="12191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/>
                        <a:t>6/9/22</a:t>
                      </a: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r>
                        <a:rPr lang="en-US" sz="1100" dirty="0"/>
                        <a:t>3</a:t>
                      </a: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r>
                        <a:rPr lang="en-US" sz="1100" dirty="0"/>
                        <a:t>cm100</a:t>
                      </a:r>
                    </a:p>
                  </a:txBody>
                  <a:tcPr marL="121920" marR="121920" marT="60960" marB="60960"/>
                </a:tc>
                <a:extLst>
                  <a:ext uri="{0D108BD9-81ED-4DB2-BD59-A6C34878D82A}">
                    <a16:rowId xmlns:a16="http://schemas.microsoft.com/office/drawing/2014/main" val="347778489"/>
                  </a:ext>
                </a:extLst>
              </a:tr>
            </a:tbl>
          </a:graphicData>
        </a:graphic>
      </p:graphicFrame>
      <p:graphicFrame>
        <p:nvGraphicFramePr>
          <p:cNvPr id="10" name="Table 6">
            <a:extLst>
              <a:ext uri="{FF2B5EF4-FFF2-40B4-BE49-F238E27FC236}">
                <a16:creationId xmlns:a16="http://schemas.microsoft.com/office/drawing/2014/main" id="{29483699-A4E1-4FC8-82B8-4F5FA47EC83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45997933"/>
              </p:ext>
            </p:extLst>
          </p:nvPr>
        </p:nvGraphicFramePr>
        <p:xfrm>
          <a:off x="2943167" y="2465686"/>
          <a:ext cx="2172164" cy="230551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15606">
                  <a:extLst>
                    <a:ext uri="{9D8B030D-6E8A-4147-A177-3AD203B41FA5}">
                      <a16:colId xmlns:a16="http://schemas.microsoft.com/office/drawing/2014/main" val="1050443229"/>
                    </a:ext>
                  </a:extLst>
                </a:gridCol>
                <a:gridCol w="681204">
                  <a:extLst>
                    <a:ext uri="{9D8B030D-6E8A-4147-A177-3AD203B41FA5}">
                      <a16:colId xmlns:a16="http://schemas.microsoft.com/office/drawing/2014/main" val="2510719676"/>
                    </a:ext>
                  </a:extLst>
                </a:gridCol>
                <a:gridCol w="775354">
                  <a:extLst>
                    <a:ext uri="{9D8B030D-6E8A-4147-A177-3AD203B41FA5}">
                      <a16:colId xmlns:a16="http://schemas.microsoft.com/office/drawing/2014/main" val="1828323274"/>
                    </a:ext>
                  </a:extLst>
                </a:gridCol>
              </a:tblGrid>
              <a:tr h="476715">
                <a:tc>
                  <a:txBody>
                    <a:bodyPr/>
                    <a:lstStyle/>
                    <a:p>
                      <a:r>
                        <a:rPr lang="en-US" sz="1200" u="sng" dirty="0"/>
                        <a:t>TypeId</a:t>
                      </a: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Media</a:t>
                      </a: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Range</a:t>
                      </a:r>
                    </a:p>
                  </a:txBody>
                  <a:tcPr marL="121920" marR="121920" marT="60960" marB="60960"/>
                </a:tc>
                <a:extLst>
                  <a:ext uri="{0D108BD9-81ED-4DB2-BD59-A6C34878D82A}">
                    <a16:rowId xmlns:a16="http://schemas.microsoft.com/office/drawing/2014/main" val="3487491397"/>
                  </a:ext>
                </a:extLst>
              </a:tr>
              <a:tr h="301920">
                <a:tc>
                  <a:txBody>
                    <a:bodyPr/>
                    <a:lstStyle/>
                    <a:p>
                      <a:r>
                        <a:rPr lang="en-US" sz="1200" dirty="0"/>
                        <a:t>1</a:t>
                      </a: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TV</a:t>
                      </a: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Local</a:t>
                      </a:r>
                    </a:p>
                  </a:txBody>
                  <a:tcPr marL="121920" marR="121920" marT="60960" marB="60960"/>
                </a:tc>
                <a:extLst>
                  <a:ext uri="{0D108BD9-81ED-4DB2-BD59-A6C34878D82A}">
                    <a16:rowId xmlns:a16="http://schemas.microsoft.com/office/drawing/2014/main" val="3547027517"/>
                  </a:ext>
                </a:extLst>
              </a:tr>
              <a:tr h="301920">
                <a:tc>
                  <a:txBody>
                    <a:bodyPr/>
                    <a:lstStyle/>
                    <a:p>
                      <a:r>
                        <a:rPr lang="en-US" sz="1200" dirty="0"/>
                        <a:t>2</a:t>
                      </a: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TV</a:t>
                      </a: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National</a:t>
                      </a:r>
                    </a:p>
                  </a:txBody>
                  <a:tcPr marL="121920" marR="121920" marT="60960" marB="60960"/>
                </a:tc>
                <a:extLst>
                  <a:ext uri="{0D108BD9-81ED-4DB2-BD59-A6C34878D82A}">
                    <a16:rowId xmlns:a16="http://schemas.microsoft.com/office/drawing/2014/main" val="668892952"/>
                  </a:ext>
                </a:extLst>
              </a:tr>
              <a:tr h="301920">
                <a:tc>
                  <a:txBody>
                    <a:bodyPr/>
                    <a:lstStyle/>
                    <a:p>
                      <a:r>
                        <a:rPr lang="en-US" sz="1200" dirty="0"/>
                        <a:t>3</a:t>
                      </a: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Social</a:t>
                      </a: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pPr marL="0" marR="0" lvl="0" indent="0" algn="l" defTabSz="12191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/>
                        <a:t>Local</a:t>
                      </a:r>
                    </a:p>
                  </a:txBody>
                  <a:tcPr marL="121920" marR="121920" marT="60960" marB="60960"/>
                </a:tc>
                <a:extLst>
                  <a:ext uri="{0D108BD9-81ED-4DB2-BD59-A6C34878D82A}">
                    <a16:rowId xmlns:a16="http://schemas.microsoft.com/office/drawing/2014/main" val="2049206759"/>
                  </a:ext>
                </a:extLst>
              </a:tr>
              <a:tr h="301920">
                <a:tc>
                  <a:txBody>
                    <a:bodyPr/>
                    <a:lstStyle/>
                    <a:p>
                      <a:r>
                        <a:rPr lang="en-US" sz="1200" dirty="0"/>
                        <a:t>5</a:t>
                      </a: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Web</a:t>
                      </a: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pPr marL="0" marR="0" lvl="0" indent="0" algn="l" defTabSz="12191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/>
                        <a:t>Local</a:t>
                      </a:r>
                    </a:p>
                  </a:txBody>
                  <a:tcPr marL="121920" marR="121920" marT="60960" marB="60960"/>
                </a:tc>
                <a:extLst>
                  <a:ext uri="{0D108BD9-81ED-4DB2-BD59-A6C34878D82A}">
                    <a16:rowId xmlns:a16="http://schemas.microsoft.com/office/drawing/2014/main" val="22904891"/>
                  </a:ext>
                </a:extLst>
              </a:tr>
              <a:tr h="301920">
                <a:tc>
                  <a:txBody>
                    <a:bodyPr/>
                    <a:lstStyle/>
                    <a:p>
                      <a:r>
                        <a:rPr lang="en-US" sz="1200" dirty="0"/>
                        <a:t>4</a:t>
                      </a: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Social</a:t>
                      </a: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pPr marL="0" marR="0" lvl="0" indent="0" algn="l" defTabSz="12191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/>
                        <a:t>National</a:t>
                      </a:r>
                    </a:p>
                  </a:txBody>
                  <a:tcPr marL="121920" marR="121920" marT="60960" marB="60960"/>
                </a:tc>
                <a:extLst>
                  <a:ext uri="{0D108BD9-81ED-4DB2-BD59-A6C34878D82A}">
                    <a16:rowId xmlns:a16="http://schemas.microsoft.com/office/drawing/2014/main" val="3747277646"/>
                  </a:ext>
                </a:extLst>
              </a:tr>
              <a:tr h="301920">
                <a:tc>
                  <a:txBody>
                    <a:bodyPr/>
                    <a:lstStyle/>
                    <a:p>
                      <a:r>
                        <a:rPr lang="en-US" sz="1200" dirty="0"/>
                        <a:t>6</a:t>
                      </a: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Web</a:t>
                      </a: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pPr marL="0" marR="0" lvl="0" indent="0" algn="l" defTabSz="12191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/>
                        <a:t>National</a:t>
                      </a:r>
                    </a:p>
                  </a:txBody>
                  <a:tcPr marL="121920" marR="121920" marT="60960" marB="60960"/>
                </a:tc>
                <a:extLst>
                  <a:ext uri="{0D108BD9-81ED-4DB2-BD59-A6C34878D82A}">
                    <a16:rowId xmlns:a16="http://schemas.microsoft.com/office/drawing/2014/main" val="3498779685"/>
                  </a:ext>
                </a:extLst>
              </a:tr>
            </a:tbl>
          </a:graphicData>
        </a:graphic>
      </p:graphicFrame>
      <p:pic>
        <p:nvPicPr>
          <p:cNvPr id="12" name="Picture 11">
            <a:extLst>
              <a:ext uri="{FF2B5EF4-FFF2-40B4-BE49-F238E27FC236}">
                <a16:creationId xmlns:a16="http://schemas.microsoft.com/office/drawing/2014/main" id="{18A7F8BF-C53D-42CF-9C9F-E68E356B807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84562" y="5259063"/>
            <a:ext cx="1483497" cy="1483497"/>
          </a:xfrm>
          <a:prstGeom prst="rect">
            <a:avLst/>
          </a:prstGeom>
          <a:ln>
            <a:noFill/>
          </a:ln>
        </p:spPr>
      </p:pic>
      <p:sp>
        <p:nvSpPr>
          <p:cNvPr id="13" name="Title 4">
            <a:extLst>
              <a:ext uri="{FF2B5EF4-FFF2-40B4-BE49-F238E27FC236}">
                <a16:creationId xmlns:a16="http://schemas.microsoft.com/office/drawing/2014/main" id="{94B1E73B-BF14-4140-BD1B-BE21AC44F1AE}"/>
              </a:ext>
            </a:extLst>
          </p:cNvPr>
          <p:cNvSpPr txBox="1">
            <a:spLocks/>
          </p:cNvSpPr>
          <p:nvPr/>
        </p:nvSpPr>
        <p:spPr>
          <a:xfrm>
            <a:off x="406401" y="1091284"/>
            <a:ext cx="11684000" cy="56692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1219170" rtl="0" eaLnBrk="1" latinLnBrk="0" hangingPunct="1">
              <a:spcBef>
                <a:spcPct val="0"/>
              </a:spcBef>
              <a:buNone/>
              <a:defRPr sz="7200" b="0" kern="1200" cap="none" spc="0">
                <a:ln>
                  <a:noFill/>
                </a:ln>
                <a:solidFill>
                  <a:schemeClr val="tx1"/>
                </a:solidFill>
                <a:effectLst/>
                <a:latin typeface="Segoe UI Semilight" panose="020B0402040204020203" pitchFamily="34" charset="0"/>
                <a:ea typeface="+mj-ea"/>
                <a:cs typeface="Segoe UI Semilight" panose="020B0402040204020203" pitchFamily="34" charset="0"/>
              </a:defRPr>
            </a:lvl1pPr>
          </a:lstStyle>
          <a:p>
            <a:pPr algn="ctr" fontAlgn="auto">
              <a:spcAft>
                <a:spcPts val="0"/>
              </a:spcAft>
            </a:pPr>
            <a:r>
              <a:rPr lang="en-US" sz="4000" dirty="0">
                <a:solidFill>
                  <a:schemeClr val="accent1"/>
                </a:solidFill>
              </a:rPr>
              <a:t>Normalized </a:t>
            </a:r>
            <a:r>
              <a:rPr lang="en-US" sz="4000" dirty="0">
                <a:solidFill>
                  <a:srgbClr val="E3621B"/>
                </a:solidFill>
              </a:rPr>
              <a:t>      </a:t>
            </a:r>
            <a:r>
              <a:rPr lang="en-US" sz="4000" dirty="0"/>
              <a:t> vs.            </a:t>
            </a:r>
            <a:r>
              <a:rPr lang="en-US" sz="4000" dirty="0">
                <a:solidFill>
                  <a:srgbClr val="00B0F0"/>
                </a:solidFill>
              </a:rPr>
              <a:t>Denormalized data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06FA8EB3-651A-45CD-8D9A-F0780EF65695}"/>
              </a:ext>
            </a:extLst>
          </p:cNvPr>
          <p:cNvSpPr txBox="1"/>
          <p:nvPr/>
        </p:nvSpPr>
        <p:spPr>
          <a:xfrm>
            <a:off x="7006865" y="5517746"/>
            <a:ext cx="459742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800" b="1" dirty="0">
                <a:solidFill>
                  <a:schemeClr val="tx1"/>
                </a:solidFill>
                <a:effectLst/>
              </a:rPr>
              <a:t>How many managers do we have? </a:t>
            </a:r>
          </a:p>
        </p:txBody>
      </p:sp>
      <p:graphicFrame>
        <p:nvGraphicFramePr>
          <p:cNvPr id="16" name="Table 6">
            <a:extLst>
              <a:ext uri="{FF2B5EF4-FFF2-40B4-BE49-F238E27FC236}">
                <a16:creationId xmlns:a16="http://schemas.microsoft.com/office/drawing/2014/main" id="{14A3FF9D-800B-45FD-86A7-9EC081DFD3F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63207608"/>
              </p:ext>
            </p:extLst>
          </p:nvPr>
        </p:nvGraphicFramePr>
        <p:xfrm>
          <a:off x="406401" y="1658210"/>
          <a:ext cx="2399290" cy="311299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05304">
                  <a:extLst>
                    <a:ext uri="{9D8B030D-6E8A-4147-A177-3AD203B41FA5}">
                      <a16:colId xmlns:a16="http://schemas.microsoft.com/office/drawing/2014/main" val="4168031598"/>
                    </a:ext>
                  </a:extLst>
                </a:gridCol>
                <a:gridCol w="566821">
                  <a:extLst>
                    <a:ext uri="{9D8B030D-6E8A-4147-A177-3AD203B41FA5}">
                      <a16:colId xmlns:a16="http://schemas.microsoft.com/office/drawing/2014/main" val="1050443229"/>
                    </a:ext>
                  </a:extLst>
                </a:gridCol>
                <a:gridCol w="827165">
                  <a:extLst>
                    <a:ext uri="{9D8B030D-6E8A-4147-A177-3AD203B41FA5}">
                      <a16:colId xmlns:a16="http://schemas.microsoft.com/office/drawing/2014/main" val="3777537937"/>
                    </a:ext>
                  </a:extLst>
                </a:gridCol>
              </a:tblGrid>
              <a:tr h="506951">
                <a:tc>
                  <a:txBody>
                    <a:bodyPr/>
                    <a:lstStyle/>
                    <a:p>
                      <a:r>
                        <a:rPr lang="en-US" sz="1100" u="sng" dirty="0"/>
                        <a:t>Ad Campaign ID</a:t>
                      </a:r>
                    </a:p>
                  </a:txBody>
                  <a:tcPr marL="121920" marR="121920" marT="60960" marB="6096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u="sng" dirty="0"/>
                        <a:t>Type Id</a:t>
                      </a:r>
                    </a:p>
                  </a:txBody>
                  <a:tcPr marL="121920" marR="121920" marT="60960" marB="60960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/>
                        <a:t>Budget in millions</a:t>
                      </a:r>
                    </a:p>
                  </a:txBody>
                  <a:tcPr marL="121920" marR="121920" marT="0" marB="0" anchor="ctr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3487491397"/>
                  </a:ext>
                </a:extLst>
              </a:tr>
              <a:tr h="234928">
                <a:tc>
                  <a:txBody>
                    <a:bodyPr/>
                    <a:lstStyle/>
                    <a:p>
                      <a:r>
                        <a:rPr lang="en-US" sz="1100" dirty="0"/>
                        <a:t>111</a:t>
                      </a:r>
                    </a:p>
                  </a:txBody>
                  <a:tcPr marL="121920" marR="121920" marT="60960" marB="6096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/>
                        <a:t>1</a:t>
                      </a: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r>
                        <a:rPr lang="en-US" sz="1100" dirty="0"/>
                        <a:t>$ 5</a:t>
                      </a:r>
                    </a:p>
                  </a:txBody>
                  <a:tcPr marL="121920" marR="121920" marT="60960" marB="60960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3547027517"/>
                  </a:ext>
                </a:extLst>
              </a:tr>
              <a:tr h="234928">
                <a:tc>
                  <a:txBody>
                    <a:bodyPr/>
                    <a:lstStyle/>
                    <a:p>
                      <a:r>
                        <a:rPr lang="en-US" sz="1100" dirty="0"/>
                        <a:t>111</a:t>
                      </a:r>
                    </a:p>
                  </a:txBody>
                  <a:tcPr marL="121920" marR="121920" marT="60960" marB="6096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/>
                        <a:t>2</a:t>
                      </a: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pPr marL="0" marR="0" lvl="0" indent="0" algn="l" defTabSz="12191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/>
                        <a:t>$ 5</a:t>
                      </a:r>
                    </a:p>
                  </a:txBody>
                  <a:tcPr marL="121920" marR="121920" marT="60960" marB="60960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668892952"/>
                  </a:ext>
                </a:extLst>
              </a:tr>
              <a:tr h="234928">
                <a:tc>
                  <a:txBody>
                    <a:bodyPr/>
                    <a:lstStyle/>
                    <a:p>
                      <a:r>
                        <a:rPr lang="en-US" sz="1100" dirty="0"/>
                        <a:t>222</a:t>
                      </a:r>
                    </a:p>
                  </a:txBody>
                  <a:tcPr marL="121920" marR="121920" marT="60960" marB="6096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/>
                        <a:t>1</a:t>
                      </a: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pPr marL="0" marR="0" lvl="0" indent="0" algn="l" defTabSz="12191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/>
                        <a:t>$ 6</a:t>
                      </a:r>
                    </a:p>
                  </a:txBody>
                  <a:tcPr marL="121920" marR="121920" marT="60960" marB="60960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2449496800"/>
                  </a:ext>
                </a:extLst>
              </a:tr>
              <a:tr h="234928">
                <a:tc>
                  <a:txBody>
                    <a:bodyPr/>
                    <a:lstStyle/>
                    <a:p>
                      <a:r>
                        <a:rPr lang="en-US" sz="1100" dirty="0"/>
                        <a:t>222</a:t>
                      </a:r>
                    </a:p>
                  </a:txBody>
                  <a:tcPr marL="121920" marR="121920" marT="60960" marB="6096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/>
                        <a:t>3</a:t>
                      </a: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pPr marL="0" marR="0" lvl="0" indent="0" algn="l" defTabSz="12191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/>
                        <a:t>$ 3</a:t>
                      </a:r>
                    </a:p>
                  </a:txBody>
                  <a:tcPr marL="121920" marR="121920" marT="60960" marB="60960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2049206759"/>
                  </a:ext>
                </a:extLst>
              </a:tr>
              <a:tr h="234928">
                <a:tc>
                  <a:txBody>
                    <a:bodyPr/>
                    <a:lstStyle/>
                    <a:p>
                      <a:r>
                        <a:rPr lang="en-US" sz="1100" dirty="0"/>
                        <a:t>222</a:t>
                      </a:r>
                    </a:p>
                  </a:txBody>
                  <a:tcPr marL="121920" marR="121920" marT="60960" marB="6096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/>
                        <a:t>5</a:t>
                      </a: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pPr marL="0" marR="0" lvl="0" indent="0" algn="l" defTabSz="12191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/>
                        <a:t>$ 10</a:t>
                      </a:r>
                    </a:p>
                  </a:txBody>
                  <a:tcPr marL="121920" marR="121920" marT="60960" marB="60960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22904891"/>
                  </a:ext>
                </a:extLst>
              </a:tr>
              <a:tr h="234928">
                <a:tc>
                  <a:txBody>
                    <a:bodyPr/>
                    <a:lstStyle/>
                    <a:p>
                      <a:r>
                        <a:rPr lang="en-US" sz="1100" dirty="0"/>
                        <a:t>333</a:t>
                      </a:r>
                    </a:p>
                  </a:txBody>
                  <a:tcPr marL="121920" marR="121920" marT="60960" marB="6096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/>
                        <a:t>3</a:t>
                      </a: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pPr marL="0" marR="0" lvl="0" indent="0" algn="l" defTabSz="12191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/>
                        <a:t>$ 8</a:t>
                      </a:r>
                    </a:p>
                  </a:txBody>
                  <a:tcPr marL="121920" marR="121920" marT="60960" marB="60960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2406712928"/>
                  </a:ext>
                </a:extLst>
              </a:tr>
              <a:tr h="234928">
                <a:tc>
                  <a:txBody>
                    <a:bodyPr/>
                    <a:lstStyle/>
                    <a:p>
                      <a:r>
                        <a:rPr lang="en-US" sz="1100" dirty="0"/>
                        <a:t>333</a:t>
                      </a:r>
                    </a:p>
                  </a:txBody>
                  <a:tcPr marL="121920" marR="121920" marT="60960" marB="6096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/>
                        <a:t>4</a:t>
                      </a: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pPr marL="0" marR="0" lvl="0" indent="0" algn="l" defTabSz="12191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/>
                        <a:t>$ 2</a:t>
                      </a:r>
                    </a:p>
                  </a:txBody>
                  <a:tcPr marL="121920" marR="121920" marT="60960" marB="60960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3984901805"/>
                  </a:ext>
                </a:extLst>
              </a:tr>
              <a:tr h="234928">
                <a:tc>
                  <a:txBody>
                    <a:bodyPr/>
                    <a:lstStyle/>
                    <a:p>
                      <a:r>
                        <a:rPr lang="en-US" sz="1100" dirty="0"/>
                        <a:t>444</a:t>
                      </a:r>
                    </a:p>
                  </a:txBody>
                  <a:tcPr marL="121920" marR="121920" marT="60960" marB="6096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/>
                        <a:t>6</a:t>
                      </a: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pPr marL="0" marR="0" lvl="0" indent="0" algn="l" defTabSz="12191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/>
                        <a:t>$ 10</a:t>
                      </a:r>
                    </a:p>
                  </a:txBody>
                  <a:tcPr marL="121920" marR="121920" marT="60960" marB="60960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530816912"/>
                  </a:ext>
                </a:extLst>
              </a:tr>
              <a:tr h="234928">
                <a:tc>
                  <a:txBody>
                    <a:bodyPr/>
                    <a:lstStyle/>
                    <a:p>
                      <a:r>
                        <a:rPr lang="en-US" sz="1100" dirty="0"/>
                        <a:t>555</a:t>
                      </a:r>
                    </a:p>
                  </a:txBody>
                  <a:tcPr marL="121920" marR="121920" marT="60960" marB="6096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/>
                        <a:t>3</a:t>
                      </a:r>
                    </a:p>
                  </a:txBody>
                  <a:tcPr marL="121920" marR="121920" marT="60960" marB="60960"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2191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/>
                        <a:t>$ 10</a:t>
                      </a:r>
                    </a:p>
                  </a:txBody>
                  <a:tcPr marL="121920" marR="121920" marT="60960" marB="60960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3416588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458546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948987F5-D6B2-4968-8C98-99E8932845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Which DB is faster?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22EF9A0-29A9-4C78-89C7-3104280F151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D4E8DE7-8107-485D-819E-7A652D98D056}" type="slidenum">
              <a:rPr lang="en-US" smtClean="0"/>
              <a:pPr/>
              <a:t>9</a:t>
            </a:fld>
            <a:endParaRPr lang="en-US" dirty="0"/>
          </a:p>
        </p:txBody>
      </p:sp>
      <p:graphicFrame>
        <p:nvGraphicFramePr>
          <p:cNvPr id="8" name="Table 6">
            <a:extLst>
              <a:ext uri="{FF2B5EF4-FFF2-40B4-BE49-F238E27FC236}">
                <a16:creationId xmlns:a16="http://schemas.microsoft.com/office/drawing/2014/main" id="{179A1B07-69D1-4A05-94CA-29DE35924B0D}"/>
              </a:ext>
            </a:extLst>
          </p:cNvPr>
          <p:cNvGraphicFramePr>
            <a:graphicFrameLocks noGrp="1"/>
          </p:cNvGraphicFramePr>
          <p:nvPr/>
        </p:nvGraphicFramePr>
        <p:xfrm>
          <a:off x="5411551" y="1768682"/>
          <a:ext cx="6678850" cy="341376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660811">
                  <a:extLst>
                    <a:ext uri="{9D8B030D-6E8A-4147-A177-3AD203B41FA5}">
                      <a16:colId xmlns:a16="http://schemas.microsoft.com/office/drawing/2014/main" val="4168031598"/>
                    </a:ext>
                  </a:extLst>
                </a:gridCol>
                <a:gridCol w="920869">
                  <a:extLst>
                    <a:ext uri="{9D8B030D-6E8A-4147-A177-3AD203B41FA5}">
                      <a16:colId xmlns:a16="http://schemas.microsoft.com/office/drawing/2014/main" val="331724206"/>
                    </a:ext>
                  </a:extLst>
                </a:gridCol>
                <a:gridCol w="591012">
                  <a:extLst>
                    <a:ext uri="{9D8B030D-6E8A-4147-A177-3AD203B41FA5}">
                      <a16:colId xmlns:a16="http://schemas.microsoft.com/office/drawing/2014/main" val="2011178124"/>
                    </a:ext>
                  </a:extLst>
                </a:gridCol>
                <a:gridCol w="614758">
                  <a:extLst>
                    <a:ext uri="{9D8B030D-6E8A-4147-A177-3AD203B41FA5}">
                      <a16:colId xmlns:a16="http://schemas.microsoft.com/office/drawing/2014/main" val="1894850722"/>
                    </a:ext>
                  </a:extLst>
                </a:gridCol>
                <a:gridCol w="718955">
                  <a:extLst>
                    <a:ext uri="{9D8B030D-6E8A-4147-A177-3AD203B41FA5}">
                      <a16:colId xmlns:a16="http://schemas.microsoft.com/office/drawing/2014/main" val="1082195345"/>
                    </a:ext>
                  </a:extLst>
                </a:gridCol>
                <a:gridCol w="698115">
                  <a:extLst>
                    <a:ext uri="{9D8B030D-6E8A-4147-A177-3AD203B41FA5}">
                      <a16:colId xmlns:a16="http://schemas.microsoft.com/office/drawing/2014/main" val="150324848"/>
                    </a:ext>
                  </a:extLst>
                </a:gridCol>
                <a:gridCol w="633675">
                  <a:extLst>
                    <a:ext uri="{9D8B030D-6E8A-4147-A177-3AD203B41FA5}">
                      <a16:colId xmlns:a16="http://schemas.microsoft.com/office/drawing/2014/main" val="1050443229"/>
                    </a:ext>
                  </a:extLst>
                </a:gridCol>
                <a:gridCol w="595841">
                  <a:extLst>
                    <a:ext uri="{9D8B030D-6E8A-4147-A177-3AD203B41FA5}">
                      <a16:colId xmlns:a16="http://schemas.microsoft.com/office/drawing/2014/main" val="2510719676"/>
                    </a:ext>
                  </a:extLst>
                </a:gridCol>
                <a:gridCol w="653738">
                  <a:extLst>
                    <a:ext uri="{9D8B030D-6E8A-4147-A177-3AD203B41FA5}">
                      <a16:colId xmlns:a16="http://schemas.microsoft.com/office/drawing/2014/main" val="1828323274"/>
                    </a:ext>
                  </a:extLst>
                </a:gridCol>
                <a:gridCol w="591076">
                  <a:extLst>
                    <a:ext uri="{9D8B030D-6E8A-4147-A177-3AD203B41FA5}">
                      <a16:colId xmlns:a16="http://schemas.microsoft.com/office/drawing/2014/main" val="3777537937"/>
                    </a:ext>
                  </a:extLst>
                </a:gridCol>
              </a:tblGrid>
              <a:tr h="548640">
                <a:tc>
                  <a:txBody>
                    <a:bodyPr/>
                    <a:lstStyle/>
                    <a:p>
                      <a:pPr algn="ctr"/>
                      <a:r>
                        <a:rPr lang="en-US" sz="1200" u="sng" dirty="0"/>
                        <a:t>AdCampaign ID</a:t>
                      </a:r>
                    </a:p>
                  </a:txBody>
                  <a:tcPr marL="0" marR="0" marT="60960" marB="609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Name</a:t>
                      </a:r>
                    </a:p>
                  </a:txBody>
                  <a:tcPr marL="0" marR="0" marT="60960" marB="609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Start</a:t>
                      </a:r>
                    </a:p>
                  </a:txBody>
                  <a:tcPr marL="0" marR="0" marT="60960" marB="609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Duration</a:t>
                      </a:r>
                      <a:br>
                        <a:rPr lang="en-US" sz="1200" dirty="0"/>
                      </a:br>
                      <a:r>
                        <a:rPr lang="en-US" sz="1200" dirty="0"/>
                        <a:t>(days)</a:t>
                      </a:r>
                    </a:p>
                  </a:txBody>
                  <a:tcPr marL="0" marR="0" marT="60960" marB="609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ManagerId</a:t>
                      </a:r>
                    </a:p>
                  </a:txBody>
                  <a:tcPr marL="0" marR="0" marT="60960" marB="609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Manager Name</a:t>
                      </a:r>
                    </a:p>
                  </a:txBody>
                  <a:tcPr marL="0" marR="0" marT="60960" marB="609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u="sng" dirty="0"/>
                        <a:t>TypeId</a:t>
                      </a:r>
                    </a:p>
                  </a:txBody>
                  <a:tcPr marL="0" marR="0" marT="60960" marB="609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Media</a:t>
                      </a:r>
                    </a:p>
                  </a:txBody>
                  <a:tcPr marL="0" marR="0" marT="60960" marB="609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Range</a:t>
                      </a:r>
                    </a:p>
                  </a:txBody>
                  <a:tcPr marL="0" marR="0" marT="60960" marB="609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Budget in millions</a:t>
                      </a:r>
                    </a:p>
                  </a:txBody>
                  <a:tcPr marL="0" marR="0" marT="60960" marB="60960"/>
                </a:tc>
                <a:extLst>
                  <a:ext uri="{0D108BD9-81ED-4DB2-BD59-A6C34878D82A}">
                    <a16:rowId xmlns:a16="http://schemas.microsoft.com/office/drawing/2014/main" val="3487491397"/>
                  </a:ext>
                </a:extLst>
              </a:tr>
              <a:tr h="264160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111</a:t>
                      </a:r>
                    </a:p>
                  </a:txBody>
                  <a:tcPr marL="0" marR="0" marT="60960" marB="609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SummerFun</a:t>
                      </a:r>
                    </a:p>
                  </a:txBody>
                  <a:tcPr marL="0" marR="0" marT="60960" marB="609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6/6/22</a:t>
                      </a:r>
                    </a:p>
                  </a:txBody>
                  <a:tcPr marL="0" marR="0" marT="60960" marB="609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12</a:t>
                      </a:r>
                    </a:p>
                  </a:txBody>
                  <a:tcPr marL="0" marR="0" marT="60960" marB="609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cm100</a:t>
                      </a:r>
                    </a:p>
                  </a:txBody>
                  <a:tcPr marL="0" marR="0" marT="60960" marB="609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Roberta</a:t>
                      </a:r>
                    </a:p>
                  </a:txBody>
                  <a:tcPr marL="0" marR="0" marT="60960" marB="609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1</a:t>
                      </a:r>
                    </a:p>
                  </a:txBody>
                  <a:tcPr marL="0" marR="0" marT="60960" marB="609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TV</a:t>
                      </a:r>
                    </a:p>
                  </a:txBody>
                  <a:tcPr marL="0" marR="0" marT="60960" marB="609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Local</a:t>
                      </a:r>
                    </a:p>
                  </a:txBody>
                  <a:tcPr marL="0" marR="0" marT="60960" marB="609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$ 5</a:t>
                      </a:r>
                    </a:p>
                  </a:txBody>
                  <a:tcPr marL="0" marR="0" marT="60960" marB="60960"/>
                </a:tc>
                <a:extLst>
                  <a:ext uri="{0D108BD9-81ED-4DB2-BD59-A6C34878D82A}">
                    <a16:rowId xmlns:a16="http://schemas.microsoft.com/office/drawing/2014/main" val="3547027517"/>
                  </a:ext>
                </a:extLst>
              </a:tr>
              <a:tr h="264160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111</a:t>
                      </a:r>
                    </a:p>
                  </a:txBody>
                  <a:tcPr marL="0" marR="0" marT="60960" marB="60960"/>
                </a:tc>
                <a:tc>
                  <a:txBody>
                    <a:bodyPr/>
                    <a:lstStyle/>
                    <a:p>
                      <a:pPr marL="0" marR="0" lvl="0" indent="0" algn="ctr" defTabSz="12191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/>
                        <a:t>SummerFun</a:t>
                      </a:r>
                    </a:p>
                  </a:txBody>
                  <a:tcPr marL="0" marR="0" marT="60960" marB="60960"/>
                </a:tc>
                <a:tc>
                  <a:txBody>
                    <a:bodyPr/>
                    <a:lstStyle/>
                    <a:p>
                      <a:pPr marL="0" marR="0" lvl="0" indent="0" algn="ctr" defTabSz="12191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/>
                        <a:t>6/6/22</a:t>
                      </a:r>
                    </a:p>
                  </a:txBody>
                  <a:tcPr marL="0" marR="0" marT="60960" marB="609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12</a:t>
                      </a:r>
                    </a:p>
                  </a:txBody>
                  <a:tcPr marL="0" marR="0" marT="60960" marB="60960"/>
                </a:tc>
                <a:tc>
                  <a:txBody>
                    <a:bodyPr/>
                    <a:lstStyle/>
                    <a:p>
                      <a:pPr marL="0" marR="0" lvl="0" indent="0" algn="ctr" defTabSz="12191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/>
                        <a:t>cm100</a:t>
                      </a:r>
                    </a:p>
                  </a:txBody>
                  <a:tcPr marL="0" marR="0" marT="60960" marB="60960"/>
                </a:tc>
                <a:tc>
                  <a:txBody>
                    <a:bodyPr/>
                    <a:lstStyle/>
                    <a:p>
                      <a:pPr marL="0" marR="0" lvl="0" indent="0" algn="ctr" defTabSz="12191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/>
                        <a:t>Roberta</a:t>
                      </a:r>
                    </a:p>
                  </a:txBody>
                  <a:tcPr marL="0" marR="0" marT="60960" marB="609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2</a:t>
                      </a:r>
                    </a:p>
                  </a:txBody>
                  <a:tcPr marL="0" marR="0" marT="60960" marB="609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TV</a:t>
                      </a:r>
                    </a:p>
                  </a:txBody>
                  <a:tcPr marL="0" marR="0" marT="60960" marB="609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National</a:t>
                      </a:r>
                    </a:p>
                  </a:txBody>
                  <a:tcPr marL="0" marR="0" marT="60960" marB="60960"/>
                </a:tc>
                <a:tc>
                  <a:txBody>
                    <a:bodyPr/>
                    <a:lstStyle/>
                    <a:p>
                      <a:pPr marL="0" marR="0" lvl="0" indent="0" algn="ctr" defTabSz="12191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/>
                        <a:t>$ 5</a:t>
                      </a:r>
                    </a:p>
                  </a:txBody>
                  <a:tcPr marL="0" marR="0" marT="60960" marB="60960"/>
                </a:tc>
                <a:extLst>
                  <a:ext uri="{0D108BD9-81ED-4DB2-BD59-A6C34878D82A}">
                    <a16:rowId xmlns:a16="http://schemas.microsoft.com/office/drawing/2014/main" val="668892952"/>
                  </a:ext>
                </a:extLst>
              </a:tr>
              <a:tr h="264160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222</a:t>
                      </a:r>
                    </a:p>
                  </a:txBody>
                  <a:tcPr marL="0" marR="0" marT="60960" marB="60960"/>
                </a:tc>
                <a:tc>
                  <a:txBody>
                    <a:bodyPr/>
                    <a:lstStyle/>
                    <a:p>
                      <a:pPr marL="0" marR="0" lvl="0" indent="0" algn="ctr" defTabSz="12191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/>
                        <a:t>SummerZing</a:t>
                      </a:r>
                    </a:p>
                  </a:txBody>
                  <a:tcPr marL="0" marR="0" marT="60960" marB="609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6/8/22</a:t>
                      </a:r>
                    </a:p>
                  </a:txBody>
                  <a:tcPr marL="0" marR="0" marT="60960" marB="609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30</a:t>
                      </a:r>
                    </a:p>
                  </a:txBody>
                  <a:tcPr marL="0" marR="0" marT="60960" marB="609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cm101</a:t>
                      </a:r>
                    </a:p>
                  </a:txBody>
                  <a:tcPr marL="0" marR="0" marT="60960" marB="609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Sue</a:t>
                      </a:r>
                    </a:p>
                  </a:txBody>
                  <a:tcPr marL="0" marR="0" marT="60960" marB="609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1</a:t>
                      </a:r>
                    </a:p>
                  </a:txBody>
                  <a:tcPr marL="0" marR="0" marT="60960" marB="609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TV</a:t>
                      </a:r>
                    </a:p>
                  </a:txBody>
                  <a:tcPr marL="0" marR="0" marT="60960" marB="60960"/>
                </a:tc>
                <a:tc>
                  <a:txBody>
                    <a:bodyPr/>
                    <a:lstStyle/>
                    <a:p>
                      <a:pPr marL="0" marR="0" lvl="0" indent="0" algn="ctr" defTabSz="12191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/>
                        <a:t>Local</a:t>
                      </a:r>
                    </a:p>
                  </a:txBody>
                  <a:tcPr marL="0" marR="0" marT="60960" marB="60960"/>
                </a:tc>
                <a:tc>
                  <a:txBody>
                    <a:bodyPr/>
                    <a:lstStyle/>
                    <a:p>
                      <a:pPr marL="0" marR="0" lvl="0" indent="0" algn="ctr" defTabSz="12191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/>
                        <a:t>$ 6</a:t>
                      </a:r>
                    </a:p>
                  </a:txBody>
                  <a:tcPr marL="0" marR="0" marT="60960" marB="60960"/>
                </a:tc>
                <a:extLst>
                  <a:ext uri="{0D108BD9-81ED-4DB2-BD59-A6C34878D82A}">
                    <a16:rowId xmlns:a16="http://schemas.microsoft.com/office/drawing/2014/main" val="2449496800"/>
                  </a:ext>
                </a:extLst>
              </a:tr>
              <a:tr h="264160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222</a:t>
                      </a:r>
                    </a:p>
                  </a:txBody>
                  <a:tcPr marL="0" marR="0" marT="60960" marB="60960"/>
                </a:tc>
                <a:tc>
                  <a:txBody>
                    <a:bodyPr/>
                    <a:lstStyle/>
                    <a:p>
                      <a:pPr marL="0" marR="0" lvl="0" indent="0" algn="ctr" defTabSz="12191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/>
                        <a:t>SummerZing</a:t>
                      </a:r>
                    </a:p>
                  </a:txBody>
                  <a:tcPr marL="0" marR="0" marT="60960" marB="609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6/8/22</a:t>
                      </a:r>
                    </a:p>
                  </a:txBody>
                  <a:tcPr marL="0" marR="0" marT="60960" marB="609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30</a:t>
                      </a:r>
                    </a:p>
                  </a:txBody>
                  <a:tcPr marL="0" marR="0" marT="60960" marB="60960"/>
                </a:tc>
                <a:tc>
                  <a:txBody>
                    <a:bodyPr/>
                    <a:lstStyle/>
                    <a:p>
                      <a:pPr marL="0" marR="0" lvl="0" indent="0" algn="ctr" defTabSz="12191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/>
                        <a:t>cm101</a:t>
                      </a:r>
                    </a:p>
                  </a:txBody>
                  <a:tcPr marL="0" marR="0" marT="60960" marB="60960"/>
                </a:tc>
                <a:tc>
                  <a:txBody>
                    <a:bodyPr/>
                    <a:lstStyle/>
                    <a:p>
                      <a:pPr marL="0" marR="0" lvl="0" indent="0" algn="ctr" defTabSz="12191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/>
                        <a:t>Sue</a:t>
                      </a:r>
                    </a:p>
                  </a:txBody>
                  <a:tcPr marL="0" marR="0" marT="60960" marB="609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3</a:t>
                      </a:r>
                    </a:p>
                  </a:txBody>
                  <a:tcPr marL="0" marR="0" marT="60960" marB="609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Social</a:t>
                      </a:r>
                    </a:p>
                  </a:txBody>
                  <a:tcPr marL="0" marR="0" marT="60960" marB="60960"/>
                </a:tc>
                <a:tc>
                  <a:txBody>
                    <a:bodyPr/>
                    <a:lstStyle/>
                    <a:p>
                      <a:pPr marL="0" marR="0" lvl="0" indent="0" algn="ctr" defTabSz="12191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/>
                        <a:t>Local</a:t>
                      </a:r>
                    </a:p>
                  </a:txBody>
                  <a:tcPr marL="0" marR="0" marT="60960" marB="60960"/>
                </a:tc>
                <a:tc>
                  <a:txBody>
                    <a:bodyPr/>
                    <a:lstStyle/>
                    <a:p>
                      <a:pPr marL="0" marR="0" lvl="0" indent="0" algn="ctr" defTabSz="12191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/>
                        <a:t>$ 3</a:t>
                      </a:r>
                    </a:p>
                  </a:txBody>
                  <a:tcPr marL="0" marR="0" marT="60960" marB="60960"/>
                </a:tc>
                <a:extLst>
                  <a:ext uri="{0D108BD9-81ED-4DB2-BD59-A6C34878D82A}">
                    <a16:rowId xmlns:a16="http://schemas.microsoft.com/office/drawing/2014/main" val="2049206759"/>
                  </a:ext>
                </a:extLst>
              </a:tr>
              <a:tr h="264160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222</a:t>
                      </a:r>
                    </a:p>
                  </a:txBody>
                  <a:tcPr marL="0" marR="0" marT="60960" marB="60960"/>
                </a:tc>
                <a:tc>
                  <a:txBody>
                    <a:bodyPr/>
                    <a:lstStyle/>
                    <a:p>
                      <a:pPr marL="0" marR="0" lvl="0" indent="0" algn="ctr" defTabSz="12191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/>
                        <a:t>SummerZing</a:t>
                      </a:r>
                    </a:p>
                  </a:txBody>
                  <a:tcPr marL="0" marR="0" marT="60960" marB="609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6/8/22</a:t>
                      </a:r>
                    </a:p>
                  </a:txBody>
                  <a:tcPr marL="0" marR="0" marT="60960" marB="609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30</a:t>
                      </a:r>
                    </a:p>
                  </a:txBody>
                  <a:tcPr marL="0" marR="0" marT="60960" marB="60960"/>
                </a:tc>
                <a:tc>
                  <a:txBody>
                    <a:bodyPr/>
                    <a:lstStyle/>
                    <a:p>
                      <a:pPr marL="0" marR="0" lvl="0" indent="0" algn="ctr" defTabSz="12191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/>
                        <a:t>cm101</a:t>
                      </a:r>
                    </a:p>
                  </a:txBody>
                  <a:tcPr marL="0" marR="0" marT="60960" marB="60960"/>
                </a:tc>
                <a:tc>
                  <a:txBody>
                    <a:bodyPr/>
                    <a:lstStyle/>
                    <a:p>
                      <a:pPr marL="0" marR="0" lvl="0" indent="0" algn="ctr" defTabSz="12191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/>
                        <a:t>Sue</a:t>
                      </a:r>
                    </a:p>
                  </a:txBody>
                  <a:tcPr marL="0" marR="0" marT="60960" marB="609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5</a:t>
                      </a:r>
                    </a:p>
                  </a:txBody>
                  <a:tcPr marL="0" marR="0" marT="60960" marB="609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Web</a:t>
                      </a:r>
                    </a:p>
                  </a:txBody>
                  <a:tcPr marL="0" marR="0" marT="60960" marB="60960"/>
                </a:tc>
                <a:tc>
                  <a:txBody>
                    <a:bodyPr/>
                    <a:lstStyle/>
                    <a:p>
                      <a:pPr marL="0" marR="0" lvl="0" indent="0" algn="ctr" defTabSz="12191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/>
                        <a:t>Local</a:t>
                      </a:r>
                    </a:p>
                  </a:txBody>
                  <a:tcPr marL="0" marR="0" marT="60960" marB="60960"/>
                </a:tc>
                <a:tc>
                  <a:txBody>
                    <a:bodyPr/>
                    <a:lstStyle/>
                    <a:p>
                      <a:pPr marL="0" marR="0" lvl="0" indent="0" algn="ctr" defTabSz="12191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/>
                        <a:t>$ 1</a:t>
                      </a:r>
                    </a:p>
                  </a:txBody>
                  <a:tcPr marL="0" marR="0" marT="60960" marB="60960"/>
                </a:tc>
                <a:extLst>
                  <a:ext uri="{0D108BD9-81ED-4DB2-BD59-A6C34878D82A}">
                    <a16:rowId xmlns:a16="http://schemas.microsoft.com/office/drawing/2014/main" val="22904891"/>
                  </a:ext>
                </a:extLst>
              </a:tr>
              <a:tr h="264160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333</a:t>
                      </a:r>
                    </a:p>
                  </a:txBody>
                  <a:tcPr marL="0" marR="0" marT="60960" marB="609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FunBall</a:t>
                      </a:r>
                    </a:p>
                  </a:txBody>
                  <a:tcPr marL="0" marR="0" marT="60960" marB="609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6/9/22</a:t>
                      </a:r>
                    </a:p>
                  </a:txBody>
                  <a:tcPr marL="0" marR="0" marT="60960" marB="609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12</a:t>
                      </a:r>
                    </a:p>
                  </a:txBody>
                  <a:tcPr marL="0" marR="0" marT="60960" marB="609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cm102</a:t>
                      </a:r>
                    </a:p>
                  </a:txBody>
                  <a:tcPr marL="0" marR="0" marT="60960" marB="609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John</a:t>
                      </a:r>
                    </a:p>
                  </a:txBody>
                  <a:tcPr marL="0" marR="0" marT="60960" marB="609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3</a:t>
                      </a:r>
                    </a:p>
                  </a:txBody>
                  <a:tcPr marL="0" marR="0" marT="60960" marB="609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Social</a:t>
                      </a:r>
                    </a:p>
                  </a:txBody>
                  <a:tcPr marL="0" marR="0" marT="60960" marB="60960"/>
                </a:tc>
                <a:tc>
                  <a:txBody>
                    <a:bodyPr/>
                    <a:lstStyle/>
                    <a:p>
                      <a:pPr marL="0" marR="0" lvl="0" indent="0" algn="ctr" defTabSz="12191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/>
                        <a:t>Local</a:t>
                      </a:r>
                    </a:p>
                  </a:txBody>
                  <a:tcPr marL="0" marR="0" marT="60960" marB="60960"/>
                </a:tc>
                <a:tc>
                  <a:txBody>
                    <a:bodyPr/>
                    <a:lstStyle/>
                    <a:p>
                      <a:pPr marL="0" marR="0" lvl="0" indent="0" algn="ctr" defTabSz="12191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/>
                        <a:t>$ 8</a:t>
                      </a:r>
                    </a:p>
                  </a:txBody>
                  <a:tcPr marL="0" marR="0" marT="60960" marB="60960"/>
                </a:tc>
                <a:extLst>
                  <a:ext uri="{0D108BD9-81ED-4DB2-BD59-A6C34878D82A}">
                    <a16:rowId xmlns:a16="http://schemas.microsoft.com/office/drawing/2014/main" val="2406712928"/>
                  </a:ext>
                </a:extLst>
              </a:tr>
              <a:tr h="264160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333</a:t>
                      </a:r>
                    </a:p>
                  </a:txBody>
                  <a:tcPr marL="0" marR="0" marT="60960" marB="609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FunBall</a:t>
                      </a:r>
                    </a:p>
                  </a:txBody>
                  <a:tcPr marL="0" marR="0" marT="60960" marB="609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6/9/22</a:t>
                      </a:r>
                    </a:p>
                  </a:txBody>
                  <a:tcPr marL="0" marR="0" marT="60960" marB="609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12</a:t>
                      </a:r>
                    </a:p>
                  </a:txBody>
                  <a:tcPr marL="0" marR="0" marT="60960" marB="609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cm102</a:t>
                      </a:r>
                    </a:p>
                  </a:txBody>
                  <a:tcPr marL="0" marR="0" marT="60960" marB="609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John</a:t>
                      </a:r>
                    </a:p>
                  </a:txBody>
                  <a:tcPr marL="0" marR="0" marT="60960" marB="609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4</a:t>
                      </a:r>
                    </a:p>
                  </a:txBody>
                  <a:tcPr marL="0" marR="0" marT="60960" marB="609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Social</a:t>
                      </a:r>
                    </a:p>
                  </a:txBody>
                  <a:tcPr marL="0" marR="0" marT="60960" marB="60960"/>
                </a:tc>
                <a:tc>
                  <a:txBody>
                    <a:bodyPr/>
                    <a:lstStyle/>
                    <a:p>
                      <a:pPr marL="0" marR="0" lvl="0" indent="0" algn="ctr" defTabSz="12191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/>
                        <a:t>National</a:t>
                      </a:r>
                    </a:p>
                  </a:txBody>
                  <a:tcPr marL="0" marR="0" marT="60960" marB="60960"/>
                </a:tc>
                <a:tc>
                  <a:txBody>
                    <a:bodyPr/>
                    <a:lstStyle/>
                    <a:p>
                      <a:pPr marL="0" marR="0" lvl="0" indent="0" algn="ctr" defTabSz="12191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/>
                        <a:t>$ 2</a:t>
                      </a:r>
                    </a:p>
                  </a:txBody>
                  <a:tcPr marL="0" marR="0" marT="60960" marB="60960"/>
                </a:tc>
                <a:extLst>
                  <a:ext uri="{0D108BD9-81ED-4DB2-BD59-A6C34878D82A}">
                    <a16:rowId xmlns:a16="http://schemas.microsoft.com/office/drawing/2014/main" val="3747277646"/>
                  </a:ext>
                </a:extLst>
              </a:tr>
              <a:tr h="264160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444</a:t>
                      </a:r>
                    </a:p>
                  </a:txBody>
                  <a:tcPr marL="0" marR="0" marT="60960" marB="609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FallStyle</a:t>
                      </a:r>
                    </a:p>
                  </a:txBody>
                  <a:tcPr marL="0" marR="0" marT="60960" marB="60960"/>
                </a:tc>
                <a:tc>
                  <a:txBody>
                    <a:bodyPr/>
                    <a:lstStyle/>
                    <a:p>
                      <a:pPr marL="0" marR="0" lvl="0" indent="0" algn="ctr" defTabSz="12191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/>
                        <a:t>6/9/22</a:t>
                      </a:r>
                    </a:p>
                  </a:txBody>
                  <a:tcPr marL="0" marR="0" marT="60960" marB="609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5</a:t>
                      </a:r>
                    </a:p>
                  </a:txBody>
                  <a:tcPr marL="0" marR="0" marT="60960" marB="609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cm103</a:t>
                      </a:r>
                    </a:p>
                  </a:txBody>
                  <a:tcPr marL="0" marR="0" marT="60960" marB="609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Nancy</a:t>
                      </a:r>
                    </a:p>
                  </a:txBody>
                  <a:tcPr marL="0" marR="0" marT="60960" marB="609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6</a:t>
                      </a:r>
                    </a:p>
                  </a:txBody>
                  <a:tcPr marL="0" marR="0" marT="60960" marB="609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Web</a:t>
                      </a:r>
                    </a:p>
                  </a:txBody>
                  <a:tcPr marL="0" marR="0" marT="60960" marB="60960"/>
                </a:tc>
                <a:tc>
                  <a:txBody>
                    <a:bodyPr/>
                    <a:lstStyle/>
                    <a:p>
                      <a:pPr marL="0" marR="0" lvl="0" indent="0" algn="ctr" defTabSz="12191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/>
                        <a:t>National</a:t>
                      </a:r>
                    </a:p>
                  </a:txBody>
                  <a:tcPr marL="0" marR="0" marT="60960" marB="60960"/>
                </a:tc>
                <a:tc>
                  <a:txBody>
                    <a:bodyPr/>
                    <a:lstStyle/>
                    <a:p>
                      <a:pPr marL="0" marR="0" lvl="0" indent="0" algn="ctr" defTabSz="12191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/>
                        <a:t>$ 10</a:t>
                      </a:r>
                    </a:p>
                  </a:txBody>
                  <a:tcPr marL="0" marR="0" marT="60960" marB="60960"/>
                </a:tc>
                <a:extLst>
                  <a:ext uri="{0D108BD9-81ED-4DB2-BD59-A6C34878D82A}">
                    <a16:rowId xmlns:a16="http://schemas.microsoft.com/office/drawing/2014/main" val="4024988786"/>
                  </a:ext>
                </a:extLst>
              </a:tr>
              <a:tr h="264160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555</a:t>
                      </a:r>
                    </a:p>
                  </a:txBody>
                  <a:tcPr marL="0" marR="0" marT="60960" marB="609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FallColors</a:t>
                      </a:r>
                    </a:p>
                  </a:txBody>
                  <a:tcPr marL="0" marR="0" marT="60960" marB="60960"/>
                </a:tc>
                <a:tc>
                  <a:txBody>
                    <a:bodyPr/>
                    <a:lstStyle/>
                    <a:p>
                      <a:pPr marL="0" marR="0" lvl="0" indent="0" algn="ctr" defTabSz="12191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/>
                        <a:t>6/9/22</a:t>
                      </a:r>
                    </a:p>
                  </a:txBody>
                  <a:tcPr marL="0" marR="0" marT="60960" marB="609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3</a:t>
                      </a:r>
                    </a:p>
                  </a:txBody>
                  <a:tcPr marL="0" marR="0" marT="60960" marB="60960"/>
                </a:tc>
                <a:tc>
                  <a:txBody>
                    <a:bodyPr/>
                    <a:lstStyle/>
                    <a:p>
                      <a:pPr marL="0" marR="0" lvl="0" indent="0" algn="ctr" defTabSz="12191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/>
                        <a:t>cm100</a:t>
                      </a:r>
                    </a:p>
                  </a:txBody>
                  <a:tcPr marL="0" marR="0" marT="60960" marB="60960"/>
                </a:tc>
                <a:tc>
                  <a:txBody>
                    <a:bodyPr/>
                    <a:lstStyle/>
                    <a:p>
                      <a:pPr marL="0" marR="0" lvl="0" indent="0" algn="ctr" defTabSz="12191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/>
                        <a:t>Roberta</a:t>
                      </a:r>
                    </a:p>
                  </a:txBody>
                  <a:tcPr marL="0" marR="0" marT="60960" marB="609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3</a:t>
                      </a:r>
                    </a:p>
                  </a:txBody>
                  <a:tcPr marL="0" marR="0" marT="60960" marB="609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Social</a:t>
                      </a:r>
                    </a:p>
                  </a:txBody>
                  <a:tcPr marL="0" marR="0" marT="60960" marB="60960"/>
                </a:tc>
                <a:tc>
                  <a:txBody>
                    <a:bodyPr/>
                    <a:lstStyle/>
                    <a:p>
                      <a:pPr marL="0" marR="0" lvl="0" indent="0" algn="ctr" defTabSz="12191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/>
                        <a:t>Local</a:t>
                      </a:r>
                    </a:p>
                  </a:txBody>
                  <a:tcPr marL="0" marR="0" marT="60960" marB="60960"/>
                </a:tc>
                <a:tc>
                  <a:txBody>
                    <a:bodyPr/>
                    <a:lstStyle/>
                    <a:p>
                      <a:pPr marL="0" marR="0" lvl="0" indent="0" algn="ctr" defTabSz="12191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/>
                        <a:t>$ 10</a:t>
                      </a:r>
                    </a:p>
                  </a:txBody>
                  <a:tcPr marL="0" marR="0" marT="60960" marB="60960"/>
                </a:tc>
                <a:extLst>
                  <a:ext uri="{0D108BD9-81ED-4DB2-BD59-A6C34878D82A}">
                    <a16:rowId xmlns:a16="http://schemas.microsoft.com/office/drawing/2014/main" val="347778489"/>
                  </a:ext>
                </a:extLst>
              </a:tr>
            </a:tbl>
          </a:graphicData>
        </a:graphic>
      </p:graphicFrame>
      <p:graphicFrame>
        <p:nvGraphicFramePr>
          <p:cNvPr id="9" name="Table 6">
            <a:extLst>
              <a:ext uri="{FF2B5EF4-FFF2-40B4-BE49-F238E27FC236}">
                <a16:creationId xmlns:a16="http://schemas.microsoft.com/office/drawing/2014/main" id="{9DEF1FAA-943A-4D20-B433-A9F325CBFD01}"/>
              </a:ext>
            </a:extLst>
          </p:cNvPr>
          <p:cNvGraphicFramePr>
            <a:graphicFrameLocks noGrp="1"/>
          </p:cNvGraphicFramePr>
          <p:nvPr/>
        </p:nvGraphicFramePr>
        <p:xfrm>
          <a:off x="406401" y="4841596"/>
          <a:ext cx="4412709" cy="1996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36599">
                  <a:extLst>
                    <a:ext uri="{9D8B030D-6E8A-4147-A177-3AD203B41FA5}">
                      <a16:colId xmlns:a16="http://schemas.microsoft.com/office/drawing/2014/main" val="4168031598"/>
                    </a:ext>
                  </a:extLst>
                </a:gridCol>
                <a:gridCol w="1036864">
                  <a:extLst>
                    <a:ext uri="{9D8B030D-6E8A-4147-A177-3AD203B41FA5}">
                      <a16:colId xmlns:a16="http://schemas.microsoft.com/office/drawing/2014/main" val="331724206"/>
                    </a:ext>
                  </a:extLst>
                </a:gridCol>
                <a:gridCol w="702129">
                  <a:extLst>
                    <a:ext uri="{9D8B030D-6E8A-4147-A177-3AD203B41FA5}">
                      <a16:colId xmlns:a16="http://schemas.microsoft.com/office/drawing/2014/main" val="2011178124"/>
                    </a:ext>
                  </a:extLst>
                </a:gridCol>
                <a:gridCol w="849086">
                  <a:extLst>
                    <a:ext uri="{9D8B030D-6E8A-4147-A177-3AD203B41FA5}">
                      <a16:colId xmlns:a16="http://schemas.microsoft.com/office/drawing/2014/main" val="1894850722"/>
                    </a:ext>
                  </a:extLst>
                </a:gridCol>
                <a:gridCol w="1088031">
                  <a:extLst>
                    <a:ext uri="{9D8B030D-6E8A-4147-A177-3AD203B41FA5}">
                      <a16:colId xmlns:a16="http://schemas.microsoft.com/office/drawing/2014/main" val="3058034252"/>
                    </a:ext>
                  </a:extLst>
                </a:gridCol>
              </a:tblGrid>
              <a:tr h="548640">
                <a:tc>
                  <a:txBody>
                    <a:bodyPr/>
                    <a:lstStyle/>
                    <a:p>
                      <a:r>
                        <a:rPr lang="en-US" sz="1100" u="sng" dirty="0"/>
                        <a:t>AdCampaignID</a:t>
                      </a: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r>
                        <a:rPr lang="en-US" sz="1100" dirty="0"/>
                        <a:t>Name</a:t>
                      </a: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r>
                        <a:rPr lang="en-US" sz="1100" dirty="0"/>
                        <a:t>Start</a:t>
                      </a: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r>
                        <a:rPr lang="en-US" sz="1100" dirty="0"/>
                        <a:t>Duration</a:t>
                      </a:r>
                      <a:br>
                        <a:rPr lang="en-US" sz="1100" dirty="0"/>
                      </a:br>
                      <a:r>
                        <a:rPr lang="en-US" sz="1100" dirty="0"/>
                        <a:t>(days)</a:t>
                      </a: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r>
                        <a:rPr lang="en-US" sz="1100" dirty="0"/>
                        <a:t>ManagerID (FK)</a:t>
                      </a:r>
                    </a:p>
                  </a:txBody>
                  <a:tcPr marL="121920" marR="121920" marT="60960" marB="60960"/>
                </a:tc>
                <a:extLst>
                  <a:ext uri="{0D108BD9-81ED-4DB2-BD59-A6C34878D82A}">
                    <a16:rowId xmlns:a16="http://schemas.microsoft.com/office/drawing/2014/main" val="3487491397"/>
                  </a:ext>
                </a:extLst>
              </a:tr>
              <a:tr h="264160">
                <a:tc>
                  <a:txBody>
                    <a:bodyPr/>
                    <a:lstStyle/>
                    <a:p>
                      <a:r>
                        <a:rPr lang="en-US" sz="1100" dirty="0"/>
                        <a:t>111</a:t>
                      </a: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r>
                        <a:rPr lang="en-US" sz="1100" dirty="0"/>
                        <a:t>SummerFun</a:t>
                      </a: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r>
                        <a:rPr lang="en-US" sz="1100" dirty="0"/>
                        <a:t>6/6/22</a:t>
                      </a: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r>
                        <a:rPr lang="en-US" sz="1100" dirty="0"/>
                        <a:t>12</a:t>
                      </a: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r>
                        <a:rPr lang="en-US" sz="1100" dirty="0"/>
                        <a:t>cm100</a:t>
                      </a:r>
                    </a:p>
                  </a:txBody>
                  <a:tcPr marL="121920" marR="121920" marT="60960" marB="60960"/>
                </a:tc>
                <a:extLst>
                  <a:ext uri="{0D108BD9-81ED-4DB2-BD59-A6C34878D82A}">
                    <a16:rowId xmlns:a16="http://schemas.microsoft.com/office/drawing/2014/main" val="3547027517"/>
                  </a:ext>
                </a:extLst>
              </a:tr>
              <a:tr h="264160">
                <a:tc>
                  <a:txBody>
                    <a:bodyPr/>
                    <a:lstStyle/>
                    <a:p>
                      <a:r>
                        <a:rPr lang="en-US" sz="1100" dirty="0"/>
                        <a:t>222</a:t>
                      </a: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pPr marL="0" marR="0" lvl="0" indent="0" algn="l" defTabSz="12191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/>
                        <a:t>SummerZing</a:t>
                      </a: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r>
                        <a:rPr lang="en-US" sz="1100" dirty="0"/>
                        <a:t>6/8/22</a:t>
                      </a: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r>
                        <a:rPr lang="en-US" sz="1100" dirty="0"/>
                        <a:t>30</a:t>
                      </a: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r>
                        <a:rPr lang="en-US" sz="1100" dirty="0"/>
                        <a:t>cm101</a:t>
                      </a:r>
                    </a:p>
                  </a:txBody>
                  <a:tcPr marL="121920" marR="121920" marT="60960" marB="60960"/>
                </a:tc>
                <a:extLst>
                  <a:ext uri="{0D108BD9-81ED-4DB2-BD59-A6C34878D82A}">
                    <a16:rowId xmlns:a16="http://schemas.microsoft.com/office/drawing/2014/main" val="22904891"/>
                  </a:ext>
                </a:extLst>
              </a:tr>
              <a:tr h="264160">
                <a:tc>
                  <a:txBody>
                    <a:bodyPr/>
                    <a:lstStyle/>
                    <a:p>
                      <a:r>
                        <a:rPr lang="en-US" sz="1100" dirty="0"/>
                        <a:t>333</a:t>
                      </a: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r>
                        <a:rPr lang="en-US" sz="1100" dirty="0"/>
                        <a:t>FunBall</a:t>
                      </a: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r>
                        <a:rPr lang="en-US" sz="1100" dirty="0"/>
                        <a:t>6/9/22</a:t>
                      </a: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r>
                        <a:rPr lang="en-US" sz="1100" dirty="0"/>
                        <a:t>12</a:t>
                      </a: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r>
                        <a:rPr lang="en-US" sz="1100" dirty="0"/>
                        <a:t>cm102</a:t>
                      </a:r>
                    </a:p>
                  </a:txBody>
                  <a:tcPr marL="121920" marR="121920" marT="60960" marB="60960"/>
                </a:tc>
                <a:extLst>
                  <a:ext uri="{0D108BD9-81ED-4DB2-BD59-A6C34878D82A}">
                    <a16:rowId xmlns:a16="http://schemas.microsoft.com/office/drawing/2014/main" val="2406712928"/>
                  </a:ext>
                </a:extLst>
              </a:tr>
              <a:tr h="264160">
                <a:tc>
                  <a:txBody>
                    <a:bodyPr/>
                    <a:lstStyle/>
                    <a:p>
                      <a:r>
                        <a:rPr lang="en-US" sz="1100" dirty="0"/>
                        <a:t>444</a:t>
                      </a: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r>
                        <a:rPr lang="en-US" sz="1100" dirty="0"/>
                        <a:t>FallStyle</a:t>
                      </a: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pPr marL="0" marR="0" lvl="0" indent="0" algn="l" defTabSz="12191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/>
                        <a:t>6/9/22</a:t>
                      </a: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r>
                        <a:rPr lang="en-US" sz="1100" dirty="0"/>
                        <a:t>5</a:t>
                      </a: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r>
                        <a:rPr lang="en-US" sz="1100" dirty="0"/>
                        <a:t>cm103</a:t>
                      </a:r>
                    </a:p>
                  </a:txBody>
                  <a:tcPr marL="121920" marR="121920" marT="60960" marB="60960"/>
                </a:tc>
                <a:extLst>
                  <a:ext uri="{0D108BD9-81ED-4DB2-BD59-A6C34878D82A}">
                    <a16:rowId xmlns:a16="http://schemas.microsoft.com/office/drawing/2014/main" val="4024988786"/>
                  </a:ext>
                </a:extLst>
              </a:tr>
              <a:tr h="264160">
                <a:tc>
                  <a:txBody>
                    <a:bodyPr/>
                    <a:lstStyle/>
                    <a:p>
                      <a:r>
                        <a:rPr lang="en-US" sz="1100" dirty="0"/>
                        <a:t>555</a:t>
                      </a: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r>
                        <a:rPr lang="en-US" sz="1100" dirty="0"/>
                        <a:t>FallColors</a:t>
                      </a: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pPr marL="0" marR="0" lvl="0" indent="0" algn="l" defTabSz="12191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/>
                        <a:t>6/9/22</a:t>
                      </a: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r>
                        <a:rPr lang="en-US" sz="1100" dirty="0"/>
                        <a:t>3</a:t>
                      </a: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r>
                        <a:rPr lang="en-US" sz="1100" dirty="0"/>
                        <a:t>cm100</a:t>
                      </a:r>
                    </a:p>
                  </a:txBody>
                  <a:tcPr marL="121920" marR="121920" marT="60960" marB="60960"/>
                </a:tc>
                <a:extLst>
                  <a:ext uri="{0D108BD9-81ED-4DB2-BD59-A6C34878D82A}">
                    <a16:rowId xmlns:a16="http://schemas.microsoft.com/office/drawing/2014/main" val="347778489"/>
                  </a:ext>
                </a:extLst>
              </a:tr>
            </a:tbl>
          </a:graphicData>
        </a:graphic>
      </p:graphicFrame>
      <p:graphicFrame>
        <p:nvGraphicFramePr>
          <p:cNvPr id="10" name="Table 6">
            <a:extLst>
              <a:ext uri="{FF2B5EF4-FFF2-40B4-BE49-F238E27FC236}">
                <a16:creationId xmlns:a16="http://schemas.microsoft.com/office/drawing/2014/main" id="{29483699-A4E1-4FC8-82B8-4F5FA47EC83B}"/>
              </a:ext>
            </a:extLst>
          </p:cNvPr>
          <p:cNvGraphicFramePr>
            <a:graphicFrameLocks noGrp="1"/>
          </p:cNvGraphicFramePr>
          <p:nvPr/>
        </p:nvGraphicFramePr>
        <p:xfrm>
          <a:off x="2943167" y="2465686"/>
          <a:ext cx="2172164" cy="230551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15606">
                  <a:extLst>
                    <a:ext uri="{9D8B030D-6E8A-4147-A177-3AD203B41FA5}">
                      <a16:colId xmlns:a16="http://schemas.microsoft.com/office/drawing/2014/main" val="1050443229"/>
                    </a:ext>
                  </a:extLst>
                </a:gridCol>
                <a:gridCol w="681204">
                  <a:extLst>
                    <a:ext uri="{9D8B030D-6E8A-4147-A177-3AD203B41FA5}">
                      <a16:colId xmlns:a16="http://schemas.microsoft.com/office/drawing/2014/main" val="2510719676"/>
                    </a:ext>
                  </a:extLst>
                </a:gridCol>
                <a:gridCol w="775354">
                  <a:extLst>
                    <a:ext uri="{9D8B030D-6E8A-4147-A177-3AD203B41FA5}">
                      <a16:colId xmlns:a16="http://schemas.microsoft.com/office/drawing/2014/main" val="1828323274"/>
                    </a:ext>
                  </a:extLst>
                </a:gridCol>
              </a:tblGrid>
              <a:tr h="476715">
                <a:tc>
                  <a:txBody>
                    <a:bodyPr/>
                    <a:lstStyle/>
                    <a:p>
                      <a:r>
                        <a:rPr lang="en-US" sz="1200" u="sng" dirty="0"/>
                        <a:t>TypeId</a:t>
                      </a: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Media</a:t>
                      </a: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Range</a:t>
                      </a:r>
                    </a:p>
                  </a:txBody>
                  <a:tcPr marL="121920" marR="121920" marT="60960" marB="60960"/>
                </a:tc>
                <a:extLst>
                  <a:ext uri="{0D108BD9-81ED-4DB2-BD59-A6C34878D82A}">
                    <a16:rowId xmlns:a16="http://schemas.microsoft.com/office/drawing/2014/main" val="3487491397"/>
                  </a:ext>
                </a:extLst>
              </a:tr>
              <a:tr h="301920">
                <a:tc>
                  <a:txBody>
                    <a:bodyPr/>
                    <a:lstStyle/>
                    <a:p>
                      <a:r>
                        <a:rPr lang="en-US" sz="1200" dirty="0"/>
                        <a:t>1</a:t>
                      </a: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TV</a:t>
                      </a: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Local</a:t>
                      </a:r>
                    </a:p>
                  </a:txBody>
                  <a:tcPr marL="121920" marR="121920" marT="60960" marB="60960"/>
                </a:tc>
                <a:extLst>
                  <a:ext uri="{0D108BD9-81ED-4DB2-BD59-A6C34878D82A}">
                    <a16:rowId xmlns:a16="http://schemas.microsoft.com/office/drawing/2014/main" val="3547027517"/>
                  </a:ext>
                </a:extLst>
              </a:tr>
              <a:tr h="301920">
                <a:tc>
                  <a:txBody>
                    <a:bodyPr/>
                    <a:lstStyle/>
                    <a:p>
                      <a:r>
                        <a:rPr lang="en-US" sz="1200" dirty="0"/>
                        <a:t>2</a:t>
                      </a: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TV</a:t>
                      </a: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National</a:t>
                      </a:r>
                    </a:p>
                  </a:txBody>
                  <a:tcPr marL="121920" marR="121920" marT="60960" marB="60960"/>
                </a:tc>
                <a:extLst>
                  <a:ext uri="{0D108BD9-81ED-4DB2-BD59-A6C34878D82A}">
                    <a16:rowId xmlns:a16="http://schemas.microsoft.com/office/drawing/2014/main" val="668892952"/>
                  </a:ext>
                </a:extLst>
              </a:tr>
              <a:tr h="301920">
                <a:tc>
                  <a:txBody>
                    <a:bodyPr/>
                    <a:lstStyle/>
                    <a:p>
                      <a:r>
                        <a:rPr lang="en-US" sz="1200" dirty="0"/>
                        <a:t>3</a:t>
                      </a: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Social</a:t>
                      </a: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pPr marL="0" marR="0" lvl="0" indent="0" algn="l" defTabSz="12191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/>
                        <a:t>Local</a:t>
                      </a:r>
                    </a:p>
                  </a:txBody>
                  <a:tcPr marL="121920" marR="121920" marT="60960" marB="60960"/>
                </a:tc>
                <a:extLst>
                  <a:ext uri="{0D108BD9-81ED-4DB2-BD59-A6C34878D82A}">
                    <a16:rowId xmlns:a16="http://schemas.microsoft.com/office/drawing/2014/main" val="2049206759"/>
                  </a:ext>
                </a:extLst>
              </a:tr>
              <a:tr h="301920">
                <a:tc>
                  <a:txBody>
                    <a:bodyPr/>
                    <a:lstStyle/>
                    <a:p>
                      <a:r>
                        <a:rPr lang="en-US" sz="1200" dirty="0"/>
                        <a:t>5</a:t>
                      </a: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Web</a:t>
                      </a: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pPr marL="0" marR="0" lvl="0" indent="0" algn="l" defTabSz="12191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/>
                        <a:t>Local</a:t>
                      </a:r>
                    </a:p>
                  </a:txBody>
                  <a:tcPr marL="121920" marR="121920" marT="60960" marB="60960"/>
                </a:tc>
                <a:extLst>
                  <a:ext uri="{0D108BD9-81ED-4DB2-BD59-A6C34878D82A}">
                    <a16:rowId xmlns:a16="http://schemas.microsoft.com/office/drawing/2014/main" val="22904891"/>
                  </a:ext>
                </a:extLst>
              </a:tr>
              <a:tr h="301920">
                <a:tc>
                  <a:txBody>
                    <a:bodyPr/>
                    <a:lstStyle/>
                    <a:p>
                      <a:r>
                        <a:rPr lang="en-US" sz="1200" dirty="0"/>
                        <a:t>4</a:t>
                      </a: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Social</a:t>
                      </a: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pPr marL="0" marR="0" lvl="0" indent="0" algn="l" defTabSz="12191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/>
                        <a:t>National</a:t>
                      </a:r>
                    </a:p>
                  </a:txBody>
                  <a:tcPr marL="121920" marR="121920" marT="60960" marB="60960"/>
                </a:tc>
                <a:extLst>
                  <a:ext uri="{0D108BD9-81ED-4DB2-BD59-A6C34878D82A}">
                    <a16:rowId xmlns:a16="http://schemas.microsoft.com/office/drawing/2014/main" val="3747277646"/>
                  </a:ext>
                </a:extLst>
              </a:tr>
              <a:tr h="301920">
                <a:tc>
                  <a:txBody>
                    <a:bodyPr/>
                    <a:lstStyle/>
                    <a:p>
                      <a:r>
                        <a:rPr lang="en-US" sz="1200" dirty="0"/>
                        <a:t>6</a:t>
                      </a: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Web</a:t>
                      </a: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pPr marL="0" marR="0" lvl="0" indent="0" algn="l" defTabSz="12191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/>
                        <a:t>National</a:t>
                      </a:r>
                    </a:p>
                  </a:txBody>
                  <a:tcPr marL="121920" marR="121920" marT="60960" marB="60960"/>
                </a:tc>
                <a:extLst>
                  <a:ext uri="{0D108BD9-81ED-4DB2-BD59-A6C34878D82A}">
                    <a16:rowId xmlns:a16="http://schemas.microsoft.com/office/drawing/2014/main" val="3498779685"/>
                  </a:ext>
                </a:extLst>
              </a:tr>
            </a:tbl>
          </a:graphicData>
        </a:graphic>
      </p:graphicFrame>
      <p:pic>
        <p:nvPicPr>
          <p:cNvPr id="12" name="Picture 11">
            <a:extLst>
              <a:ext uri="{FF2B5EF4-FFF2-40B4-BE49-F238E27FC236}">
                <a16:creationId xmlns:a16="http://schemas.microsoft.com/office/drawing/2014/main" id="{18A7F8BF-C53D-42CF-9C9F-E68E356B807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84562" y="5259063"/>
            <a:ext cx="1483497" cy="1483497"/>
          </a:xfrm>
          <a:prstGeom prst="rect">
            <a:avLst/>
          </a:prstGeom>
          <a:ln>
            <a:noFill/>
          </a:ln>
        </p:spPr>
      </p:pic>
      <p:sp>
        <p:nvSpPr>
          <p:cNvPr id="13" name="Title 4">
            <a:extLst>
              <a:ext uri="{FF2B5EF4-FFF2-40B4-BE49-F238E27FC236}">
                <a16:creationId xmlns:a16="http://schemas.microsoft.com/office/drawing/2014/main" id="{94B1E73B-BF14-4140-BD1B-BE21AC44F1AE}"/>
              </a:ext>
            </a:extLst>
          </p:cNvPr>
          <p:cNvSpPr txBox="1">
            <a:spLocks/>
          </p:cNvSpPr>
          <p:nvPr/>
        </p:nvSpPr>
        <p:spPr>
          <a:xfrm>
            <a:off x="406401" y="1091284"/>
            <a:ext cx="11684000" cy="56692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1219170" rtl="0" eaLnBrk="1" latinLnBrk="0" hangingPunct="1">
              <a:spcBef>
                <a:spcPct val="0"/>
              </a:spcBef>
              <a:buNone/>
              <a:defRPr sz="7200" b="0" kern="1200" cap="none" spc="0">
                <a:ln>
                  <a:noFill/>
                </a:ln>
                <a:solidFill>
                  <a:schemeClr val="tx1"/>
                </a:solidFill>
                <a:effectLst/>
                <a:latin typeface="Segoe UI Semilight" panose="020B0402040204020203" pitchFamily="34" charset="0"/>
                <a:ea typeface="+mj-ea"/>
                <a:cs typeface="Segoe UI Semilight" panose="020B0402040204020203" pitchFamily="34" charset="0"/>
              </a:defRPr>
            </a:lvl1pPr>
          </a:lstStyle>
          <a:p>
            <a:pPr algn="ctr" fontAlgn="auto">
              <a:spcAft>
                <a:spcPts val="0"/>
              </a:spcAft>
            </a:pPr>
            <a:r>
              <a:rPr lang="en-US" sz="4000" dirty="0">
                <a:solidFill>
                  <a:schemeClr val="accent1"/>
                </a:solidFill>
              </a:rPr>
              <a:t>Normalized </a:t>
            </a:r>
            <a:r>
              <a:rPr lang="en-US" sz="4000" dirty="0">
                <a:solidFill>
                  <a:srgbClr val="E3621B"/>
                </a:solidFill>
              </a:rPr>
              <a:t>      </a:t>
            </a:r>
            <a:r>
              <a:rPr lang="en-US" sz="4000" dirty="0"/>
              <a:t> vs.            </a:t>
            </a:r>
            <a:r>
              <a:rPr lang="en-US" sz="4000" dirty="0">
                <a:solidFill>
                  <a:srgbClr val="00B0F0"/>
                </a:solidFill>
              </a:rPr>
              <a:t>Denormalized data</a:t>
            </a:r>
          </a:p>
        </p:txBody>
      </p:sp>
      <p:graphicFrame>
        <p:nvGraphicFramePr>
          <p:cNvPr id="16" name="Table 6">
            <a:extLst>
              <a:ext uri="{FF2B5EF4-FFF2-40B4-BE49-F238E27FC236}">
                <a16:creationId xmlns:a16="http://schemas.microsoft.com/office/drawing/2014/main" id="{14A3FF9D-800B-45FD-86A7-9EC081DFD3F7}"/>
              </a:ext>
            </a:extLst>
          </p:cNvPr>
          <p:cNvGraphicFramePr>
            <a:graphicFrameLocks noGrp="1"/>
          </p:cNvGraphicFramePr>
          <p:nvPr/>
        </p:nvGraphicFramePr>
        <p:xfrm>
          <a:off x="406401" y="1658210"/>
          <a:ext cx="2399290" cy="311299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05304">
                  <a:extLst>
                    <a:ext uri="{9D8B030D-6E8A-4147-A177-3AD203B41FA5}">
                      <a16:colId xmlns:a16="http://schemas.microsoft.com/office/drawing/2014/main" val="4168031598"/>
                    </a:ext>
                  </a:extLst>
                </a:gridCol>
                <a:gridCol w="566821">
                  <a:extLst>
                    <a:ext uri="{9D8B030D-6E8A-4147-A177-3AD203B41FA5}">
                      <a16:colId xmlns:a16="http://schemas.microsoft.com/office/drawing/2014/main" val="1050443229"/>
                    </a:ext>
                  </a:extLst>
                </a:gridCol>
                <a:gridCol w="827165">
                  <a:extLst>
                    <a:ext uri="{9D8B030D-6E8A-4147-A177-3AD203B41FA5}">
                      <a16:colId xmlns:a16="http://schemas.microsoft.com/office/drawing/2014/main" val="3777537937"/>
                    </a:ext>
                  </a:extLst>
                </a:gridCol>
              </a:tblGrid>
              <a:tr h="506951">
                <a:tc>
                  <a:txBody>
                    <a:bodyPr/>
                    <a:lstStyle/>
                    <a:p>
                      <a:r>
                        <a:rPr lang="en-US" sz="1100" u="sng" dirty="0"/>
                        <a:t>Ad Campaign ID</a:t>
                      </a:r>
                    </a:p>
                  </a:txBody>
                  <a:tcPr marL="121920" marR="121920" marT="60960" marB="6096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u="sng" dirty="0"/>
                        <a:t>Type Id</a:t>
                      </a:r>
                    </a:p>
                  </a:txBody>
                  <a:tcPr marL="121920" marR="121920" marT="60960" marB="60960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/>
                        <a:t>Budget in millions</a:t>
                      </a:r>
                    </a:p>
                  </a:txBody>
                  <a:tcPr marL="121920" marR="121920" marT="0" marB="0" anchor="ctr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3487491397"/>
                  </a:ext>
                </a:extLst>
              </a:tr>
              <a:tr h="234928">
                <a:tc>
                  <a:txBody>
                    <a:bodyPr/>
                    <a:lstStyle/>
                    <a:p>
                      <a:r>
                        <a:rPr lang="en-US" sz="1100" dirty="0"/>
                        <a:t>111</a:t>
                      </a:r>
                    </a:p>
                  </a:txBody>
                  <a:tcPr marL="121920" marR="121920" marT="60960" marB="6096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/>
                        <a:t>1</a:t>
                      </a: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r>
                        <a:rPr lang="en-US" sz="1100" dirty="0"/>
                        <a:t>$ 5</a:t>
                      </a:r>
                    </a:p>
                  </a:txBody>
                  <a:tcPr marL="121920" marR="121920" marT="60960" marB="60960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3547027517"/>
                  </a:ext>
                </a:extLst>
              </a:tr>
              <a:tr h="234928">
                <a:tc>
                  <a:txBody>
                    <a:bodyPr/>
                    <a:lstStyle/>
                    <a:p>
                      <a:r>
                        <a:rPr lang="en-US" sz="1100" dirty="0"/>
                        <a:t>111</a:t>
                      </a:r>
                    </a:p>
                  </a:txBody>
                  <a:tcPr marL="121920" marR="121920" marT="60960" marB="6096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/>
                        <a:t>2</a:t>
                      </a: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pPr marL="0" marR="0" lvl="0" indent="0" algn="l" defTabSz="12191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/>
                        <a:t>$ 5</a:t>
                      </a:r>
                    </a:p>
                  </a:txBody>
                  <a:tcPr marL="121920" marR="121920" marT="60960" marB="60960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668892952"/>
                  </a:ext>
                </a:extLst>
              </a:tr>
              <a:tr h="234928">
                <a:tc>
                  <a:txBody>
                    <a:bodyPr/>
                    <a:lstStyle/>
                    <a:p>
                      <a:r>
                        <a:rPr lang="en-US" sz="1100" dirty="0"/>
                        <a:t>222</a:t>
                      </a:r>
                    </a:p>
                  </a:txBody>
                  <a:tcPr marL="121920" marR="121920" marT="60960" marB="6096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/>
                        <a:t>1</a:t>
                      </a: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pPr marL="0" marR="0" lvl="0" indent="0" algn="l" defTabSz="12191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/>
                        <a:t>$ 6</a:t>
                      </a:r>
                    </a:p>
                  </a:txBody>
                  <a:tcPr marL="121920" marR="121920" marT="60960" marB="60960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2449496800"/>
                  </a:ext>
                </a:extLst>
              </a:tr>
              <a:tr h="234928">
                <a:tc>
                  <a:txBody>
                    <a:bodyPr/>
                    <a:lstStyle/>
                    <a:p>
                      <a:r>
                        <a:rPr lang="en-US" sz="1100" dirty="0"/>
                        <a:t>222</a:t>
                      </a:r>
                    </a:p>
                  </a:txBody>
                  <a:tcPr marL="121920" marR="121920" marT="60960" marB="6096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/>
                        <a:t>3</a:t>
                      </a: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pPr marL="0" marR="0" lvl="0" indent="0" algn="l" defTabSz="12191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/>
                        <a:t>$ 3</a:t>
                      </a:r>
                    </a:p>
                  </a:txBody>
                  <a:tcPr marL="121920" marR="121920" marT="60960" marB="60960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2049206759"/>
                  </a:ext>
                </a:extLst>
              </a:tr>
              <a:tr h="234928">
                <a:tc>
                  <a:txBody>
                    <a:bodyPr/>
                    <a:lstStyle/>
                    <a:p>
                      <a:r>
                        <a:rPr lang="en-US" sz="1100" dirty="0"/>
                        <a:t>222</a:t>
                      </a:r>
                    </a:p>
                  </a:txBody>
                  <a:tcPr marL="121920" marR="121920" marT="60960" marB="6096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/>
                        <a:t>5</a:t>
                      </a: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pPr marL="0" marR="0" lvl="0" indent="0" algn="l" defTabSz="12191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/>
                        <a:t>$ 10</a:t>
                      </a:r>
                    </a:p>
                  </a:txBody>
                  <a:tcPr marL="121920" marR="121920" marT="60960" marB="60960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22904891"/>
                  </a:ext>
                </a:extLst>
              </a:tr>
              <a:tr h="234928">
                <a:tc>
                  <a:txBody>
                    <a:bodyPr/>
                    <a:lstStyle/>
                    <a:p>
                      <a:r>
                        <a:rPr lang="en-US" sz="1100" dirty="0"/>
                        <a:t>333</a:t>
                      </a:r>
                    </a:p>
                  </a:txBody>
                  <a:tcPr marL="121920" marR="121920" marT="60960" marB="6096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/>
                        <a:t>3</a:t>
                      </a: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pPr marL="0" marR="0" lvl="0" indent="0" algn="l" defTabSz="12191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/>
                        <a:t>$ 8</a:t>
                      </a:r>
                    </a:p>
                  </a:txBody>
                  <a:tcPr marL="121920" marR="121920" marT="60960" marB="60960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2406712928"/>
                  </a:ext>
                </a:extLst>
              </a:tr>
              <a:tr h="234928">
                <a:tc>
                  <a:txBody>
                    <a:bodyPr/>
                    <a:lstStyle/>
                    <a:p>
                      <a:r>
                        <a:rPr lang="en-US" sz="1100" dirty="0"/>
                        <a:t>333</a:t>
                      </a:r>
                    </a:p>
                  </a:txBody>
                  <a:tcPr marL="121920" marR="121920" marT="60960" marB="6096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/>
                        <a:t>4</a:t>
                      </a: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pPr marL="0" marR="0" lvl="0" indent="0" algn="l" defTabSz="12191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/>
                        <a:t>$ 2</a:t>
                      </a:r>
                    </a:p>
                  </a:txBody>
                  <a:tcPr marL="121920" marR="121920" marT="60960" marB="60960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3984901805"/>
                  </a:ext>
                </a:extLst>
              </a:tr>
              <a:tr h="234928">
                <a:tc>
                  <a:txBody>
                    <a:bodyPr/>
                    <a:lstStyle/>
                    <a:p>
                      <a:r>
                        <a:rPr lang="en-US" sz="1100" dirty="0"/>
                        <a:t>444</a:t>
                      </a:r>
                    </a:p>
                  </a:txBody>
                  <a:tcPr marL="121920" marR="121920" marT="60960" marB="6096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/>
                        <a:t>6</a:t>
                      </a: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pPr marL="0" marR="0" lvl="0" indent="0" algn="l" defTabSz="12191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/>
                        <a:t>$ 10</a:t>
                      </a:r>
                    </a:p>
                  </a:txBody>
                  <a:tcPr marL="121920" marR="121920" marT="60960" marB="60960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530816912"/>
                  </a:ext>
                </a:extLst>
              </a:tr>
              <a:tr h="234928">
                <a:tc>
                  <a:txBody>
                    <a:bodyPr/>
                    <a:lstStyle/>
                    <a:p>
                      <a:r>
                        <a:rPr lang="en-US" sz="1100" dirty="0"/>
                        <a:t>555</a:t>
                      </a:r>
                    </a:p>
                  </a:txBody>
                  <a:tcPr marL="121920" marR="121920" marT="60960" marB="6096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/>
                        <a:t>3</a:t>
                      </a:r>
                    </a:p>
                  </a:txBody>
                  <a:tcPr marL="121920" marR="121920" marT="60960" marB="60960"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2191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/>
                        <a:t>$ 10</a:t>
                      </a:r>
                    </a:p>
                  </a:txBody>
                  <a:tcPr marL="121920" marR="121920" marT="60960" marB="60960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34165888"/>
                  </a:ext>
                </a:extLst>
              </a:tr>
            </a:tbl>
          </a:graphicData>
        </a:graphic>
      </p:graphicFrame>
      <p:sp>
        <p:nvSpPr>
          <p:cNvPr id="11" name="TextBox 10">
            <a:extLst>
              <a:ext uri="{FF2B5EF4-FFF2-40B4-BE49-F238E27FC236}">
                <a16:creationId xmlns:a16="http://schemas.microsoft.com/office/drawing/2014/main" id="{DCD6D23A-699D-46C3-AC41-C7CEFB4B54B9}"/>
              </a:ext>
            </a:extLst>
          </p:cNvPr>
          <p:cNvSpPr txBox="1"/>
          <p:nvPr/>
        </p:nvSpPr>
        <p:spPr>
          <a:xfrm>
            <a:off x="6878528" y="5583503"/>
            <a:ext cx="459742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800" b="1" dirty="0">
                <a:solidFill>
                  <a:schemeClr val="tx1"/>
                </a:solidFill>
                <a:effectLst/>
              </a:rPr>
              <a:t>Change ‘SummerZing’ into ‘SummerFlash’ </a:t>
            </a:r>
          </a:p>
        </p:txBody>
      </p:sp>
    </p:spTree>
    <p:extLst>
      <p:ext uri="{BB962C8B-B14F-4D97-AF65-F5344CB8AC3E}">
        <p14:creationId xmlns:p14="http://schemas.microsoft.com/office/powerpoint/2010/main" val="19841548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DM4DM 2024">
  <a:themeElements>
    <a:clrScheme name="MSCommerce">
      <a:dk1>
        <a:srgbClr val="000000"/>
      </a:dk1>
      <a:lt1>
        <a:srgbClr val="FFFFFF"/>
      </a:lt1>
      <a:dk2>
        <a:srgbClr val="595959"/>
      </a:dk2>
      <a:lt2>
        <a:srgbClr val="FFFFFF"/>
      </a:lt2>
      <a:accent1>
        <a:srgbClr val="CC0000"/>
      </a:accent1>
      <a:accent2>
        <a:srgbClr val="FF0000"/>
      </a:accent2>
      <a:accent3>
        <a:srgbClr val="336699"/>
      </a:accent3>
      <a:accent4>
        <a:srgbClr val="FFFF00"/>
      </a:accent4>
      <a:accent5>
        <a:srgbClr val="000032"/>
      </a:accent5>
      <a:accent6>
        <a:srgbClr val="00B0F0"/>
      </a:accent6>
      <a:hlink>
        <a:srgbClr val="336699"/>
      </a:hlink>
      <a:folHlink>
        <a:srgbClr val="9A0000"/>
      </a:folHlink>
    </a:clrScheme>
    <a:fontScheme name="Thermal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hermal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63500" dist="38100" dir="81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101600" dist="63500" dir="8100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3000000"/>
            </a:lightRig>
          </a:scene3d>
          <a:sp3d>
            <a:bevelT h="1905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lumMod val="125000"/>
              </a:schemeClr>
            </a:gs>
            <a:gs pos="55000">
              <a:schemeClr val="phClr">
                <a:shade val="100000"/>
                <a:satMod val="100000"/>
                <a:lumMod val="100000"/>
              </a:schemeClr>
            </a:gs>
            <a:gs pos="100000">
              <a:schemeClr val="phClr">
                <a:shade val="90000"/>
                <a:satMod val="300000"/>
                <a:lumMod val="9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8000"/>
                <a:satMod val="130000"/>
              </a:schemeClr>
            </a:duotone>
          </a:blip>
          <a:tile tx="0" ty="0" sx="100000" sy="100000" flip="none" algn="tl"/>
        </a:blip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 dirty="0" smtClean="0">
            <a:effectLst/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>
        <a:spAutoFit/>
      </a:bodyPr>
      <a:lstStyle>
        <a:defPPr algn="l">
          <a:defRPr dirty="0" smtClean="0">
            <a:solidFill>
              <a:schemeClr val="tx1"/>
            </a:solidFill>
            <a:effectLst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DM4DM 2024" id="{5C2DBB5A-4F1D-4D0B-A31B-6444BFE20988}" vid="{A57FF521-D386-4A98-AB6C-70B0E7955C25}"/>
    </a:ext>
  </a:extLst>
</a:theme>
</file>

<file path=ppt/theme/theme2.xml><?xml version="1.0" encoding="utf-8"?>
<a:theme xmlns:a="http://schemas.openxmlformats.org/drawingml/2006/main" name="1_DM4DM 2024">
  <a:themeElements>
    <a:clrScheme name="MSCommerce">
      <a:dk1>
        <a:srgbClr val="000000"/>
      </a:dk1>
      <a:lt1>
        <a:srgbClr val="FFFFFF"/>
      </a:lt1>
      <a:dk2>
        <a:srgbClr val="595959"/>
      </a:dk2>
      <a:lt2>
        <a:srgbClr val="FFFFFF"/>
      </a:lt2>
      <a:accent1>
        <a:srgbClr val="CC0000"/>
      </a:accent1>
      <a:accent2>
        <a:srgbClr val="FF0000"/>
      </a:accent2>
      <a:accent3>
        <a:srgbClr val="336699"/>
      </a:accent3>
      <a:accent4>
        <a:srgbClr val="FFFF00"/>
      </a:accent4>
      <a:accent5>
        <a:srgbClr val="000032"/>
      </a:accent5>
      <a:accent6>
        <a:srgbClr val="00B0F0"/>
      </a:accent6>
      <a:hlink>
        <a:srgbClr val="336699"/>
      </a:hlink>
      <a:folHlink>
        <a:srgbClr val="9A0000"/>
      </a:folHlink>
    </a:clrScheme>
    <a:fontScheme name="Thermal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hermal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63500" dist="38100" dir="81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101600" dist="63500" dir="8100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3000000"/>
            </a:lightRig>
          </a:scene3d>
          <a:sp3d>
            <a:bevelT h="1905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lumMod val="125000"/>
              </a:schemeClr>
            </a:gs>
            <a:gs pos="55000">
              <a:schemeClr val="phClr">
                <a:shade val="100000"/>
                <a:satMod val="100000"/>
                <a:lumMod val="100000"/>
              </a:schemeClr>
            </a:gs>
            <a:gs pos="100000">
              <a:schemeClr val="phClr">
                <a:shade val="90000"/>
                <a:satMod val="300000"/>
                <a:lumMod val="9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8000"/>
                <a:satMod val="130000"/>
              </a:schemeClr>
            </a:duotone>
          </a:blip>
          <a:tile tx="0" ty="0" sx="100000" sy="100000" flip="none" algn="tl"/>
        </a:blip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 dirty="0" smtClean="0">
            <a:effectLst/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>
        <a:spAutoFit/>
      </a:bodyPr>
      <a:lstStyle>
        <a:defPPr algn="l">
          <a:defRPr dirty="0" smtClean="0">
            <a:solidFill>
              <a:schemeClr val="tx1"/>
            </a:solidFill>
            <a:effectLst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DM4DM 2024" id="{5C2DBB5A-4F1D-4D0B-A31B-6444BFE20988}" vid="{A57FF521-D386-4A98-AB6C-70B0E7955C25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DB for UG 2021</Template>
  <TotalTime>3302</TotalTime>
  <Words>1822</Words>
  <Application>Microsoft Office PowerPoint</Application>
  <PresentationFormat>Widescreen</PresentationFormat>
  <Paragraphs>1168</Paragraphs>
  <Slides>19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19</vt:i4>
      </vt:variant>
    </vt:vector>
  </HeadingPairs>
  <TitlesOfParts>
    <vt:vector size="27" baseType="lpstr">
      <vt:lpstr>Arial</vt:lpstr>
      <vt:lpstr>Calibri</vt:lpstr>
      <vt:lpstr>Segoe UI Light</vt:lpstr>
      <vt:lpstr>Segoe UI Semilight</vt:lpstr>
      <vt:lpstr>Verdana</vt:lpstr>
      <vt:lpstr>Wingdings</vt:lpstr>
      <vt:lpstr>DM4DM 2024</vt:lpstr>
      <vt:lpstr>1_DM4DM 2024</vt:lpstr>
      <vt:lpstr>Comparing normalized and denormalized DBs</vt:lpstr>
      <vt:lpstr>Critical thinking</vt:lpstr>
      <vt:lpstr>You do the talking</vt:lpstr>
      <vt:lpstr>Orange words</vt:lpstr>
      <vt:lpstr>You are in charge of the user experience at Netflix/Prime</vt:lpstr>
      <vt:lpstr>The way data is organized makes certain operations easier, and others more difficult.</vt:lpstr>
      <vt:lpstr>Why managers at Pressly might prefer looking at denormalized data? </vt:lpstr>
      <vt:lpstr>Which DB is faster?</vt:lpstr>
      <vt:lpstr>Which DB is faster?</vt:lpstr>
      <vt:lpstr>Which DB is faster?</vt:lpstr>
      <vt:lpstr>Which DB is faster?</vt:lpstr>
      <vt:lpstr>Which DB is faster?</vt:lpstr>
      <vt:lpstr>The way data is organized makes certain operations easier, and others more difficult.</vt:lpstr>
      <vt:lpstr>PowerPoint Presentation</vt:lpstr>
      <vt:lpstr>Two alternative ways to organize your data</vt:lpstr>
      <vt:lpstr>The data model is the skeleton of your database</vt:lpstr>
      <vt:lpstr>There is no ‘best’ DB design. The best design depends on what you need to do.</vt:lpstr>
      <vt:lpstr>Interview question: are there different types of DBs? Why? Which one would you pick?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Grazioli, Stefano (sg6m)</dc:creator>
  <cp:lastModifiedBy>Grazioli, Stefano (sg6m)</cp:lastModifiedBy>
  <cp:revision>105</cp:revision>
  <dcterms:created xsi:type="dcterms:W3CDTF">2021-10-25T04:53:00Z</dcterms:created>
  <dcterms:modified xsi:type="dcterms:W3CDTF">2024-10-21T17:52:05Z</dcterms:modified>
</cp:coreProperties>
</file>