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0"/>
  </p:notesMasterIdLst>
  <p:sldIdLst>
    <p:sldId id="256" r:id="rId2"/>
    <p:sldId id="829" r:id="rId3"/>
    <p:sldId id="835" r:id="rId4"/>
    <p:sldId id="834" r:id="rId5"/>
    <p:sldId id="815" r:id="rId6"/>
    <p:sldId id="825" r:id="rId7"/>
    <p:sldId id="824" r:id="rId8"/>
    <p:sldId id="822" r:id="rId9"/>
    <p:sldId id="826" r:id="rId10"/>
    <p:sldId id="454" r:id="rId11"/>
    <p:sldId id="827" r:id="rId12"/>
    <p:sldId id="836" r:id="rId13"/>
    <p:sldId id="459" r:id="rId14"/>
    <p:sldId id="816" r:id="rId15"/>
    <p:sldId id="308" r:id="rId16"/>
    <p:sldId id="305" r:id="rId17"/>
    <p:sldId id="292" r:id="rId18"/>
    <p:sldId id="807" r:id="rId19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B3"/>
    <a:srgbClr val="FF6600"/>
    <a:srgbClr val="FF9933"/>
    <a:srgbClr val="000000"/>
    <a:srgbClr val="A4D4FC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477" autoAdjust="0"/>
  </p:normalViewPr>
  <p:slideViewPr>
    <p:cSldViewPr snapToGrid="0">
      <p:cViewPr varScale="1">
        <p:scale>
          <a:sx n="96" d="100"/>
          <a:sy n="96" d="100"/>
        </p:scale>
        <p:origin x="97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5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warehousing</a:t>
            </a:r>
            <a:r>
              <a:rPr lang="en-US" baseline="0" dirty="0"/>
              <a:t> includes two parts – getting data in, and getting data out. Getting data in is the hard part – it includes taking data from source systems, transforming the data, and loading it into an integrated data store. Getting data in is 80 % of time and resources, and 50% of unexpected costs.</a:t>
            </a:r>
          </a:p>
          <a:p>
            <a:endParaRPr lang="en-US" baseline="0" dirty="0"/>
          </a:p>
          <a:p>
            <a:r>
              <a:rPr lang="en-US" baseline="0" dirty="0"/>
              <a:t>Getting data out is the fun part – it include the BI tools that casual and power users use to access the data warehouse data. When users use the data, they can deliver value to the organization.</a:t>
            </a:r>
          </a:p>
          <a:p>
            <a:endParaRPr lang="en-US" baseline="0" dirty="0"/>
          </a:p>
          <a:p>
            <a:r>
              <a:rPr lang="en-US" baseline="0" dirty="0"/>
              <a:t>The data store in the middle can be an enterprise data warehouse, a data warehouse with dependent data marts, independent data marts, or a federated database environment. Typically, the independent data mart approach is least effective.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7D9CF38-8699-48C4-87B3-C7762D02BFC8}" type="slidenum">
              <a:rPr lang="en-US"/>
              <a:pPr defTabSz="931774"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2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9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37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7D9CF38-8699-48C4-87B3-C7762D02BFC8}" type="slidenum">
              <a:rPr lang="en-US"/>
              <a:pPr defTabSz="931774"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1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2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8694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6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4160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57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5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40391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3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  <p:bldP spid="13" grpId="22" animBg="1"/>
      <p:bldP spid="13" grpId="23" animBg="1"/>
      <p:bldP spid="13" grpId="24" animBg="1"/>
      <p:bldP spid="13" grpId="25" animBg="1"/>
      <p:bldP spid="13" grpId="26" animBg="1"/>
      <p:bldP spid="13" grpId="27" animBg="1"/>
      <p:bldP spid="13" grpId="28" animBg="1"/>
      <p:bldP spid="13" grpId="29" animBg="1"/>
      <p:bldP spid="13" grpId="30" animBg="1"/>
      <p:bldP spid="13" grpId="31" animBg="1"/>
      <p:bldP spid="13" grpId="32" animBg="1"/>
      <p:bldP spid="13" grpId="33" animBg="1"/>
    </p:bld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0" y="1905000"/>
            <a:ext cx="8826500" cy="2844800"/>
          </a:xfrm>
        </p:spPr>
        <p:txBody>
          <a:bodyPr/>
          <a:lstStyle/>
          <a:p>
            <a:r>
              <a:rPr lang="en-US" dirty="0"/>
              <a:t>Pivot Tables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are Business Intelligence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B5EDA-9145-D13E-6DC5-5A96EB007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07"/>
          <a:stretch/>
        </p:blipFill>
        <p:spPr>
          <a:xfrm>
            <a:off x="1012722" y="0"/>
            <a:ext cx="8150942" cy="3287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ACME Global!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6400" y="1111108"/>
            <a:ext cx="6213229" cy="5486400"/>
          </a:xfrm>
        </p:spPr>
        <p:txBody>
          <a:bodyPr>
            <a:noAutofit/>
          </a:bodyPr>
          <a:lstStyle/>
          <a:p>
            <a:r>
              <a:rPr lang="en-US" sz="3200" dirty="0"/>
              <a:t>Your career is unstoppable!</a:t>
            </a:r>
          </a:p>
          <a:p>
            <a:r>
              <a:rPr lang="en-US" sz="3200" dirty="0"/>
              <a:t>Now you are a BI/Finance consultant at ACME Global, a large company with a global presence.</a:t>
            </a:r>
          </a:p>
          <a:p>
            <a:r>
              <a:rPr lang="en-US" sz="3200" dirty="0"/>
              <a:t>It is year-end and your boss, the CFO, wants to check the </a:t>
            </a:r>
            <a:r>
              <a:rPr lang="en-US" sz="3200" dirty="0">
                <a:solidFill>
                  <a:srgbClr val="0D0DB3"/>
                </a:solidFill>
              </a:rPr>
              <a:t>differences between budgeted costs and actual costs.  </a:t>
            </a:r>
            <a:r>
              <a:rPr lang="en-US" sz="3200" dirty="0"/>
              <a:t>This is called a Variance Analysis.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AutoShape 2" descr="Image result for global  compan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33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340234"/>
            <a:ext cx="5384800" cy="3562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CF2D4C-0EE5-4989-8439-4D1621E13072}"/>
              </a:ext>
            </a:extLst>
          </p:cNvPr>
          <p:cNvGrpSpPr/>
          <p:nvPr/>
        </p:nvGrpSpPr>
        <p:grpSpPr>
          <a:xfrm>
            <a:off x="11400416" y="5954047"/>
            <a:ext cx="770364" cy="883989"/>
            <a:chOff x="598669" y="1804503"/>
            <a:chExt cx="881075" cy="1027654"/>
          </a:xfrm>
        </p:grpSpPr>
        <p:pic>
          <p:nvPicPr>
            <p:cNvPr id="8" name="Graphic 7" descr="Earth globe: Americas with solid fill">
              <a:extLst>
                <a:ext uri="{FF2B5EF4-FFF2-40B4-BE49-F238E27FC236}">
                  <a16:creationId xmlns:a16="http://schemas.microsoft.com/office/drawing/2014/main" id="{FEB5BDCE-33F1-4068-A44E-04829446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2DE6D0-1F12-46DB-A0D3-C34382091FBD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MP9 (and interview talking points)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70D1A9CD-F3D1-40E9-97D1-3B6EEF89FC10}" type="slidenum">
              <a:rPr lang="en-US">
                <a:solidFill>
                  <a:srgbClr val="FFFFFF"/>
                </a:solidFill>
              </a:rPr>
              <a:pPr defTabSz="1219170"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209800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/>
            <a:endParaRPr lang="en-US" sz="1333" dirty="0"/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 bwMode="auto">
          <a:xfrm flipV="1">
            <a:off x="1382615" y="2205995"/>
            <a:ext cx="518059" cy="380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>
            <a:off x="1408091" y="3880395"/>
            <a:ext cx="523152" cy="13827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054248" y="1692788"/>
            <a:ext cx="1659115" cy="844482"/>
          </a:xfrm>
          <a:prstGeom prst="can">
            <a:avLst>
              <a:gd name="adj" fmla="val 13894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N. America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4" name="Can 33"/>
          <p:cNvSpPr/>
          <p:nvPr/>
        </p:nvSpPr>
        <p:spPr>
          <a:xfrm>
            <a:off x="2086125" y="2632041"/>
            <a:ext cx="1598524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S. America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6" name="Can 35"/>
          <p:cNvSpPr/>
          <p:nvPr/>
        </p:nvSpPr>
        <p:spPr>
          <a:xfrm>
            <a:off x="2050072" y="3641120"/>
            <a:ext cx="1619868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Pacific Rim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cxnSp>
        <p:nvCxnSpPr>
          <p:cNvPr id="38" name="Straight Arrow Connector 37"/>
          <p:cNvCxnSpPr>
            <a:cxnSpLocks/>
            <a:stCxn id="49" idx="3"/>
          </p:cNvCxnSpPr>
          <p:nvPr/>
        </p:nvCxnSpPr>
        <p:spPr bwMode="auto">
          <a:xfrm>
            <a:off x="1294687" y="3015690"/>
            <a:ext cx="512174" cy="15176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C30825B-7681-430A-B1A1-7D8DBB76F289}"/>
              </a:ext>
            </a:extLst>
          </p:cNvPr>
          <p:cNvGrpSpPr/>
          <p:nvPr/>
        </p:nvGrpSpPr>
        <p:grpSpPr>
          <a:xfrm>
            <a:off x="3743280" y="2823449"/>
            <a:ext cx="4446403" cy="2236965"/>
            <a:chOff x="3743280" y="2823449"/>
            <a:chExt cx="4446403" cy="2236965"/>
          </a:xfrm>
        </p:grpSpPr>
        <p:sp>
          <p:nvSpPr>
            <p:cNvPr id="37" name="Can 36"/>
            <p:cNvSpPr/>
            <p:nvPr/>
          </p:nvSpPr>
          <p:spPr>
            <a:xfrm>
              <a:off x="5691928" y="2823449"/>
              <a:ext cx="2497755" cy="2236965"/>
            </a:xfrm>
            <a:prstGeom prst="can">
              <a:avLst>
                <a:gd name="adj" fmla="val 10818"/>
              </a:avLst>
            </a:prstGeom>
            <a:solidFill>
              <a:srgbClr val="FFC0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chemeClr val="tx1"/>
                  </a:solidFill>
                  <a:effectLst/>
                </a:rPr>
                <a:t>Use SQL to integrate the 5 ACME region tables into a single </a:t>
              </a:r>
              <a:r>
                <a:rPr lang="en-US" sz="2400" u="sng" dirty="0">
                  <a:solidFill>
                    <a:schemeClr val="tx1"/>
                  </a:solidFill>
                  <a:effectLst/>
                </a:rPr>
                <a:t>VIEW</a:t>
              </a:r>
              <a:endParaRPr lang="en-US" sz="2400" u="sng" dirty="0">
                <a:solidFill>
                  <a:srgbClr val="000000"/>
                </a:solidFill>
                <a:effectLst/>
                <a:latin typeface="Calibri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912794" y="3245810"/>
              <a:ext cx="1721596" cy="1564683"/>
            </a:xfrm>
            <a:prstGeom prst="rightArrow">
              <a:avLst>
                <a:gd name="adj1" fmla="val 6941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Extract Actual and Budgeted expenditures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66D36C-FA88-48AF-A3D3-2ACCD5A10BFF}"/>
                </a:ext>
              </a:extLst>
            </p:cNvPr>
            <p:cNvSpPr txBox="1"/>
            <p:nvPr/>
          </p:nvSpPr>
          <p:spPr>
            <a:xfrm>
              <a:off x="3743280" y="3197842"/>
              <a:ext cx="1498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ETL technologies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F13ACE-8A55-4C86-8310-662827B566B0}"/>
              </a:ext>
            </a:extLst>
          </p:cNvPr>
          <p:cNvGrpSpPr/>
          <p:nvPr/>
        </p:nvGrpSpPr>
        <p:grpSpPr>
          <a:xfrm>
            <a:off x="7849354" y="2727109"/>
            <a:ext cx="4296926" cy="3852377"/>
            <a:chOff x="7775740" y="2650150"/>
            <a:chExt cx="4314660" cy="385237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567" y="5023010"/>
              <a:ext cx="1381149" cy="977668"/>
            </a:xfrm>
            <a:prstGeom prst="rect">
              <a:avLst/>
            </a:prstGeom>
          </p:spPr>
        </p:pic>
        <p:sp>
          <p:nvSpPr>
            <p:cNvPr id="39" name="Right Arrow 38"/>
            <p:cNvSpPr/>
            <p:nvPr/>
          </p:nvSpPr>
          <p:spPr>
            <a:xfrm>
              <a:off x="8228965" y="2986640"/>
              <a:ext cx="1702382" cy="1928346"/>
            </a:xfrm>
            <a:prstGeom prst="rightArrow">
              <a:avLst>
                <a:gd name="adj1" fmla="val 7757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Use </a:t>
              </a:r>
              <a:r>
                <a:rPr lang="en-US" sz="1600" b="1" dirty="0">
                  <a:solidFill>
                    <a:srgbClr val="FF6600"/>
                  </a:solidFill>
                  <a:latin typeface="Calibri"/>
                </a:rPr>
                <a:t>both</a:t>
              </a:r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 SQL and Excel Pivot tables to answer global BI questions 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148" y="3324068"/>
              <a:ext cx="1981696" cy="226682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0155352" y="5156202"/>
              <a:ext cx="1935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600" dirty="0">
                  <a:solidFill>
                    <a:srgbClr val="000000"/>
                  </a:solidFill>
                  <a:effectLst/>
                </a:rPr>
                <a:t>ACME global leadership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9954148" y="2650150"/>
              <a:ext cx="1981696" cy="96157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000" dirty="0">
                  <a:solidFill>
                    <a:srgbClr val="FFFFFF"/>
                  </a:solidFill>
                  <a:latin typeface="Calibri"/>
                </a:rPr>
                <a:t>BI Reports for decision making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E283C6-9A03-4D0A-93D2-09188FD1C3B0}"/>
                </a:ext>
              </a:extLst>
            </p:cNvPr>
            <p:cNvSpPr txBox="1"/>
            <p:nvPr/>
          </p:nvSpPr>
          <p:spPr>
            <a:xfrm>
              <a:off x="8153379" y="2718517"/>
              <a:ext cx="123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BI/Analytics technologies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B714D9-C611-4E85-BAE9-CB2931716501}"/>
                </a:ext>
              </a:extLst>
            </p:cNvPr>
            <p:cNvSpPr txBox="1"/>
            <p:nvPr/>
          </p:nvSpPr>
          <p:spPr>
            <a:xfrm>
              <a:off x="7775740" y="5979307"/>
              <a:ext cx="2336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dirty="0">
                  <a:solidFill>
                    <a:srgbClr val="000000"/>
                  </a:solidFill>
                  <a:effectLst/>
                </a:rPr>
                <a:t>YOU: BI &amp; analytics consultants/analysts,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CFFBDE-DC62-40C5-927F-3B009EADA1AE}"/>
              </a:ext>
            </a:extLst>
          </p:cNvPr>
          <p:cNvSpPr txBox="1"/>
          <p:nvPr/>
        </p:nvSpPr>
        <p:spPr>
          <a:xfrm>
            <a:off x="304801" y="1083259"/>
            <a:ext cx="363952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More transactional…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152466-65DE-4E43-B937-5D6E50E11893}"/>
              </a:ext>
            </a:extLst>
          </p:cNvPr>
          <p:cNvSpPr txBox="1"/>
          <p:nvPr/>
        </p:nvSpPr>
        <p:spPr>
          <a:xfrm>
            <a:off x="9042402" y="1067024"/>
            <a:ext cx="3105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…more analytical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CC288-750C-4299-A383-B69DB153A00F}"/>
              </a:ext>
            </a:extLst>
          </p:cNvPr>
          <p:cNvGrpSpPr/>
          <p:nvPr/>
        </p:nvGrpSpPr>
        <p:grpSpPr>
          <a:xfrm>
            <a:off x="582618" y="1782025"/>
            <a:ext cx="770364" cy="883989"/>
            <a:chOff x="598669" y="1804503"/>
            <a:chExt cx="881075" cy="1027654"/>
          </a:xfrm>
        </p:grpSpPr>
        <p:pic>
          <p:nvPicPr>
            <p:cNvPr id="7" name="Graphic 6" descr="Earth globe: Americas with solid fill">
              <a:extLst>
                <a:ext uri="{FF2B5EF4-FFF2-40B4-BE49-F238E27FC236}">
                  <a16:creationId xmlns:a16="http://schemas.microsoft.com/office/drawing/2014/main" id="{B8BADB58-35A7-44F0-92DE-16C82E38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7E8549-1EA2-4C9F-90F0-92847A5A9AC0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D72BFC-DA31-4DEC-AF49-8B1249A475B2}"/>
              </a:ext>
            </a:extLst>
          </p:cNvPr>
          <p:cNvGrpSpPr/>
          <p:nvPr/>
        </p:nvGrpSpPr>
        <p:grpSpPr>
          <a:xfrm>
            <a:off x="555137" y="2667053"/>
            <a:ext cx="770364" cy="883989"/>
            <a:chOff x="598669" y="1804503"/>
            <a:chExt cx="881075" cy="1027654"/>
          </a:xfrm>
        </p:grpSpPr>
        <p:pic>
          <p:nvPicPr>
            <p:cNvPr id="49" name="Graphic 48" descr="Earth globe: Americas with solid fill">
              <a:extLst>
                <a:ext uri="{FF2B5EF4-FFF2-40B4-BE49-F238E27FC236}">
                  <a16:creationId xmlns:a16="http://schemas.microsoft.com/office/drawing/2014/main" id="{C94D197A-5F69-40FA-A1CA-583DF52C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B6779D-7495-4C19-85BF-1AC773EB072A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0433413-5C69-4730-8D9E-38F594261FBD}"/>
              </a:ext>
            </a:extLst>
          </p:cNvPr>
          <p:cNvGrpSpPr/>
          <p:nvPr/>
        </p:nvGrpSpPr>
        <p:grpSpPr>
          <a:xfrm>
            <a:off x="558545" y="3552081"/>
            <a:ext cx="770364" cy="883989"/>
            <a:chOff x="598669" y="1804503"/>
            <a:chExt cx="881075" cy="1027654"/>
          </a:xfrm>
        </p:grpSpPr>
        <p:pic>
          <p:nvPicPr>
            <p:cNvPr id="52" name="Graphic 51" descr="Earth globe: Americas with solid fill">
              <a:extLst>
                <a:ext uri="{FF2B5EF4-FFF2-40B4-BE49-F238E27FC236}">
                  <a16:creationId xmlns:a16="http://schemas.microsoft.com/office/drawing/2014/main" id="{CAEAC181-8570-457D-A73F-3453C0419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713310-CE63-4033-9A48-26F239FF535A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7A95EB1-1DAB-4431-9FED-83485DE89A79}"/>
              </a:ext>
            </a:extLst>
          </p:cNvPr>
          <p:cNvGrpSpPr/>
          <p:nvPr/>
        </p:nvGrpSpPr>
        <p:grpSpPr>
          <a:xfrm>
            <a:off x="569768" y="4437109"/>
            <a:ext cx="770364" cy="883989"/>
            <a:chOff x="598669" y="1804503"/>
            <a:chExt cx="881075" cy="1027654"/>
          </a:xfrm>
        </p:grpSpPr>
        <p:pic>
          <p:nvPicPr>
            <p:cNvPr id="67" name="Graphic 66" descr="Earth globe: Americas with solid fill">
              <a:extLst>
                <a:ext uri="{FF2B5EF4-FFF2-40B4-BE49-F238E27FC236}">
                  <a16:creationId xmlns:a16="http://schemas.microsoft.com/office/drawing/2014/main" id="{63719033-80F5-4EBF-BCFD-021B3ADE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3736B8-9038-4804-9AE3-935BA49A5C13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BC48400-A3B9-43FC-95CB-52421A7D2E9B}"/>
              </a:ext>
            </a:extLst>
          </p:cNvPr>
          <p:cNvGrpSpPr/>
          <p:nvPr/>
        </p:nvGrpSpPr>
        <p:grpSpPr>
          <a:xfrm>
            <a:off x="612251" y="5322138"/>
            <a:ext cx="770364" cy="883989"/>
            <a:chOff x="598669" y="1804503"/>
            <a:chExt cx="881075" cy="1027654"/>
          </a:xfrm>
        </p:grpSpPr>
        <p:pic>
          <p:nvPicPr>
            <p:cNvPr id="70" name="Graphic 69" descr="Earth globe: Americas with solid fill">
              <a:extLst>
                <a:ext uri="{FF2B5EF4-FFF2-40B4-BE49-F238E27FC236}">
                  <a16:creationId xmlns:a16="http://schemas.microsoft.com/office/drawing/2014/main" id="{FBA3BF68-F707-4792-96E0-1ECE98E10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09" y="1804503"/>
              <a:ext cx="810593" cy="81059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971748E-0DC1-45EA-A8BE-CB8700B1EBBF}"/>
                </a:ext>
              </a:extLst>
            </p:cNvPr>
            <p:cNvSpPr txBox="1"/>
            <p:nvPr/>
          </p:nvSpPr>
          <p:spPr>
            <a:xfrm>
              <a:off x="598669" y="2493603"/>
              <a:ext cx="881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effectLst/>
                  <a:latin typeface="Rockwell Extra Bold" panose="02060903040505020403" pitchFamily="18" charset="0"/>
                </a:rPr>
                <a:t>ACME</a:t>
              </a:r>
            </a:p>
          </p:txBody>
        </p:sp>
      </p:grpSp>
      <p:sp>
        <p:nvSpPr>
          <p:cNvPr id="72" name="Can 35">
            <a:extLst>
              <a:ext uri="{FF2B5EF4-FFF2-40B4-BE49-F238E27FC236}">
                <a16:creationId xmlns:a16="http://schemas.microsoft.com/office/drawing/2014/main" id="{BB5B6AE8-BF80-41C2-8BE0-9885FA31F162}"/>
              </a:ext>
            </a:extLst>
          </p:cNvPr>
          <p:cNvSpPr/>
          <p:nvPr/>
        </p:nvSpPr>
        <p:spPr>
          <a:xfrm>
            <a:off x="2072779" y="4664077"/>
            <a:ext cx="1619868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Europe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73" name="Can 35">
            <a:extLst>
              <a:ext uri="{FF2B5EF4-FFF2-40B4-BE49-F238E27FC236}">
                <a16:creationId xmlns:a16="http://schemas.microsoft.com/office/drawing/2014/main" id="{67ABF843-6897-4CD2-B80B-B0094F41BE1C}"/>
              </a:ext>
            </a:extLst>
          </p:cNvPr>
          <p:cNvSpPr/>
          <p:nvPr/>
        </p:nvSpPr>
        <p:spPr>
          <a:xfrm>
            <a:off x="2050072" y="5755457"/>
            <a:ext cx="1619868" cy="844482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Asia</a:t>
            </a:r>
            <a:br>
              <a:rPr lang="en-US" sz="16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FC40476-F69F-4826-9DEF-A9B7A86546DA}"/>
              </a:ext>
            </a:extLst>
          </p:cNvPr>
          <p:cNvCxnSpPr>
            <a:cxnSpLocks/>
          </p:cNvCxnSpPr>
          <p:nvPr/>
        </p:nvCxnSpPr>
        <p:spPr bwMode="auto">
          <a:xfrm>
            <a:off x="1395706" y="4886106"/>
            <a:ext cx="523152" cy="13827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24612F-FB4F-4924-BE1B-C377BFDD6E0D}"/>
              </a:ext>
            </a:extLst>
          </p:cNvPr>
          <p:cNvCxnSpPr>
            <a:cxnSpLocks/>
          </p:cNvCxnSpPr>
          <p:nvPr/>
        </p:nvCxnSpPr>
        <p:spPr bwMode="auto">
          <a:xfrm>
            <a:off x="1402985" y="5695820"/>
            <a:ext cx="503488" cy="334267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1ACF83-5D8F-4F5A-8C73-4BCB7EEF76C5}"/>
              </a:ext>
            </a:extLst>
          </p:cNvPr>
          <p:cNvSpPr txBox="1"/>
          <p:nvPr/>
        </p:nvSpPr>
        <p:spPr>
          <a:xfrm>
            <a:off x="5574514" y="1667386"/>
            <a:ext cx="2573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/>
              </a:rPr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30131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4C379-6596-00A6-CE70-99689318F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MP8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4529C3-B68F-671A-6320-8B159EB949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Variance analysis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7195F6-1C14-173F-068D-27E2FE9C0C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BDF78FF0-1A77-4C05-B95C-0B17E793F1F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Tables are BI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8800" y="1220148"/>
            <a:ext cx="11379200" cy="5283200"/>
          </a:xfrm>
        </p:spPr>
        <p:txBody>
          <a:bodyPr>
            <a:normAutofit fontScale="92500"/>
          </a:bodyPr>
          <a:lstStyle/>
          <a:p>
            <a:r>
              <a:rPr lang="en-US" sz="3733" dirty="0"/>
              <a:t>A Pivot Table is a data analysis tool.  It is used to "</a:t>
            </a:r>
            <a:r>
              <a:rPr lang="en-US" sz="3733" dirty="0">
                <a:solidFill>
                  <a:srgbClr val="FF9933"/>
                </a:solidFill>
              </a:rPr>
              <a:t>slice and dice</a:t>
            </a:r>
            <a:r>
              <a:rPr lang="en-US" sz="3733" dirty="0"/>
              <a:t>" data, and </a:t>
            </a:r>
            <a:r>
              <a:rPr lang="en-US" sz="3733" dirty="0">
                <a:solidFill>
                  <a:srgbClr val="FF9933"/>
                </a:solidFill>
              </a:rPr>
              <a:t>drill up/down</a:t>
            </a:r>
            <a:r>
              <a:rPr lang="en-US" sz="3733" dirty="0"/>
              <a:t>.</a:t>
            </a:r>
          </a:p>
          <a:p>
            <a:r>
              <a:rPr lang="en-US" sz="3733" dirty="0"/>
              <a:t>Pivot tables work by grouping and ungrouping data contained in a larger table according to various </a:t>
            </a:r>
            <a:r>
              <a:rPr lang="en-US" sz="3733" dirty="0">
                <a:solidFill>
                  <a:srgbClr val="FF9933"/>
                </a:solidFill>
              </a:rPr>
              <a:t>dimensions</a:t>
            </a:r>
            <a:r>
              <a:rPr lang="en-US" sz="3733" dirty="0"/>
              <a:t>, e.g., time, location, department, product….</a:t>
            </a:r>
          </a:p>
          <a:p>
            <a:r>
              <a:rPr lang="en-US" sz="3733" dirty="0">
                <a:solidFill>
                  <a:srgbClr val="FF9933"/>
                </a:solidFill>
              </a:rPr>
              <a:t>Superpower of Pivot Tables </a:t>
            </a:r>
            <a:r>
              <a:rPr lang="en-US" sz="3733" dirty="0"/>
              <a:t>that SQL cannot easily do:</a:t>
            </a:r>
            <a:br>
              <a:rPr lang="en-US" sz="3733" dirty="0"/>
            </a:br>
            <a:r>
              <a:rPr lang="en-US" sz="3733" dirty="0"/>
              <a:t>the pivot.  Pivot tables can easily </a:t>
            </a:r>
            <a:r>
              <a:rPr lang="en-US" sz="3733" dirty="0">
                <a:solidFill>
                  <a:srgbClr val="FF9933"/>
                </a:solidFill>
              </a:rPr>
              <a:t>turn cell contents into column names</a:t>
            </a:r>
            <a:r>
              <a:rPr lang="en-US" sz="3733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7BFBF5-EBEE-4419-98F0-2A088390BAA4}"/>
              </a:ext>
            </a:extLst>
          </p:cNvPr>
          <p:cNvSpPr/>
          <p:nvPr/>
        </p:nvSpPr>
        <p:spPr>
          <a:xfrm>
            <a:off x="11938000" y="6655748"/>
            <a:ext cx="152400" cy="1542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2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84B39-E0AD-4FD3-B23C-49B58A204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175690-82C6-489D-84B8-FB0198506E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</a:t>
            </a:r>
            <a:r>
              <a:rPr lang="en-US" b="1" dirty="0"/>
              <a:t>Information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EB2C8-ACA0-4C4D-9270-C88B8169A1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BDF78FF0-1A77-4C05-B95C-0B17E793F1F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2280" y="177800"/>
            <a:ext cx="11684000" cy="647176"/>
          </a:xfrm>
        </p:spPr>
        <p:txBody>
          <a:bodyPr/>
          <a:lstStyle/>
          <a:p>
            <a:r>
              <a:rPr lang="en-US" sz="5400" dirty="0"/>
              <a:t> COMM 4230 Finance and IT = Fintech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t="17073" r="40077" b="63415"/>
          <a:stretch/>
        </p:blipFill>
        <p:spPr>
          <a:xfrm>
            <a:off x="8737601" y="1707241"/>
            <a:ext cx="3342148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491147"/>
            <a:ext cx="16256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1126"/>
          <a:stretch/>
        </p:blipFill>
        <p:spPr>
          <a:xfrm>
            <a:off x="6502000" y="6181073"/>
            <a:ext cx="5690000" cy="602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1" y="5708187"/>
            <a:ext cx="1524000" cy="488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" y="1220629"/>
            <a:ext cx="3342147" cy="2755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b="12144"/>
          <a:stretch/>
        </p:blipFill>
        <p:spPr>
          <a:xfrm>
            <a:off x="7711949" y="3286479"/>
            <a:ext cx="4300655" cy="186972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0" y="5156200"/>
            <a:ext cx="4940300" cy="14389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4711699"/>
            <a:ext cx="1651000" cy="44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36968" b="27235"/>
          <a:stretch/>
        </p:blipFill>
        <p:spPr>
          <a:xfrm>
            <a:off x="4011954" y="3330964"/>
            <a:ext cx="2728559" cy="873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2721" y="2953706"/>
            <a:ext cx="3575051" cy="4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Tools on your CV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4181" y="1186584"/>
            <a:ext cx="7596888" cy="5392016"/>
          </a:xfrm>
        </p:spPr>
        <p:txBody>
          <a:bodyPr>
            <a:normAutofit lnSpcReduction="10000"/>
          </a:bodyPr>
          <a:lstStyle/>
          <a:p>
            <a:pPr marL="380990" indent="-38099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Process automation tools</a:t>
            </a:r>
            <a:br>
              <a:rPr lang="en-US" sz="2667" dirty="0">
                <a:latin typeface="Arial" pitchFamily="34" charset="0"/>
                <a:cs typeface="Arial" pitchFamily="34" charset="0"/>
              </a:rPr>
            </a:br>
            <a:r>
              <a:rPr lang="en-US" sz="2667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Visual Basic for Applications,</a:t>
            </a:r>
            <a:b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- Excel Macros, </a:t>
            </a:r>
            <a:b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- VSTO: Visual Studio Tools for Office</a:t>
            </a:r>
            <a:endParaRPr lang="en-US" sz="2667" dirty="0">
              <a:solidFill>
                <a:srgbClr val="0D0DB3"/>
              </a:solidFill>
            </a:endParaRPr>
          </a:p>
          <a:p>
            <a:pPr marL="380990" indent="-38099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Automating Business Intelligence tools:</a:t>
            </a:r>
            <a:br>
              <a:rPr lang="en-US" sz="2667" dirty="0">
                <a:latin typeface="Arial" pitchFamily="34" charset="0"/>
                <a:cs typeface="Arial" pitchFamily="34" charset="0"/>
              </a:rPr>
            </a:br>
            <a:r>
              <a:rPr lang="en-US" sz="26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67" i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Excel-databases</a:t>
            </a:r>
            <a:b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 - Azure Data Studio, SQL, SQL Server,</a:t>
            </a:r>
            <a:b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 - Pivot Tables</a:t>
            </a:r>
          </a:p>
          <a:p>
            <a:pPr marL="380990" indent="-38099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Financial Engineering tools:</a:t>
            </a:r>
            <a:r>
              <a:rPr lang="en-US" sz="2667" dirty="0">
                <a:latin typeface="Arial" pitchFamily="34" charset="0"/>
                <a:cs typeface="Arial" pitchFamily="34" charset="0"/>
              </a:rPr>
              <a:t> designing &amp; implementing financial strategies </a:t>
            </a:r>
            <a:br>
              <a:rPr lang="en-US" sz="2667" dirty="0">
                <a:latin typeface="Arial" pitchFamily="34" charset="0"/>
                <a:cs typeface="Arial" pitchFamily="34" charset="0"/>
              </a:rPr>
            </a:br>
            <a:r>
              <a:rPr lang="en-US" sz="2667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Visual Studio,</a:t>
            </a:r>
            <a:b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- Hedge Tournament, </a:t>
            </a:r>
            <a:b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</a:br>
            <a:r>
              <a:rPr lang="en-US" sz="2667" i="1" dirty="0">
                <a:solidFill>
                  <a:srgbClr val="0D0DB3"/>
                </a:solidFill>
                <a:latin typeface="Arial" pitchFamily="34" charset="0"/>
                <a:cs typeface="Arial" pitchFamily="34" charset="0"/>
              </a:rPr>
              <a:t>- Advanced Excel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823" y="2374901"/>
            <a:ext cx="774700" cy="85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/>
          <a:stretch/>
        </p:blipFill>
        <p:spPr bwMode="auto">
          <a:xfrm>
            <a:off x="8006552" y="3530600"/>
            <a:ext cx="3631267" cy="1023216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6"/>
          <a:stretch/>
        </p:blipFill>
        <p:spPr bwMode="auto">
          <a:xfrm>
            <a:off x="9343923" y="1336675"/>
            <a:ext cx="2057400" cy="1584325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723" y="1040535"/>
            <a:ext cx="511277" cy="49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5037841"/>
            <a:ext cx="1935040" cy="1255012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2"/>
          <a:stretch/>
        </p:blipFill>
        <p:spPr bwMode="auto">
          <a:xfrm>
            <a:off x="8705233" y="5765800"/>
            <a:ext cx="2984115" cy="766776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86BCD-5C55-40AE-8AF0-95B706581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5771" y="4678952"/>
            <a:ext cx="782048" cy="782048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7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3E1CC-025C-8E08-E62E-18F0EBCD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0" y="560439"/>
            <a:ext cx="12125710" cy="577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950F-6BE5-4089-903D-2B26DFBBCF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40" y="1193800"/>
            <a:ext cx="10951285" cy="5278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Date auction</a:t>
            </a:r>
          </a:p>
          <a:p>
            <a:pPr marL="0" indent="0">
              <a:buNone/>
            </a:pPr>
            <a:r>
              <a:rPr lang="en-US" sz="3600" b="1" dirty="0"/>
              <a:t>Regrading MP6</a:t>
            </a:r>
          </a:p>
          <a:p>
            <a:r>
              <a:rPr lang="en-US" sz="3600" dirty="0">
                <a:solidFill>
                  <a:schemeClr val="accent3"/>
                </a:solidFill>
              </a:rPr>
              <a:t>John/Olaf</a:t>
            </a:r>
            <a:r>
              <a:rPr lang="en-US" sz="3600" dirty="0"/>
              <a:t>: add two points if right, no deduction otherwise</a:t>
            </a:r>
          </a:p>
          <a:p>
            <a:r>
              <a:rPr lang="en-US" sz="3600" dirty="0">
                <a:solidFill>
                  <a:schemeClr val="accent3"/>
                </a:solidFill>
              </a:rPr>
              <a:t>‘Not </a:t>
            </a:r>
            <a:r>
              <a:rPr lang="en-US" sz="4000" dirty="0">
                <a:solidFill>
                  <a:schemeClr val="accent3"/>
                </a:solidFill>
              </a:rPr>
              <a:t>null’</a:t>
            </a:r>
            <a:r>
              <a:rPr lang="en-US" sz="3600" dirty="0"/>
              <a:t>: no deduction</a:t>
            </a:r>
          </a:p>
          <a:p>
            <a:r>
              <a:rPr lang="en-US" sz="3600" dirty="0" err="1">
                <a:solidFill>
                  <a:schemeClr val="accent3"/>
                </a:solidFill>
              </a:rPr>
              <a:t>Big_Table</a:t>
            </a:r>
            <a:r>
              <a:rPr lang="en-US" sz="3600" dirty="0">
                <a:solidFill>
                  <a:schemeClr val="accent3"/>
                </a:solidFill>
              </a:rPr>
              <a:t> Format</a:t>
            </a:r>
            <a:r>
              <a:rPr lang="en-US" sz="3600" dirty="0"/>
              <a:t>: no deductions for</a:t>
            </a:r>
            <a:br>
              <a:rPr lang="en-US" sz="3600" dirty="0"/>
            </a:br>
            <a:r>
              <a:rPr lang="en-US" sz="3600" dirty="0"/>
              <a:t>missing/adding spaces.</a:t>
            </a:r>
          </a:p>
        </p:txBody>
      </p:sp>
    </p:spTree>
    <p:extLst>
      <p:ext uri="{BB962C8B-B14F-4D97-AF65-F5344CB8AC3E}">
        <p14:creationId xmlns:p14="http://schemas.microsoft.com/office/powerpoint/2010/main" val="5569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95400"/>
            <a:ext cx="10963275" cy="5384800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College, major…</a:t>
            </a:r>
          </a:p>
          <a:p>
            <a:r>
              <a:rPr lang="en-US" dirty="0"/>
              <a:t>Feeling that you are learning the skill?</a:t>
            </a:r>
          </a:p>
          <a:p>
            <a:r>
              <a:rPr lang="en-US" dirty="0"/>
              <a:t>Amount of work in this course?</a:t>
            </a:r>
          </a:p>
          <a:p>
            <a:r>
              <a:rPr lang="en-US" dirty="0"/>
              <a:t>Things that I like about the class</a:t>
            </a:r>
          </a:p>
          <a:p>
            <a:r>
              <a:rPr lang="en-US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299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CF542-0FD5-2085-BDB6-137A3AD5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76F04-C618-E324-30BB-9AAAD995EB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Dimension in a DW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BE59F-DCBA-D9B7-B8CC-6988648C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MP7 REI_not (and interview talking points)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70D1A9CD-F3D1-40E9-97D1-3B6EEF89FC10}" type="slidenum">
              <a:rPr lang="en-US">
                <a:solidFill>
                  <a:srgbClr val="FFFFFF"/>
                </a:solidFill>
              </a:rPr>
              <a:pPr defTabSz="1219170"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209800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/>
            <a:endParaRPr lang="en-US" sz="1333" dirty="0"/>
          </a:p>
        </p:txBody>
      </p:sp>
      <p:pic>
        <p:nvPicPr>
          <p:cNvPr id="1026" name="Picture 2" descr="C:\Users\sg6m\AppData\Local\Microsoft\Windows\Temporary Internet Files\Content.IE5\2FP0229Z\MC900351613[1].wmf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7" y="2103335"/>
            <a:ext cx="874220" cy="7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>
            <a:stCxn id="1026" idx="3"/>
          </p:cNvCxnSpPr>
          <p:nvPr/>
        </p:nvCxnSpPr>
        <p:spPr bwMode="auto">
          <a:xfrm>
            <a:off x="1739095" y="2476906"/>
            <a:ext cx="609600" cy="27197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 flipV="1">
            <a:off x="1753198" y="5284047"/>
            <a:ext cx="436778" cy="13154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477681" y="2305296"/>
            <a:ext cx="1659115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STORE1</a:t>
            </a:r>
            <a:br>
              <a:rPr lang="en-US" sz="24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4" name="Can 33"/>
          <p:cNvSpPr/>
          <p:nvPr/>
        </p:nvSpPr>
        <p:spPr>
          <a:xfrm>
            <a:off x="2160676" y="3567057"/>
            <a:ext cx="1598524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STORE2</a:t>
            </a:r>
            <a:br>
              <a:rPr lang="en-US" sz="24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sp>
        <p:nvSpPr>
          <p:cNvPr id="36" name="Can 35"/>
          <p:cNvSpPr/>
          <p:nvPr/>
        </p:nvSpPr>
        <p:spPr>
          <a:xfrm>
            <a:off x="2402728" y="4816040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STORE3</a:t>
            </a:r>
            <a:br>
              <a:rPr lang="en-US" sz="2400" dirty="0">
                <a:solidFill>
                  <a:srgbClr val="000000"/>
                </a:solidFill>
                <a:effectLst/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Calibri"/>
              </a:rPr>
              <a:t>DATA</a:t>
            </a:r>
          </a:p>
        </p:txBody>
      </p:sp>
      <p:cxnSp>
        <p:nvCxnSpPr>
          <p:cNvPr id="38" name="Straight Arrow Connector 37"/>
          <p:cNvCxnSpPr>
            <a:cxnSpLocks/>
            <a:endCxn id="34" idx="2"/>
          </p:cNvCxnSpPr>
          <p:nvPr/>
        </p:nvCxnSpPr>
        <p:spPr bwMode="auto">
          <a:xfrm>
            <a:off x="1827749" y="4072514"/>
            <a:ext cx="332927" cy="2140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C30825B-7681-430A-B1A1-7D8DBB76F289}"/>
              </a:ext>
            </a:extLst>
          </p:cNvPr>
          <p:cNvGrpSpPr/>
          <p:nvPr/>
        </p:nvGrpSpPr>
        <p:grpSpPr>
          <a:xfrm>
            <a:off x="3746843" y="2973950"/>
            <a:ext cx="4431950" cy="2236965"/>
            <a:chOff x="3746843" y="2973950"/>
            <a:chExt cx="4431950" cy="2236965"/>
          </a:xfrm>
        </p:grpSpPr>
        <p:sp>
          <p:nvSpPr>
            <p:cNvPr id="37" name="Can 36"/>
            <p:cNvSpPr/>
            <p:nvPr/>
          </p:nvSpPr>
          <p:spPr>
            <a:xfrm>
              <a:off x="5681038" y="2973950"/>
              <a:ext cx="2497755" cy="2236965"/>
            </a:xfrm>
            <a:prstGeom prst="can">
              <a:avLst>
                <a:gd name="adj" fmla="val 10818"/>
              </a:avLst>
            </a:prstGeom>
            <a:solidFill>
              <a:srgbClr val="FFC0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800" b="1" dirty="0">
                  <a:solidFill>
                    <a:srgbClr val="000000"/>
                  </a:solidFill>
                  <a:effectLst/>
                  <a:latin typeface="Calibri"/>
                </a:rPr>
                <a:t>Data Warehouse</a:t>
              </a:r>
              <a:br>
                <a:rPr lang="en-US" sz="2800" dirty="0">
                  <a:solidFill>
                    <a:srgbClr val="000000"/>
                  </a:solidFill>
                  <a:effectLst/>
                  <a:latin typeface="Calibri"/>
                </a:rPr>
              </a:br>
              <a:r>
                <a:rPr lang="en-US" sz="2800" dirty="0">
                  <a:solidFill>
                    <a:srgbClr val="000000"/>
                  </a:solidFill>
                  <a:effectLst/>
                  <a:latin typeface="Calibri"/>
                </a:rPr>
                <a:t>at the REI_not HQ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912794" y="3362038"/>
              <a:ext cx="1721596" cy="1564683"/>
            </a:xfrm>
            <a:prstGeom prst="rightArrow">
              <a:avLst>
                <a:gd name="adj1" fmla="val 6941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Extract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Transform</a:t>
              </a:r>
              <a:br>
                <a:rPr lang="en-US" sz="1600" b="1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(i.e., clean)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Load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66D36C-FA88-48AF-A3D3-2ACCD5A10BFF}"/>
                </a:ext>
              </a:extLst>
            </p:cNvPr>
            <p:cNvSpPr txBox="1"/>
            <p:nvPr/>
          </p:nvSpPr>
          <p:spPr>
            <a:xfrm>
              <a:off x="3746843" y="3336451"/>
              <a:ext cx="1498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ETL technologies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F13ACE-8A55-4C86-8310-662827B566B0}"/>
              </a:ext>
            </a:extLst>
          </p:cNvPr>
          <p:cNvGrpSpPr/>
          <p:nvPr/>
        </p:nvGrpSpPr>
        <p:grpSpPr>
          <a:xfrm>
            <a:off x="7861568" y="2732645"/>
            <a:ext cx="4296926" cy="3852377"/>
            <a:chOff x="7775740" y="2650150"/>
            <a:chExt cx="4314660" cy="385237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567" y="5023010"/>
              <a:ext cx="1381149" cy="977668"/>
            </a:xfrm>
            <a:prstGeom prst="rect">
              <a:avLst/>
            </a:prstGeom>
          </p:spPr>
        </p:pic>
        <p:sp>
          <p:nvSpPr>
            <p:cNvPr id="39" name="Right Arrow 38"/>
            <p:cNvSpPr/>
            <p:nvPr/>
          </p:nvSpPr>
          <p:spPr>
            <a:xfrm>
              <a:off x="8243735" y="3257979"/>
              <a:ext cx="1545537" cy="1650474"/>
            </a:xfrm>
            <a:prstGeom prst="rightArrow">
              <a:avLst>
                <a:gd name="adj1" fmla="val 7757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Query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Report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Analyze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Visualize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148" y="3324068"/>
              <a:ext cx="1981696" cy="226682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0155352" y="5156202"/>
              <a:ext cx="1935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600" dirty="0">
                  <a:solidFill>
                    <a:srgbClr val="000000"/>
                  </a:solidFill>
                  <a:effectLst/>
                </a:rPr>
                <a:t>REI_not CEO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9954148" y="2650150"/>
              <a:ext cx="1981696" cy="96157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000" dirty="0">
                  <a:solidFill>
                    <a:srgbClr val="FFFFFF"/>
                  </a:solidFill>
                  <a:latin typeface="Calibri"/>
                </a:rPr>
                <a:t>BI Reports for decision making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E283C6-9A03-4D0A-93D2-09188FD1C3B0}"/>
                </a:ext>
              </a:extLst>
            </p:cNvPr>
            <p:cNvSpPr txBox="1"/>
            <p:nvPr/>
          </p:nvSpPr>
          <p:spPr>
            <a:xfrm>
              <a:off x="8178793" y="2984521"/>
              <a:ext cx="123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BI/Analytics technologies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B714D9-C611-4E85-BAE9-CB2931716501}"/>
                </a:ext>
              </a:extLst>
            </p:cNvPr>
            <p:cNvSpPr txBox="1"/>
            <p:nvPr/>
          </p:nvSpPr>
          <p:spPr>
            <a:xfrm>
              <a:off x="7775740" y="5979307"/>
              <a:ext cx="2336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dirty="0">
                  <a:solidFill>
                    <a:srgbClr val="000000"/>
                  </a:solidFill>
                  <a:effectLst/>
                </a:rPr>
                <a:t>YOU: BI &amp; analytics consultants/analysts,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CFFBDE-DC62-40C5-927F-3B009EADA1AE}"/>
              </a:ext>
            </a:extLst>
          </p:cNvPr>
          <p:cNvSpPr txBox="1"/>
          <p:nvPr/>
        </p:nvSpPr>
        <p:spPr>
          <a:xfrm>
            <a:off x="304801" y="1083259"/>
            <a:ext cx="363952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More transactional…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152466-65DE-4E43-B937-5D6E50E11893}"/>
              </a:ext>
            </a:extLst>
          </p:cNvPr>
          <p:cNvSpPr txBox="1"/>
          <p:nvPr/>
        </p:nvSpPr>
        <p:spPr>
          <a:xfrm>
            <a:off x="9042402" y="1067024"/>
            <a:ext cx="3105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/>
            <a:r>
              <a:rPr lang="en-US" sz="2667" dirty="0">
                <a:solidFill>
                  <a:srgbClr val="000000"/>
                </a:solidFill>
                <a:effectLst/>
              </a:rPr>
              <a:t>…more analytical</a:t>
            </a:r>
          </a:p>
        </p:txBody>
      </p:sp>
      <p:pic>
        <p:nvPicPr>
          <p:cNvPr id="54" name="Picture 2" descr="C:\Users\sg6m\AppData\Local\Microsoft\Windows\Temporary Internet Files\Content.IE5\2FP0229Z\MC900351613[1].wmf">
            <a:extLst>
              <a:ext uri="{FF2B5EF4-FFF2-40B4-BE49-F238E27FC236}">
                <a16:creationId xmlns:a16="http://schemas.microsoft.com/office/drawing/2014/main" id="{95DF7B44-8670-4F3C-B35C-DC2D1E33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9" y="3450134"/>
            <a:ext cx="874220" cy="7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sg6m\AppData\Local\Microsoft\Windows\Temporary Internet Files\Content.IE5\2FP0229Z\MC900351613[1].wmf">
            <a:extLst>
              <a:ext uri="{FF2B5EF4-FFF2-40B4-BE49-F238E27FC236}">
                <a16:creationId xmlns:a16="http://schemas.microsoft.com/office/drawing/2014/main" id="{66184EB5-98DB-4CAE-A79F-675414C7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3" y="5027598"/>
            <a:ext cx="874220" cy="7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EE8FB9-3069-4B15-84BA-8A341DBA524C}"/>
              </a:ext>
            </a:extLst>
          </p:cNvPr>
          <p:cNvSpPr txBox="1"/>
          <p:nvPr/>
        </p:nvSpPr>
        <p:spPr>
          <a:xfrm>
            <a:off x="498129" y="2826741"/>
            <a:ext cx="176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effectLst/>
              </a:rPr>
              <a:t>REI_not Richmond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C684952-3C72-48E1-9970-99935A7D8E39}"/>
              </a:ext>
            </a:extLst>
          </p:cNvPr>
          <p:cNvSpPr txBox="1"/>
          <p:nvPr/>
        </p:nvSpPr>
        <p:spPr>
          <a:xfrm>
            <a:off x="289460" y="4121195"/>
            <a:ext cx="127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effectLst/>
              </a:rPr>
              <a:t>REI_not</a:t>
            </a:r>
            <a:br>
              <a:rPr lang="en-US" sz="1200" b="1" dirty="0">
                <a:solidFill>
                  <a:srgbClr val="000000"/>
                </a:solidFill>
                <a:effectLst/>
              </a:rPr>
            </a:br>
            <a:r>
              <a:rPr lang="en-US" sz="1200" b="1" dirty="0">
                <a:solidFill>
                  <a:srgbClr val="000000"/>
                </a:solidFill>
                <a:effectLst/>
              </a:rPr>
              <a:t>Atlanta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7FC7D8-2950-4829-8E21-57006A16C87F}"/>
              </a:ext>
            </a:extLst>
          </p:cNvPr>
          <p:cNvSpPr txBox="1"/>
          <p:nvPr/>
        </p:nvSpPr>
        <p:spPr>
          <a:xfrm>
            <a:off x="343295" y="5757814"/>
            <a:ext cx="176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effectLst/>
              </a:rPr>
              <a:t>REI_not Charleston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6D4FE1-6366-44CE-A3FA-F194B8980B51}"/>
              </a:ext>
            </a:extLst>
          </p:cNvPr>
          <p:cNvGrpSpPr/>
          <p:nvPr/>
        </p:nvGrpSpPr>
        <p:grpSpPr>
          <a:xfrm>
            <a:off x="11196536" y="6084240"/>
            <a:ext cx="865839" cy="689666"/>
            <a:chOff x="2589752" y="1598627"/>
            <a:chExt cx="4717060" cy="3032396"/>
          </a:xfrm>
          <a:solidFill>
            <a:schemeClr val="bg1"/>
          </a:solidFill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E3E0596-E2AA-4FE5-88B6-CAECA7764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  <a:grpFill/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4B3A865-B824-4490-A3CA-394A7E661A42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06DEEAA-3BCA-400B-AF6C-32475F13D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  <a:grpFill/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B91ECED-5352-4432-B213-DA91EDE94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173" y="1921785"/>
            <a:ext cx="648871" cy="4157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324F21B-90C4-45AE-88A6-C47C77C40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682" y="3405863"/>
            <a:ext cx="648871" cy="4157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F32269A-B07A-4AAB-8E22-F78D42151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957" y="4830332"/>
            <a:ext cx="648871" cy="4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66D09-83C8-4569-BA56-C5F6158A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95" y="177800"/>
            <a:ext cx="11684000" cy="647176"/>
          </a:xfrm>
        </p:spPr>
        <p:txBody>
          <a:bodyPr/>
          <a:lstStyle/>
          <a:p>
            <a:r>
              <a:rPr lang="en-US" dirty="0"/>
              <a:t>Spot the differences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788C11-D038-4FD8-AD73-E684CC266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 descr="Spot The Difference — Deep Learning Edition | by Mahesh Paolini-Subramanya  | DataDrivenInvestor">
            <a:extLst>
              <a:ext uri="{FF2B5EF4-FFF2-40B4-BE49-F238E27FC236}">
                <a16:creationId xmlns:a16="http://schemas.microsoft.com/office/drawing/2014/main" id="{9E95B857-002D-48F5-8B9F-BABF7897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6" y="1376852"/>
            <a:ext cx="9776145" cy="51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74DAA0-A9AE-4259-B60E-335BD75C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19186"/>
            <a:ext cx="5994400" cy="39988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8F869A-175D-403A-853D-C61DED35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53622"/>
            <a:ext cx="11684000" cy="1625600"/>
          </a:xfrm>
        </p:spPr>
        <p:txBody>
          <a:bodyPr/>
          <a:lstStyle/>
          <a:p>
            <a:r>
              <a:rPr lang="en-US" sz="4800" dirty="0"/>
              <a:t>‘Same’ data, two designs: operational and analytical databases (DW) at REI_not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55057-D4E2-45FD-A977-CC4E1CE9A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B0115-F1F5-446E-B69A-DD42ED7C8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2" y="1878350"/>
            <a:ext cx="5748031" cy="49596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B1BB1E-58A7-4126-9976-A8E1F78C0C75}"/>
              </a:ext>
            </a:extLst>
          </p:cNvPr>
          <p:cNvCxnSpPr/>
          <p:nvPr/>
        </p:nvCxnSpPr>
        <p:spPr>
          <a:xfrm flipH="1">
            <a:off x="6096000" y="2199204"/>
            <a:ext cx="43167" cy="4544496"/>
          </a:xfrm>
          <a:prstGeom prst="line">
            <a:avLst/>
          </a:prstGeom>
          <a:ln w="571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AD84C3-A066-40A5-82B8-1D6974844497}"/>
              </a:ext>
            </a:extLst>
          </p:cNvPr>
          <p:cNvSpPr txBox="1"/>
          <p:nvPr/>
        </p:nvSpPr>
        <p:spPr>
          <a:xfrm>
            <a:off x="261635" y="1878350"/>
            <a:ext cx="1483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REI_not Operations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4690C-C354-42D3-B818-858FDCF3B707}"/>
              </a:ext>
            </a:extLst>
          </p:cNvPr>
          <p:cNvSpPr txBox="1"/>
          <p:nvPr/>
        </p:nvSpPr>
        <p:spPr>
          <a:xfrm>
            <a:off x="10410093" y="1937594"/>
            <a:ext cx="168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REI_not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Data Warehouse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155AE39-E393-4A12-B493-CBAE84BB2010}"/>
              </a:ext>
            </a:extLst>
          </p:cNvPr>
          <p:cNvSpPr/>
          <p:nvPr/>
        </p:nvSpPr>
        <p:spPr>
          <a:xfrm>
            <a:off x="5170311" y="2199204"/>
            <a:ext cx="2011411" cy="1229796"/>
          </a:xfrm>
          <a:prstGeom prst="rightArrow">
            <a:avLst/>
          </a:prstGeom>
          <a:solidFill>
            <a:srgbClr val="FF66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23DF6-9DBB-E56C-576C-4EE61A2A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092" y="846850"/>
            <a:ext cx="1680308" cy="8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F83D-AB8D-43C9-8C71-10B692E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Many people do not know how to use Excel to view SQL query data from a 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B2BD1-0A4F-43F2-B28F-75DC5A344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97CDC4-A7A3-4DEB-98DC-E1D2824DF96E}"/>
              </a:ext>
            </a:extLst>
          </p:cNvPr>
          <p:cNvGrpSpPr/>
          <p:nvPr/>
        </p:nvGrpSpPr>
        <p:grpSpPr>
          <a:xfrm>
            <a:off x="317501" y="1312985"/>
            <a:ext cx="6518029" cy="5050974"/>
            <a:chOff x="228601" y="1312985"/>
            <a:chExt cx="6518029" cy="50509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1DFB4F-A1D3-478B-B3E9-EEDBBDFDE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616" t="19357" r="52403" b="30564"/>
            <a:stretch/>
          </p:blipFill>
          <p:spPr>
            <a:xfrm>
              <a:off x="462279" y="1312985"/>
              <a:ext cx="6284351" cy="505097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9CB275-F54D-4E33-90EA-3FC4AAFB449B}"/>
                </a:ext>
              </a:extLst>
            </p:cNvPr>
            <p:cNvSpPr/>
            <p:nvPr/>
          </p:nvSpPr>
          <p:spPr>
            <a:xfrm>
              <a:off x="228601" y="1623647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673B01-6DA1-4134-9C6D-A246DC17B106}"/>
                </a:ext>
              </a:extLst>
            </p:cNvPr>
            <p:cNvSpPr/>
            <p:nvPr/>
          </p:nvSpPr>
          <p:spPr>
            <a:xfrm>
              <a:off x="292294" y="2502877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552A97-AC8B-4389-970E-E43FAE9C3063}"/>
                </a:ext>
              </a:extLst>
            </p:cNvPr>
            <p:cNvSpPr/>
            <p:nvPr/>
          </p:nvSpPr>
          <p:spPr>
            <a:xfrm>
              <a:off x="3349477" y="2502876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A678A4-09DA-4CFE-A132-5855A37B4019}"/>
              </a:ext>
            </a:extLst>
          </p:cNvPr>
          <p:cNvGrpSpPr/>
          <p:nvPr/>
        </p:nvGrpSpPr>
        <p:grpSpPr>
          <a:xfrm>
            <a:off x="4394651" y="2189408"/>
            <a:ext cx="5959218" cy="4131022"/>
            <a:chOff x="-8883624" y="-574592"/>
            <a:chExt cx="5959218" cy="413102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25C56C6-84E9-45FC-B2E3-FAB4E85F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883624" y="-574592"/>
              <a:ext cx="5959218" cy="4131022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402B77-CE38-4641-B88C-3A51625D0196}"/>
                </a:ext>
              </a:extLst>
            </p:cNvPr>
            <p:cNvSpPr/>
            <p:nvPr/>
          </p:nvSpPr>
          <p:spPr>
            <a:xfrm>
              <a:off x="-6489317" y="177800"/>
              <a:ext cx="359443" cy="35722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840FCE-4DDA-4CDC-A2E2-93E4F882C130}"/>
                </a:ext>
              </a:extLst>
            </p:cNvPr>
            <p:cNvSpPr/>
            <p:nvPr/>
          </p:nvSpPr>
          <p:spPr>
            <a:xfrm>
              <a:off x="-5774431" y="2097393"/>
              <a:ext cx="1948276" cy="10795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effectLst/>
                </a:rPr>
                <a:t>Computer may ask for your DATABASE userId and Password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EAFC71-9855-4B57-9976-5226DA08AB53}"/>
                </a:ext>
              </a:extLst>
            </p:cNvPr>
            <p:cNvSpPr/>
            <p:nvPr/>
          </p:nvSpPr>
          <p:spPr>
            <a:xfrm>
              <a:off x="-7183848" y="1603295"/>
              <a:ext cx="359443" cy="35722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5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D16760-2857-4B4A-9CEF-CA710DBD8C3E}"/>
                </a:ext>
              </a:extLst>
            </p:cNvPr>
            <p:cNvSpPr/>
            <p:nvPr/>
          </p:nvSpPr>
          <p:spPr>
            <a:xfrm>
              <a:off x="-3933487" y="1908351"/>
              <a:ext cx="359443" cy="35722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6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A077BC-F1EF-4E74-9E3B-7A0460B4DF92}"/>
              </a:ext>
            </a:extLst>
          </p:cNvPr>
          <p:cNvGrpSpPr/>
          <p:nvPr/>
        </p:nvGrpSpPr>
        <p:grpSpPr>
          <a:xfrm>
            <a:off x="7005515" y="1278076"/>
            <a:ext cx="4950507" cy="2648319"/>
            <a:chOff x="7074876" y="1231212"/>
            <a:chExt cx="4427891" cy="21977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389EE3-ADC8-46B6-A1CB-A03FFD58C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164" t="33616" r="44663" b="35000"/>
            <a:stretch/>
          </p:blipFill>
          <p:spPr>
            <a:xfrm>
              <a:off x="7074876" y="1231212"/>
              <a:ext cx="4427891" cy="2197788"/>
            </a:xfrm>
            <a:prstGeom prst="rect">
              <a:avLst/>
            </a:prstGeom>
          </p:spPr>
        </p:pic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05C1B650-2B02-463A-A59C-459CA1E83B76}"/>
                </a:ext>
              </a:extLst>
            </p:cNvPr>
            <p:cNvSpPr/>
            <p:nvPr/>
          </p:nvSpPr>
          <p:spPr>
            <a:xfrm>
              <a:off x="10568353" y="3173172"/>
              <a:ext cx="263769" cy="156182"/>
            </a:xfrm>
            <a:prstGeom prst="leftArrow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4A0594-DE40-4746-BC48-D50C932E0D22}"/>
                </a:ext>
              </a:extLst>
            </p:cNvPr>
            <p:cNvSpPr/>
            <p:nvPr/>
          </p:nvSpPr>
          <p:spPr>
            <a:xfrm>
              <a:off x="10803205" y="3093004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92D450-BA89-46B4-A9CF-20C8EF51768F}"/>
              </a:ext>
            </a:extLst>
          </p:cNvPr>
          <p:cNvGrpSpPr/>
          <p:nvPr/>
        </p:nvGrpSpPr>
        <p:grpSpPr>
          <a:xfrm>
            <a:off x="7391844" y="2941800"/>
            <a:ext cx="4448721" cy="3652455"/>
            <a:chOff x="9072719" y="4027327"/>
            <a:chExt cx="2991267" cy="26483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A91C2E-0F96-4F73-9EB4-7DFCB8677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2719" y="4027327"/>
              <a:ext cx="2991267" cy="264832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0CBD81-9990-4990-9E05-D0FBB20593E2}"/>
                </a:ext>
              </a:extLst>
            </p:cNvPr>
            <p:cNvSpPr/>
            <p:nvPr/>
          </p:nvSpPr>
          <p:spPr>
            <a:xfrm>
              <a:off x="10973189" y="6063130"/>
              <a:ext cx="339969" cy="3165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8</a:t>
              </a:r>
            </a:p>
          </p:txBody>
        </p:sp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DC4074DD-9C5D-4182-87A8-97D417894261}"/>
                </a:ext>
              </a:extLst>
            </p:cNvPr>
            <p:cNvSpPr/>
            <p:nvPr/>
          </p:nvSpPr>
          <p:spPr>
            <a:xfrm>
              <a:off x="10050707" y="4535998"/>
              <a:ext cx="335148" cy="259017"/>
            </a:xfrm>
            <a:prstGeom prst="left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1D176A-2BB0-47AA-A98B-8D9AC9ECEF1F}"/>
              </a:ext>
            </a:extLst>
          </p:cNvPr>
          <p:cNvGrpSpPr/>
          <p:nvPr/>
        </p:nvGrpSpPr>
        <p:grpSpPr>
          <a:xfrm>
            <a:off x="315193" y="1091792"/>
            <a:ext cx="11847565" cy="5625003"/>
            <a:chOff x="25293802" y="5839931"/>
            <a:chExt cx="11846993" cy="5613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AAA6D0-159A-466E-8926-DB0F78FE3526}"/>
                </a:ext>
              </a:extLst>
            </p:cNvPr>
            <p:cNvSpPr/>
            <p:nvPr/>
          </p:nvSpPr>
          <p:spPr>
            <a:xfrm>
              <a:off x="25293802" y="5839931"/>
              <a:ext cx="11846993" cy="5613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DE453BC-B5E3-4F5C-83A1-B0BA1AA799C1}"/>
                </a:ext>
              </a:extLst>
            </p:cNvPr>
            <p:cNvGrpSpPr/>
            <p:nvPr/>
          </p:nvGrpSpPr>
          <p:grpSpPr>
            <a:xfrm>
              <a:off x="27257613" y="6206659"/>
              <a:ext cx="6175112" cy="4637775"/>
              <a:chOff x="15504837" y="4389545"/>
              <a:chExt cx="6175112" cy="463777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5B79E4E-9C80-4AD5-BE36-976B7F50D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04837" y="4389545"/>
                <a:ext cx="6175112" cy="4637775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33AEB6E-1EBE-4225-8F77-6E370EF3CEC2}"/>
                  </a:ext>
                </a:extLst>
              </p:cNvPr>
              <p:cNvGrpSpPr/>
              <p:nvPr/>
            </p:nvGrpSpPr>
            <p:grpSpPr>
              <a:xfrm>
                <a:off x="19787622" y="7365500"/>
                <a:ext cx="914400" cy="914400"/>
                <a:chOff x="19787622" y="7365500"/>
                <a:chExt cx="914400" cy="91440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92FB7AB-4E9D-4C76-8DEE-3F669E7B1584}"/>
                    </a:ext>
                  </a:extLst>
                </p:cNvPr>
                <p:cNvSpPr/>
                <p:nvPr/>
              </p:nvSpPr>
              <p:spPr>
                <a:xfrm>
                  <a:off x="19931948" y="7467511"/>
                  <a:ext cx="633078" cy="658384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/>
                  </a:endParaRPr>
                </a:p>
              </p:txBody>
            </p:sp>
            <p:pic>
              <p:nvPicPr>
                <p:cNvPr id="26" name="Graphic 25" descr="Sunglasses face with solid fill with solid fill">
                  <a:extLst>
                    <a:ext uri="{FF2B5EF4-FFF2-40B4-BE49-F238E27FC236}">
                      <a16:creationId xmlns:a16="http://schemas.microsoft.com/office/drawing/2014/main" id="{D15C58CA-C63E-49E1-AFE5-CEE4801E45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87622" y="7365500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726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75CC-F481-44FB-8816-C94ECD7A8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MP8 </a:t>
            </a:r>
            <a:br>
              <a:rPr lang="en-US" dirty="0"/>
            </a:br>
            <a:r>
              <a:rPr lang="en-US" dirty="0"/>
              <a:t>BI at ACME Global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03F3E-033E-475E-89AE-E6DC88E732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Another promotion, another project…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71DDA-37E5-4233-B313-5A3B1AA08E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8796</TotalTime>
  <Words>752</Words>
  <Application>Microsoft Office PowerPoint</Application>
  <PresentationFormat>Widescreen</PresentationFormat>
  <Paragraphs>121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Rockwell Extra Bold</vt:lpstr>
      <vt:lpstr>Segoe UI Light</vt:lpstr>
      <vt:lpstr>Segoe UI Semilight</vt:lpstr>
      <vt:lpstr>Verdana</vt:lpstr>
      <vt:lpstr>Wingdings</vt:lpstr>
      <vt:lpstr>DM4DM 2024</vt:lpstr>
      <vt:lpstr>Pivot Tables</vt:lpstr>
      <vt:lpstr>Critical Thinking</vt:lpstr>
      <vt:lpstr>You Do The Talking</vt:lpstr>
      <vt:lpstr>Orange words</vt:lpstr>
      <vt:lpstr>MP7 REI_not (and interview talking points)</vt:lpstr>
      <vt:lpstr>Spot the differences</vt:lpstr>
      <vt:lpstr>‘Same’ data, two designs: operational and analytical databases (DW) at REI_not</vt:lpstr>
      <vt:lpstr>Many people do not know how to use Excel to view SQL query data from a  database</vt:lpstr>
      <vt:lpstr>MP8  BI at ACME Global</vt:lpstr>
      <vt:lpstr>Welcome to ACME Global!</vt:lpstr>
      <vt:lpstr>MP9 (and interview talking points)</vt:lpstr>
      <vt:lpstr>MP8</vt:lpstr>
      <vt:lpstr>Pivot Tables are BI tools</vt:lpstr>
      <vt:lpstr>PowerPoint Presentation</vt:lpstr>
      <vt:lpstr> COMM 4230 Finance and IT = Fintech </vt:lpstr>
      <vt:lpstr>Specific Tools on your CV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159</cp:revision>
  <cp:lastPrinted>2022-10-26T17:51:42Z</cp:lastPrinted>
  <dcterms:created xsi:type="dcterms:W3CDTF">2021-10-25T04:53:00Z</dcterms:created>
  <dcterms:modified xsi:type="dcterms:W3CDTF">2024-11-02T18:39:42Z</dcterms:modified>
</cp:coreProperties>
</file>