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sldIdLst>
    <p:sldId id="256" r:id="rId2"/>
    <p:sldId id="775" r:id="rId3"/>
    <p:sldId id="840" r:id="rId4"/>
    <p:sldId id="834" r:id="rId5"/>
    <p:sldId id="264" r:id="rId6"/>
    <p:sldId id="820" r:id="rId7"/>
    <p:sldId id="831" r:id="rId8"/>
    <p:sldId id="836" r:id="rId9"/>
    <p:sldId id="835" r:id="rId10"/>
    <p:sldId id="839" r:id="rId11"/>
    <p:sldId id="817" r:id="rId12"/>
    <p:sldId id="824" r:id="rId13"/>
    <p:sldId id="810" r:id="rId14"/>
    <p:sldId id="811" r:id="rId15"/>
    <p:sldId id="827" r:id="rId16"/>
    <p:sldId id="816" r:id="rId17"/>
    <p:sldId id="830" r:id="rId18"/>
    <p:sldId id="832" r:id="rId19"/>
    <p:sldId id="833" r:id="rId20"/>
    <p:sldId id="828" r:id="rId21"/>
    <p:sldId id="829" r:id="rId22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3036E"/>
    <a:srgbClr val="A4D4FC"/>
    <a:srgbClr val="0D0DB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6337" autoAdjust="0"/>
  </p:normalViewPr>
  <p:slideViewPr>
    <p:cSldViewPr snapToGrid="0">
      <p:cViewPr varScale="1">
        <p:scale>
          <a:sx n="86" d="100"/>
          <a:sy n="86" d="100"/>
        </p:scale>
        <p:origin x="13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1FDA2-1592-415C-B5F3-34E6DD8173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1A6B4-D971-454E-BCEB-18CB09652FAD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</a:t>
          </a:r>
        </a:p>
      </dgm:t>
    </dgm:pt>
    <dgm:pt modelId="{1AB523DE-FF0C-4366-B178-A3DA64D6427E}" type="parTrans" cxnId="{F45FEE1A-C016-4773-A28B-1C1A3AADF26C}">
      <dgm:prSet/>
      <dgm:spPr/>
      <dgm:t>
        <a:bodyPr/>
        <a:lstStyle/>
        <a:p>
          <a:endParaRPr lang="en-US" sz="2400"/>
        </a:p>
      </dgm:t>
    </dgm:pt>
    <dgm:pt modelId="{302925DD-ED32-4DD4-8E19-1B5BA31DFAEF}" type="sibTrans" cxnId="{F45FEE1A-C016-4773-A28B-1C1A3AADF26C}">
      <dgm:prSet/>
      <dgm:spPr/>
      <dgm:t>
        <a:bodyPr/>
        <a:lstStyle/>
        <a:p>
          <a:endParaRPr lang="en-US" sz="2400"/>
        </a:p>
      </dgm:t>
    </dgm:pt>
    <dgm:pt modelId="{FACC4AAE-2F40-4FAE-8AEE-AD1A9F45B9E2}">
      <dgm:prSet phldrT="[Text]" custT="1"/>
      <dgm:spPr/>
      <dgm:t>
        <a:bodyPr/>
        <a:lstStyle/>
        <a:p>
          <a:r>
            <a:rPr lang="en-US" sz="2400" dirty="0"/>
            <a:t>Identify the questions and what you need to know to create the answers: </a:t>
          </a:r>
          <a:r>
            <a:rPr lang="en-US" sz="2400" dirty="0">
              <a:solidFill>
                <a:srgbClr val="FF6600"/>
              </a:solidFill>
            </a:rPr>
            <a:t>the facts</a:t>
          </a:r>
          <a:r>
            <a:rPr lang="en-US" sz="2400" dirty="0"/>
            <a:t>.</a:t>
          </a:r>
          <a:br>
            <a:rPr lang="en-US" sz="2400" dirty="0"/>
          </a:br>
          <a:r>
            <a:rPr lang="en-US" sz="2400" dirty="0"/>
            <a:t>Example: </a:t>
          </a:r>
          <a:r>
            <a:rPr lang="en-US" sz="2400" dirty="0">
              <a:effectLst/>
            </a:rPr>
            <a:t>Revenue by store? Revenue by product in Q3 for the whole company? Tent sales by store? Revenue by store layout? …</a:t>
          </a:r>
          <a:r>
            <a:rPr lang="en-US" sz="2400" dirty="0"/>
            <a:t>sales, profits, costs, counts... </a:t>
          </a:r>
        </a:p>
      </dgm:t>
    </dgm:pt>
    <dgm:pt modelId="{D3B4AA2E-0596-4A40-928F-936FB42DE0DA}" type="parTrans" cxnId="{A2A285A1-2ABA-4729-A2CD-937F65274C0A}">
      <dgm:prSet/>
      <dgm:spPr/>
      <dgm:t>
        <a:bodyPr/>
        <a:lstStyle/>
        <a:p>
          <a:endParaRPr lang="en-US" sz="2400"/>
        </a:p>
      </dgm:t>
    </dgm:pt>
    <dgm:pt modelId="{61344D4C-159E-42D0-AC99-09FD345C1AF1}" type="sibTrans" cxnId="{A2A285A1-2ABA-4729-A2CD-937F65274C0A}">
      <dgm:prSet/>
      <dgm:spPr/>
      <dgm:t>
        <a:bodyPr/>
        <a:lstStyle/>
        <a:p>
          <a:endParaRPr lang="en-US" sz="2400"/>
        </a:p>
      </dgm:t>
    </dgm:pt>
    <dgm:pt modelId="{420F67C5-6E07-4CA2-B7EB-98492DCD8B55}">
      <dgm:prSet phldrT="[Text]" custT="1"/>
      <dgm:spPr>
        <a:solidFill>
          <a:srgbClr val="FF6600"/>
        </a:solidFill>
        <a:ln w="15875" cap="flat" cmpd="sng" algn="ctr">
          <a:solidFill>
            <a:srgbClr val="CC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Step 2</a:t>
          </a:r>
        </a:p>
      </dgm:t>
    </dgm:pt>
    <dgm:pt modelId="{B758BDD8-5629-4918-BE23-A4AD487B8C6A}" type="parTrans" cxnId="{3C3CD5F0-F8C0-4EB8-81EE-B537EE6CE50E}">
      <dgm:prSet/>
      <dgm:spPr/>
      <dgm:t>
        <a:bodyPr/>
        <a:lstStyle/>
        <a:p>
          <a:endParaRPr lang="en-US" sz="2400"/>
        </a:p>
      </dgm:t>
    </dgm:pt>
    <dgm:pt modelId="{3B2BE668-68C4-40B7-AA6A-5EED60E21D0A}" type="sibTrans" cxnId="{3C3CD5F0-F8C0-4EB8-81EE-B537EE6CE50E}">
      <dgm:prSet/>
      <dgm:spPr/>
      <dgm:t>
        <a:bodyPr/>
        <a:lstStyle/>
        <a:p>
          <a:endParaRPr lang="en-US" sz="2400"/>
        </a:p>
      </dgm:t>
    </dgm:pt>
    <dgm:pt modelId="{EB754CB9-C375-432F-BDB9-54545A5D974B}">
      <dgm:prSet phldrT="[Text]" custT="1"/>
      <dgm:spPr/>
      <dgm:t>
        <a:bodyPr/>
        <a:lstStyle/>
        <a:p>
          <a:r>
            <a:rPr lang="en-US" sz="2400" dirty="0"/>
            <a:t>Find out  the </a:t>
          </a:r>
          <a:r>
            <a:rPr lang="en-US" sz="2400" dirty="0">
              <a:solidFill>
                <a:srgbClr val="0070C0"/>
              </a:solidFill>
            </a:rPr>
            <a:t>dimensions</a:t>
          </a:r>
          <a:r>
            <a:rPr lang="en-US" sz="2400" dirty="0">
              <a:solidFill>
                <a:srgbClr val="FF6600"/>
              </a:solidFill>
            </a:rPr>
            <a:t> </a:t>
          </a:r>
          <a:r>
            <a:rPr lang="en-US" sz="2400" dirty="0">
              <a:solidFill>
                <a:schemeClr val="tx1"/>
              </a:solidFill>
            </a:rPr>
            <a:t>along which the facts could be analyzed</a:t>
          </a:r>
          <a:r>
            <a:rPr lang="en-US" sz="2400" dirty="0">
              <a:solidFill>
                <a:srgbClr val="FF6600"/>
              </a:solidFill>
            </a:rPr>
            <a:t> </a:t>
          </a:r>
          <a:r>
            <a:rPr lang="en-US" sz="2400" dirty="0"/>
            <a:t>and their </a:t>
          </a:r>
          <a:r>
            <a:rPr lang="en-US" sz="2400" dirty="0">
              <a:solidFill>
                <a:srgbClr val="0070C0"/>
              </a:solidFill>
            </a:rPr>
            <a:t>granularity</a:t>
          </a:r>
        </a:p>
        <a:p>
          <a:r>
            <a:rPr lang="en-US" sz="2400" dirty="0"/>
            <a:t>Example: </a:t>
          </a:r>
          <a:r>
            <a:rPr lang="en-US" sz="2400" dirty="0">
              <a:solidFill>
                <a:srgbClr val="0070C0"/>
              </a:solidFill>
            </a:rPr>
            <a:t>Time</a:t>
          </a:r>
          <a:r>
            <a:rPr lang="en-US" sz="2400" dirty="0"/>
            <a:t> (</a:t>
          </a:r>
          <a:r>
            <a:rPr lang="en-US" sz="2400" dirty="0">
              <a:solidFill>
                <a:srgbClr val="0070C0"/>
              </a:solidFill>
            </a:rPr>
            <a:t>day, week, quarter</a:t>
          </a:r>
          <a:r>
            <a:rPr lang="en-US" sz="2400" dirty="0"/>
            <a:t>), </a:t>
          </a:r>
          <a:r>
            <a:rPr lang="en-US" sz="2400" dirty="0">
              <a:solidFill>
                <a:srgbClr val="0070C0"/>
              </a:solidFill>
            </a:rPr>
            <a:t>geography</a:t>
          </a:r>
          <a:r>
            <a:rPr lang="en-US" sz="2400" dirty="0"/>
            <a:t> (</a:t>
          </a:r>
          <a:r>
            <a:rPr lang="en-US" sz="2400" dirty="0">
              <a:solidFill>
                <a:srgbClr val="0070C0"/>
              </a:solidFill>
            </a:rPr>
            <a:t>store</a:t>
          </a:r>
          <a:r>
            <a:rPr lang="en-US" sz="2400" dirty="0"/>
            <a:t>, </a:t>
          </a:r>
          <a:r>
            <a:rPr lang="en-US" sz="2400" dirty="0">
              <a:solidFill>
                <a:srgbClr val="0070C0"/>
              </a:solidFill>
            </a:rPr>
            <a:t>state, city</a:t>
          </a:r>
          <a:r>
            <a:rPr lang="en-US" sz="2400" dirty="0"/>
            <a:t>…)</a:t>
          </a:r>
        </a:p>
      </dgm:t>
    </dgm:pt>
    <dgm:pt modelId="{03D1C6FC-9751-456F-9D9A-A2E03E33AD62}" type="parTrans" cxnId="{E91F7249-C08D-434C-A5F8-D54FE90F0232}">
      <dgm:prSet/>
      <dgm:spPr/>
      <dgm:t>
        <a:bodyPr/>
        <a:lstStyle/>
        <a:p>
          <a:endParaRPr lang="en-US" sz="2400"/>
        </a:p>
      </dgm:t>
    </dgm:pt>
    <dgm:pt modelId="{A681C7ED-CC61-45AD-8ACA-717E1616EE05}" type="sibTrans" cxnId="{E91F7249-C08D-434C-A5F8-D54FE90F0232}">
      <dgm:prSet/>
      <dgm:spPr/>
      <dgm:t>
        <a:bodyPr/>
        <a:lstStyle/>
        <a:p>
          <a:endParaRPr lang="en-US" sz="2400"/>
        </a:p>
      </dgm:t>
    </dgm:pt>
    <dgm:pt modelId="{70AB5C8B-B238-4862-AF64-D05BF3A4CF71}">
      <dgm:prSet phldrT="[Text]" custT="1"/>
      <dgm:spPr>
        <a:solidFill>
          <a:srgbClr val="FF6600"/>
        </a:solidFill>
        <a:ln w="15875" cap="flat" cmpd="sng" algn="ctr">
          <a:solidFill>
            <a:srgbClr val="CC00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</a:t>
          </a:r>
        </a:p>
      </dgm:t>
    </dgm:pt>
    <dgm:pt modelId="{BC73BE7E-1E31-438B-AC3A-61CE3E7D6795}" type="parTrans" cxnId="{4F88040E-A9EF-446F-AC43-C4A3226A169A}">
      <dgm:prSet/>
      <dgm:spPr/>
      <dgm:t>
        <a:bodyPr/>
        <a:lstStyle/>
        <a:p>
          <a:endParaRPr lang="en-US" sz="2400"/>
        </a:p>
      </dgm:t>
    </dgm:pt>
    <dgm:pt modelId="{3F1E2369-53F2-45F0-9CB0-0D9939212498}" type="sibTrans" cxnId="{4F88040E-A9EF-446F-AC43-C4A3226A169A}">
      <dgm:prSet/>
      <dgm:spPr/>
      <dgm:t>
        <a:bodyPr/>
        <a:lstStyle/>
        <a:p>
          <a:endParaRPr lang="en-US" sz="2400"/>
        </a:p>
      </dgm:t>
    </dgm:pt>
    <dgm:pt modelId="{DB80F17F-8485-437A-96D5-52F011428CDE}">
      <dgm:prSet phldrT="[Text]" custT="1"/>
      <dgm:spPr/>
      <dgm:t>
        <a:bodyPr/>
        <a:lstStyle/>
        <a:p>
          <a:r>
            <a:rPr lang="en-US" sz="2400" dirty="0"/>
            <a:t>Draw a </a:t>
          </a:r>
          <a:r>
            <a:rPr lang="en-US" sz="2400" dirty="0">
              <a:solidFill>
                <a:srgbClr val="FF6600"/>
              </a:solidFill>
            </a:rPr>
            <a:t>Star</a:t>
          </a:r>
          <a:r>
            <a:rPr lang="en-US" sz="2400" dirty="0"/>
            <a:t> or </a:t>
          </a:r>
          <a:r>
            <a:rPr lang="en-US" sz="2400" dirty="0">
              <a:solidFill>
                <a:srgbClr val="FF6600"/>
              </a:solidFill>
            </a:rPr>
            <a:t>Snowflake</a:t>
          </a:r>
          <a:r>
            <a:rPr lang="en-US" sz="2400" dirty="0"/>
            <a:t> ERD.</a:t>
          </a:r>
        </a:p>
      </dgm:t>
    </dgm:pt>
    <dgm:pt modelId="{5AAFEA3F-C2C3-47E3-BBCD-E92C1E053BF9}" type="parTrans" cxnId="{FE574531-98C0-4E16-A8CE-217544257A51}">
      <dgm:prSet/>
      <dgm:spPr/>
      <dgm:t>
        <a:bodyPr/>
        <a:lstStyle/>
        <a:p>
          <a:endParaRPr lang="en-US" sz="2400"/>
        </a:p>
      </dgm:t>
    </dgm:pt>
    <dgm:pt modelId="{A9FBA308-15DB-4B70-A41D-4A09852BA755}" type="sibTrans" cxnId="{FE574531-98C0-4E16-A8CE-217544257A51}">
      <dgm:prSet/>
      <dgm:spPr/>
      <dgm:t>
        <a:bodyPr/>
        <a:lstStyle/>
        <a:p>
          <a:endParaRPr lang="en-US" sz="2400"/>
        </a:p>
      </dgm:t>
    </dgm:pt>
    <dgm:pt modelId="{4C4E03A1-00CF-4296-9431-4F83E93131CE}" type="pres">
      <dgm:prSet presAssocID="{8E61FDA2-1592-415C-B5F3-34E6DD8173AA}" presName="linearFlow" presStyleCnt="0">
        <dgm:presLayoutVars>
          <dgm:dir/>
          <dgm:animLvl val="lvl"/>
          <dgm:resizeHandles val="exact"/>
        </dgm:presLayoutVars>
      </dgm:prSet>
      <dgm:spPr/>
    </dgm:pt>
    <dgm:pt modelId="{9ECEE746-0BFC-42BD-811F-B78A64075841}" type="pres">
      <dgm:prSet presAssocID="{F591A6B4-D971-454E-BCEB-18CB09652FAD}" presName="composite" presStyleCnt="0"/>
      <dgm:spPr/>
    </dgm:pt>
    <dgm:pt modelId="{39083EBF-29CD-4EDD-96C7-64C5B97AF0BB}" type="pres">
      <dgm:prSet presAssocID="{F591A6B4-D971-454E-BCEB-18CB09652FA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CA1CA4B-CCDF-4CA8-A4CE-B32584947F21}" type="pres">
      <dgm:prSet presAssocID="{F591A6B4-D971-454E-BCEB-18CB09652FAD}" presName="descendantText" presStyleLbl="alignAcc1" presStyleIdx="0" presStyleCnt="3" custScaleX="100299" custScaleY="153122">
        <dgm:presLayoutVars>
          <dgm:bulletEnabled val="1"/>
        </dgm:presLayoutVars>
      </dgm:prSet>
      <dgm:spPr/>
    </dgm:pt>
    <dgm:pt modelId="{5838F299-2D2D-4E09-B475-8497FE641943}" type="pres">
      <dgm:prSet presAssocID="{302925DD-ED32-4DD4-8E19-1B5BA31DFAEF}" presName="sp" presStyleCnt="0"/>
      <dgm:spPr/>
    </dgm:pt>
    <dgm:pt modelId="{A9990DC5-1A73-487F-9CF3-743FDCA30DFB}" type="pres">
      <dgm:prSet presAssocID="{420F67C5-6E07-4CA2-B7EB-98492DCD8B55}" presName="composite" presStyleCnt="0"/>
      <dgm:spPr/>
    </dgm:pt>
    <dgm:pt modelId="{C576974E-9431-405E-97A4-DC788BD76541}" type="pres">
      <dgm:prSet presAssocID="{420F67C5-6E07-4CA2-B7EB-98492DCD8B55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264619" y="1836996"/>
          <a:ext cx="1764130" cy="1234891"/>
        </a:xfrm>
        <a:prstGeom prst="chevron">
          <a:avLst/>
        </a:prstGeom>
      </dgm:spPr>
    </dgm:pt>
    <dgm:pt modelId="{1E174FD9-5327-4108-B422-9D4DD08F409D}" type="pres">
      <dgm:prSet presAssocID="{420F67C5-6E07-4CA2-B7EB-98492DCD8B55}" presName="descendantText" presStyleLbl="alignAcc1" presStyleIdx="1" presStyleCnt="3" custScaleY="143162">
        <dgm:presLayoutVars>
          <dgm:bulletEnabled val="1"/>
        </dgm:presLayoutVars>
      </dgm:prSet>
      <dgm:spPr/>
    </dgm:pt>
    <dgm:pt modelId="{64F9660F-0542-48EC-A2E4-34D020F73016}" type="pres">
      <dgm:prSet presAssocID="{3B2BE668-68C4-40B7-AA6A-5EED60E21D0A}" presName="sp" presStyleCnt="0"/>
      <dgm:spPr/>
    </dgm:pt>
    <dgm:pt modelId="{25EF2360-DCBC-4E2E-B682-6F22FA526C98}" type="pres">
      <dgm:prSet presAssocID="{70AB5C8B-B238-4862-AF64-D05BF3A4CF71}" presName="composite" presStyleCnt="0"/>
      <dgm:spPr/>
    </dgm:pt>
    <dgm:pt modelId="{45313E0B-17A8-4140-8D80-3833CF22ED0D}" type="pres">
      <dgm:prSet presAssocID="{70AB5C8B-B238-4862-AF64-D05BF3A4CF71}" presName="parentText" presStyleLbl="alignNode1" presStyleIdx="2" presStyleCnt="3">
        <dgm:presLayoutVars>
          <dgm:chMax val="1"/>
          <dgm:bulletEnabled val="1"/>
        </dgm:presLayoutVars>
      </dgm:prSet>
      <dgm:spPr>
        <a:xfrm rot="5400000">
          <a:off x="-264619" y="3408616"/>
          <a:ext cx="1764130" cy="1234891"/>
        </a:xfrm>
        <a:prstGeom prst="chevron">
          <a:avLst/>
        </a:prstGeom>
      </dgm:spPr>
    </dgm:pt>
    <dgm:pt modelId="{14CD81D7-1807-4C45-BA22-B5E1B8769304}" type="pres">
      <dgm:prSet presAssocID="{70AB5C8B-B238-4862-AF64-D05BF3A4CF71}" presName="descendantText" presStyleLbl="alignAcc1" presStyleIdx="2" presStyleCnt="3" custScaleY="52986">
        <dgm:presLayoutVars>
          <dgm:bulletEnabled val="1"/>
        </dgm:presLayoutVars>
      </dgm:prSet>
      <dgm:spPr/>
    </dgm:pt>
  </dgm:ptLst>
  <dgm:cxnLst>
    <dgm:cxn modelId="{EDB98504-3F55-44FC-8FE8-B042453632C4}" type="presOf" srcId="{EB754CB9-C375-432F-BDB9-54545A5D974B}" destId="{1E174FD9-5327-4108-B422-9D4DD08F409D}" srcOrd="0" destOrd="0" presId="urn:microsoft.com/office/officeart/2005/8/layout/chevron2"/>
    <dgm:cxn modelId="{4F88040E-A9EF-446F-AC43-C4A3226A169A}" srcId="{8E61FDA2-1592-415C-B5F3-34E6DD8173AA}" destId="{70AB5C8B-B238-4862-AF64-D05BF3A4CF71}" srcOrd="2" destOrd="0" parTransId="{BC73BE7E-1E31-438B-AC3A-61CE3E7D6795}" sibTransId="{3F1E2369-53F2-45F0-9CB0-0D9939212498}"/>
    <dgm:cxn modelId="{F45FEE1A-C016-4773-A28B-1C1A3AADF26C}" srcId="{8E61FDA2-1592-415C-B5F3-34E6DD8173AA}" destId="{F591A6B4-D971-454E-BCEB-18CB09652FAD}" srcOrd="0" destOrd="0" parTransId="{1AB523DE-FF0C-4366-B178-A3DA64D6427E}" sibTransId="{302925DD-ED32-4DD4-8E19-1B5BA31DFAEF}"/>
    <dgm:cxn modelId="{FE574531-98C0-4E16-A8CE-217544257A51}" srcId="{70AB5C8B-B238-4862-AF64-D05BF3A4CF71}" destId="{DB80F17F-8485-437A-96D5-52F011428CDE}" srcOrd="0" destOrd="0" parTransId="{5AAFEA3F-C2C3-47E3-BBCD-E92C1E053BF9}" sibTransId="{A9FBA308-15DB-4B70-A41D-4A09852BA755}"/>
    <dgm:cxn modelId="{80FA8448-AFD5-4103-BC3A-BCFB0454726A}" type="presOf" srcId="{420F67C5-6E07-4CA2-B7EB-98492DCD8B55}" destId="{C576974E-9431-405E-97A4-DC788BD76541}" srcOrd="0" destOrd="0" presId="urn:microsoft.com/office/officeart/2005/8/layout/chevron2"/>
    <dgm:cxn modelId="{E91F7249-C08D-434C-A5F8-D54FE90F0232}" srcId="{420F67C5-6E07-4CA2-B7EB-98492DCD8B55}" destId="{EB754CB9-C375-432F-BDB9-54545A5D974B}" srcOrd="0" destOrd="0" parTransId="{03D1C6FC-9751-456F-9D9A-A2E03E33AD62}" sibTransId="{A681C7ED-CC61-45AD-8ACA-717E1616EE05}"/>
    <dgm:cxn modelId="{FC9AE44A-43BD-4B7C-B358-815F119E7624}" type="presOf" srcId="{F591A6B4-D971-454E-BCEB-18CB09652FAD}" destId="{39083EBF-29CD-4EDD-96C7-64C5B97AF0BB}" srcOrd="0" destOrd="0" presId="urn:microsoft.com/office/officeart/2005/8/layout/chevron2"/>
    <dgm:cxn modelId="{77AB136F-26BA-4457-946A-981794B79D98}" type="presOf" srcId="{70AB5C8B-B238-4862-AF64-D05BF3A4CF71}" destId="{45313E0B-17A8-4140-8D80-3833CF22ED0D}" srcOrd="0" destOrd="0" presId="urn:microsoft.com/office/officeart/2005/8/layout/chevron2"/>
    <dgm:cxn modelId="{1419BA8E-3059-4F44-9C5B-724CD1943D37}" type="presOf" srcId="{DB80F17F-8485-437A-96D5-52F011428CDE}" destId="{14CD81D7-1807-4C45-BA22-B5E1B8769304}" srcOrd="0" destOrd="0" presId="urn:microsoft.com/office/officeart/2005/8/layout/chevron2"/>
    <dgm:cxn modelId="{A2A285A1-2ABA-4729-A2CD-937F65274C0A}" srcId="{F591A6B4-D971-454E-BCEB-18CB09652FAD}" destId="{FACC4AAE-2F40-4FAE-8AEE-AD1A9F45B9E2}" srcOrd="0" destOrd="0" parTransId="{D3B4AA2E-0596-4A40-928F-936FB42DE0DA}" sibTransId="{61344D4C-159E-42D0-AC99-09FD345C1AF1}"/>
    <dgm:cxn modelId="{FF0EC5A4-D939-464C-9ED1-F5C75527F8EB}" type="presOf" srcId="{FACC4AAE-2F40-4FAE-8AEE-AD1A9F45B9E2}" destId="{4CA1CA4B-CCDF-4CA8-A4CE-B32584947F21}" srcOrd="0" destOrd="0" presId="urn:microsoft.com/office/officeart/2005/8/layout/chevron2"/>
    <dgm:cxn modelId="{A8AB31E5-7DE3-4DDA-9F68-AB5E4377506A}" type="presOf" srcId="{8E61FDA2-1592-415C-B5F3-34E6DD8173AA}" destId="{4C4E03A1-00CF-4296-9431-4F83E93131CE}" srcOrd="0" destOrd="0" presId="urn:microsoft.com/office/officeart/2005/8/layout/chevron2"/>
    <dgm:cxn modelId="{3C3CD5F0-F8C0-4EB8-81EE-B537EE6CE50E}" srcId="{8E61FDA2-1592-415C-B5F3-34E6DD8173AA}" destId="{420F67C5-6E07-4CA2-B7EB-98492DCD8B55}" srcOrd="1" destOrd="0" parTransId="{B758BDD8-5629-4918-BE23-A4AD487B8C6A}" sibTransId="{3B2BE668-68C4-40B7-AA6A-5EED60E21D0A}"/>
    <dgm:cxn modelId="{E9C7636D-BB0D-4349-B7B2-A5A2C66A53B7}" type="presParOf" srcId="{4C4E03A1-00CF-4296-9431-4F83E93131CE}" destId="{9ECEE746-0BFC-42BD-811F-B78A64075841}" srcOrd="0" destOrd="0" presId="urn:microsoft.com/office/officeart/2005/8/layout/chevron2"/>
    <dgm:cxn modelId="{4BCAE39E-7E7D-4800-A2C0-E997230C5D89}" type="presParOf" srcId="{9ECEE746-0BFC-42BD-811F-B78A64075841}" destId="{39083EBF-29CD-4EDD-96C7-64C5B97AF0BB}" srcOrd="0" destOrd="0" presId="urn:microsoft.com/office/officeart/2005/8/layout/chevron2"/>
    <dgm:cxn modelId="{7D6E078E-AE51-43AE-B4C5-16CD9F06BC7A}" type="presParOf" srcId="{9ECEE746-0BFC-42BD-811F-B78A64075841}" destId="{4CA1CA4B-CCDF-4CA8-A4CE-B32584947F21}" srcOrd="1" destOrd="0" presId="urn:microsoft.com/office/officeart/2005/8/layout/chevron2"/>
    <dgm:cxn modelId="{29065BF9-3E58-4098-AF8C-65AC8303658A}" type="presParOf" srcId="{4C4E03A1-00CF-4296-9431-4F83E93131CE}" destId="{5838F299-2D2D-4E09-B475-8497FE641943}" srcOrd="1" destOrd="0" presId="urn:microsoft.com/office/officeart/2005/8/layout/chevron2"/>
    <dgm:cxn modelId="{EF705A1B-AE99-4C9C-B33B-09704B949165}" type="presParOf" srcId="{4C4E03A1-00CF-4296-9431-4F83E93131CE}" destId="{A9990DC5-1A73-487F-9CF3-743FDCA30DFB}" srcOrd="2" destOrd="0" presId="urn:microsoft.com/office/officeart/2005/8/layout/chevron2"/>
    <dgm:cxn modelId="{09E4BFAF-4EC7-459E-B5C1-7265311D7C16}" type="presParOf" srcId="{A9990DC5-1A73-487F-9CF3-743FDCA30DFB}" destId="{C576974E-9431-405E-97A4-DC788BD76541}" srcOrd="0" destOrd="0" presId="urn:microsoft.com/office/officeart/2005/8/layout/chevron2"/>
    <dgm:cxn modelId="{CB8A4254-2491-4369-AC32-D7158F34CEAA}" type="presParOf" srcId="{A9990DC5-1A73-487F-9CF3-743FDCA30DFB}" destId="{1E174FD9-5327-4108-B422-9D4DD08F409D}" srcOrd="1" destOrd="0" presId="urn:microsoft.com/office/officeart/2005/8/layout/chevron2"/>
    <dgm:cxn modelId="{5317EFEE-F3EF-4530-A3AF-90D3EC4B3A07}" type="presParOf" srcId="{4C4E03A1-00CF-4296-9431-4F83E93131CE}" destId="{64F9660F-0542-48EC-A2E4-34D020F73016}" srcOrd="3" destOrd="0" presId="urn:microsoft.com/office/officeart/2005/8/layout/chevron2"/>
    <dgm:cxn modelId="{0BB4936C-A84D-4DED-AAA5-1EAE11A964D1}" type="presParOf" srcId="{4C4E03A1-00CF-4296-9431-4F83E93131CE}" destId="{25EF2360-DCBC-4E2E-B682-6F22FA526C98}" srcOrd="4" destOrd="0" presId="urn:microsoft.com/office/officeart/2005/8/layout/chevron2"/>
    <dgm:cxn modelId="{FF9A3570-7236-4BCC-B20C-060DA0F8134F}" type="presParOf" srcId="{25EF2360-DCBC-4E2E-B682-6F22FA526C98}" destId="{45313E0B-17A8-4140-8D80-3833CF22ED0D}" srcOrd="0" destOrd="0" presId="urn:microsoft.com/office/officeart/2005/8/layout/chevron2"/>
    <dgm:cxn modelId="{CD09368F-31F9-4BF7-8436-1C875285E7DC}" type="presParOf" srcId="{25EF2360-DCBC-4E2E-B682-6F22FA526C98}" destId="{14CD81D7-1807-4C45-BA22-B5E1B8769304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83EBF-29CD-4EDD-96C7-64C5B97AF0BB}">
      <dsp:nvSpPr>
        <dsp:cNvPr id="0" name=""/>
        <dsp:cNvSpPr/>
      </dsp:nvSpPr>
      <dsp:spPr>
        <a:xfrm rot="5400000">
          <a:off x="-278550" y="588811"/>
          <a:ext cx="1807469" cy="1265228"/>
        </a:xfrm>
        <a:prstGeom prst="chevron">
          <a:avLst/>
        </a:prstGeom>
        <a:solidFill>
          <a:srgbClr val="FF66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</a:t>
          </a:r>
        </a:p>
      </dsp:txBody>
      <dsp:txXfrm rot="-5400000">
        <a:off x="-7429" y="950304"/>
        <a:ext cx="1265228" cy="542241"/>
      </dsp:txXfrm>
    </dsp:sp>
    <dsp:sp modelId="{4CA1CA4B-CCDF-4CA8-A4CE-B32584947F21}">
      <dsp:nvSpPr>
        <dsp:cNvPr id="0" name=""/>
        <dsp:cNvSpPr/>
      </dsp:nvSpPr>
      <dsp:spPr>
        <a:xfrm rot="5400000">
          <a:off x="5328180" y="-4079603"/>
          <a:ext cx="1798961" cy="9969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Identify the questions and what you need to know to create the answers: </a:t>
          </a:r>
          <a:r>
            <a:rPr lang="en-US" sz="2400" kern="1200" dirty="0">
              <a:solidFill>
                <a:srgbClr val="FF6600"/>
              </a:solidFill>
            </a:rPr>
            <a:t>the facts</a:t>
          </a:r>
          <a:r>
            <a:rPr lang="en-US" sz="2400" kern="1200" dirty="0"/>
            <a:t>.</a:t>
          </a:r>
          <a:br>
            <a:rPr lang="en-US" sz="2400" kern="1200" dirty="0"/>
          </a:br>
          <a:r>
            <a:rPr lang="en-US" sz="2400" kern="1200" dirty="0"/>
            <a:t>Example: </a:t>
          </a:r>
          <a:r>
            <a:rPr lang="en-US" sz="2400" kern="1200" dirty="0">
              <a:effectLst/>
            </a:rPr>
            <a:t>Revenue by store? Revenue by product in Q3 for the whole company? Tent sales by store? Revenue by store layout? …</a:t>
          </a:r>
          <a:r>
            <a:rPr lang="en-US" sz="2400" kern="1200" dirty="0"/>
            <a:t>sales, profits, costs, counts... </a:t>
          </a:r>
        </a:p>
      </dsp:txBody>
      <dsp:txXfrm rot="-5400000">
        <a:off x="1242939" y="93456"/>
        <a:ext cx="9881626" cy="1623325"/>
      </dsp:txXfrm>
    </dsp:sp>
    <dsp:sp modelId="{C576974E-9431-405E-97A4-DC788BD76541}">
      <dsp:nvSpPr>
        <dsp:cNvPr id="0" name=""/>
        <dsp:cNvSpPr/>
      </dsp:nvSpPr>
      <dsp:spPr>
        <a:xfrm rot="5400000">
          <a:off x="-278550" y="2478670"/>
          <a:ext cx="1807469" cy="1265228"/>
        </a:xfrm>
        <a:prstGeom prst="chevron">
          <a:avLst/>
        </a:prstGeom>
        <a:solidFill>
          <a:srgbClr val="FF6600"/>
        </a:solidFill>
        <a:ln w="15875" cap="flat" cmpd="sng" algn="ctr">
          <a:solidFill>
            <a:srgbClr val="CC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Step 2</a:t>
          </a:r>
        </a:p>
      </dsp:txBody>
      <dsp:txXfrm rot="-5400000">
        <a:off x="-7429" y="2840163"/>
        <a:ext cx="1265228" cy="542241"/>
      </dsp:txXfrm>
    </dsp:sp>
    <dsp:sp modelId="{1E174FD9-5327-4108-B422-9D4DD08F409D}">
      <dsp:nvSpPr>
        <dsp:cNvPr id="0" name=""/>
        <dsp:cNvSpPr/>
      </dsp:nvSpPr>
      <dsp:spPr>
        <a:xfrm rot="5400000">
          <a:off x="5386687" y="-2174885"/>
          <a:ext cx="1681945" cy="9939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Find out  the </a:t>
          </a:r>
          <a:r>
            <a:rPr lang="en-US" sz="2400" kern="1200" dirty="0">
              <a:solidFill>
                <a:srgbClr val="0070C0"/>
              </a:solidFill>
            </a:rPr>
            <a:t>dimensions</a:t>
          </a:r>
          <a:r>
            <a:rPr lang="en-US" sz="2400" kern="1200" dirty="0">
              <a:solidFill>
                <a:srgbClr val="FF6600"/>
              </a:solidFill>
            </a:rPr>
            <a:t> </a:t>
          </a:r>
          <a:r>
            <a:rPr lang="en-US" sz="2400" kern="1200" dirty="0">
              <a:solidFill>
                <a:schemeClr val="tx1"/>
              </a:solidFill>
            </a:rPr>
            <a:t>along which the facts could be analyzed</a:t>
          </a:r>
          <a:r>
            <a:rPr lang="en-US" sz="2400" kern="1200" dirty="0">
              <a:solidFill>
                <a:srgbClr val="FF6600"/>
              </a:solidFill>
            </a:rPr>
            <a:t> </a:t>
          </a:r>
          <a:r>
            <a:rPr lang="en-US" sz="2400" kern="1200" dirty="0"/>
            <a:t>and their </a:t>
          </a:r>
          <a:r>
            <a:rPr lang="en-US" sz="2400" kern="1200" dirty="0">
              <a:solidFill>
                <a:srgbClr val="0070C0"/>
              </a:solidFill>
            </a:rPr>
            <a:t>granularity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Example: </a:t>
          </a:r>
          <a:r>
            <a:rPr lang="en-US" sz="2400" kern="1200" dirty="0">
              <a:solidFill>
                <a:srgbClr val="0070C0"/>
              </a:solidFill>
            </a:rPr>
            <a:t>Time</a:t>
          </a:r>
          <a:r>
            <a:rPr lang="en-US" sz="2400" kern="1200" dirty="0"/>
            <a:t> (</a:t>
          </a:r>
          <a:r>
            <a:rPr lang="en-US" sz="2400" kern="1200" dirty="0">
              <a:solidFill>
                <a:srgbClr val="0070C0"/>
              </a:solidFill>
            </a:rPr>
            <a:t>day, week, quarter</a:t>
          </a:r>
          <a:r>
            <a:rPr lang="en-US" sz="2400" kern="1200" dirty="0"/>
            <a:t>), </a:t>
          </a:r>
          <a:r>
            <a:rPr lang="en-US" sz="2400" kern="1200" dirty="0">
              <a:solidFill>
                <a:srgbClr val="0070C0"/>
              </a:solidFill>
            </a:rPr>
            <a:t>geography</a:t>
          </a:r>
          <a:r>
            <a:rPr lang="en-US" sz="2400" kern="1200" dirty="0"/>
            <a:t> (</a:t>
          </a:r>
          <a:r>
            <a:rPr lang="en-US" sz="2400" kern="1200" dirty="0">
              <a:solidFill>
                <a:srgbClr val="0070C0"/>
              </a:solidFill>
            </a:rPr>
            <a:t>store</a:t>
          </a:r>
          <a:r>
            <a:rPr lang="en-US" sz="2400" kern="1200" dirty="0"/>
            <a:t>, </a:t>
          </a:r>
          <a:r>
            <a:rPr lang="en-US" sz="2400" kern="1200" dirty="0">
              <a:solidFill>
                <a:srgbClr val="0070C0"/>
              </a:solidFill>
            </a:rPr>
            <a:t>state, city</a:t>
          </a:r>
          <a:r>
            <a:rPr lang="en-US" sz="2400" kern="1200" dirty="0"/>
            <a:t>…)</a:t>
          </a:r>
        </a:p>
      </dsp:txBody>
      <dsp:txXfrm rot="-5400000">
        <a:off x="1257798" y="2036110"/>
        <a:ext cx="9857618" cy="1517733"/>
      </dsp:txXfrm>
    </dsp:sp>
    <dsp:sp modelId="{45313E0B-17A8-4140-8D80-3833CF22ED0D}">
      <dsp:nvSpPr>
        <dsp:cNvPr id="0" name=""/>
        <dsp:cNvSpPr/>
      </dsp:nvSpPr>
      <dsp:spPr>
        <a:xfrm rot="5400000">
          <a:off x="-278550" y="4114983"/>
          <a:ext cx="1807469" cy="1265228"/>
        </a:xfrm>
        <a:prstGeom prst="chevron">
          <a:avLst/>
        </a:prstGeom>
        <a:solidFill>
          <a:srgbClr val="FF6600"/>
        </a:solidFill>
        <a:ln w="15875" cap="flat" cmpd="sng" algn="ctr">
          <a:solidFill>
            <a:srgbClr val="CC00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</a:t>
          </a:r>
        </a:p>
      </dsp:txBody>
      <dsp:txXfrm rot="-5400000">
        <a:off x="-7429" y="4476476"/>
        <a:ext cx="1265228" cy="542241"/>
      </dsp:txXfrm>
    </dsp:sp>
    <dsp:sp modelId="{14CD81D7-1807-4C45-BA22-B5E1B8769304}">
      <dsp:nvSpPr>
        <dsp:cNvPr id="0" name=""/>
        <dsp:cNvSpPr/>
      </dsp:nvSpPr>
      <dsp:spPr>
        <a:xfrm rot="5400000">
          <a:off x="5916406" y="-538572"/>
          <a:ext cx="622508" cy="9939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Draw a </a:t>
          </a:r>
          <a:r>
            <a:rPr lang="en-US" sz="2400" kern="1200" dirty="0">
              <a:solidFill>
                <a:srgbClr val="FF6600"/>
              </a:solidFill>
            </a:rPr>
            <a:t>Star</a:t>
          </a:r>
          <a:r>
            <a:rPr lang="en-US" sz="2400" kern="1200" dirty="0"/>
            <a:t> or </a:t>
          </a:r>
          <a:r>
            <a:rPr lang="en-US" sz="2400" kern="1200" dirty="0">
              <a:solidFill>
                <a:srgbClr val="FF6600"/>
              </a:solidFill>
            </a:rPr>
            <a:t>Snowflake</a:t>
          </a:r>
          <a:r>
            <a:rPr lang="en-US" sz="2400" kern="1200" dirty="0"/>
            <a:t> ERD.</a:t>
          </a:r>
        </a:p>
      </dsp:txBody>
      <dsp:txXfrm rot="-5400000">
        <a:off x="1257798" y="4150424"/>
        <a:ext cx="9909336" cy="56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table  with </a:t>
            </a:r>
            <a:r>
              <a:rPr lang="en-US" dirty="0" err="1"/>
              <a:t>teamId</a:t>
            </a:r>
            <a:r>
              <a:rPr lang="en-US" dirty="0"/>
              <a:t> </a:t>
            </a:r>
          </a:p>
          <a:p>
            <a:r>
              <a:rPr lang="en-US" dirty="0"/>
              <a:t>Order with employee ID and Vendor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5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~6400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12.5 M records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3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7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3590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1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0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0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7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3221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BDF78FF0-1A77-4C05-B95C-0B17E793F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0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4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6263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9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</p:bld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0" y="1905000"/>
            <a:ext cx="8826500" cy="2844800"/>
          </a:xfrm>
        </p:spPr>
        <p:txBody>
          <a:bodyPr/>
          <a:lstStyle/>
          <a:p>
            <a:r>
              <a:rPr lang="en-US" dirty="0"/>
              <a:t>DW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topics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0716C-1547-45C0-9487-67F998AA1199}"/>
              </a:ext>
            </a:extLst>
          </p:cNvPr>
          <p:cNvGrpSpPr/>
          <p:nvPr/>
        </p:nvGrpSpPr>
        <p:grpSpPr>
          <a:xfrm>
            <a:off x="1096512" y="1013186"/>
            <a:ext cx="1999026" cy="1373473"/>
            <a:chOff x="2589752" y="1598627"/>
            <a:chExt cx="4717060" cy="30323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F6CA28-ECF6-4E68-A2EB-160292C9A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602E01-5E15-4913-90E3-629034625169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637163-00CC-4FD4-8E5F-0D1D7E2E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6848-4526-A402-5C35-CF45F9A6C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203674-0214-08FE-150F-1F59AE5B9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6" y="0"/>
            <a:ext cx="1110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08D021-331B-8D2D-DA1B-F6640182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C9C1A72-F091-312D-2A35-F8767412DF0F}"/>
              </a:ext>
            </a:extLst>
          </p:cNvPr>
          <p:cNvSpPr txBox="1">
            <a:spLocks/>
          </p:cNvSpPr>
          <p:nvPr/>
        </p:nvSpPr>
        <p:spPr>
          <a:xfrm>
            <a:off x="462280" y="177799"/>
            <a:ext cx="4308128" cy="279831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/>
              <a:t>Which tables are fairly stable, and which grows continuously?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B3A30-21AF-43E0-D329-9F484A607FDB}"/>
              </a:ext>
            </a:extLst>
          </p:cNvPr>
          <p:cNvSpPr txBox="1"/>
          <p:nvPr/>
        </p:nvSpPr>
        <p:spPr>
          <a:xfrm>
            <a:off x="8746036" y="1994433"/>
            <a:ext cx="2163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perfect translation of the operational ERD: some fields/data might be ignored (e.g. inventory) or simplified (e.g. vendor).</a:t>
            </a:r>
          </a:p>
        </p:txBody>
      </p:sp>
    </p:spTree>
    <p:extLst>
      <p:ext uri="{BB962C8B-B14F-4D97-AF65-F5344CB8AC3E}">
        <p14:creationId xmlns:p14="http://schemas.microsoft.com/office/powerpoint/2010/main" val="38870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07E8EC-D2FA-4E8C-A193-D6CF7D9E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96" y="0"/>
            <a:ext cx="1110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A2F2A6-2333-4E09-B626-61D77C69A314}"/>
              </a:ext>
            </a:extLst>
          </p:cNvPr>
          <p:cNvSpPr txBox="1">
            <a:spLocks/>
          </p:cNvSpPr>
          <p:nvPr/>
        </p:nvSpPr>
        <p:spPr>
          <a:xfrm>
            <a:off x="462280" y="177800"/>
            <a:ext cx="4164149" cy="64717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Star Schema DW design for REI_not</a:t>
            </a:r>
          </a:p>
          <a:p>
            <a:pPr fontAlgn="auto">
              <a:spcAft>
                <a:spcPts val="0"/>
              </a:spcAft>
            </a:pPr>
            <a:br>
              <a:rPr lang="en-US" sz="2400" dirty="0"/>
            </a:br>
            <a:r>
              <a:rPr lang="en-US" sz="2400" dirty="0"/>
              <a:t>Can you fit it in EXCEL?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F405D8-20A0-444A-A2D6-36131A540479}"/>
              </a:ext>
            </a:extLst>
          </p:cNvPr>
          <p:cNvSpPr/>
          <p:nvPr/>
        </p:nvSpPr>
        <p:spPr>
          <a:xfrm>
            <a:off x="7565573" y="222068"/>
            <a:ext cx="1037063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365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6651E-0A17-4051-9D57-A3C33CFD139A}"/>
              </a:ext>
            </a:extLst>
          </p:cNvPr>
          <p:cNvSpPr/>
          <p:nvPr/>
        </p:nvSpPr>
        <p:spPr>
          <a:xfrm>
            <a:off x="2677622" y="4444663"/>
            <a:ext cx="1037063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33C9F-A98D-4F84-9214-83C487BB1665}"/>
              </a:ext>
            </a:extLst>
          </p:cNvPr>
          <p:cNvSpPr/>
          <p:nvPr/>
        </p:nvSpPr>
        <p:spPr>
          <a:xfrm>
            <a:off x="10691949" y="4027394"/>
            <a:ext cx="1037063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88B7F-B35D-4A9C-B88A-49072175F10B}"/>
              </a:ext>
            </a:extLst>
          </p:cNvPr>
          <p:cNvSpPr/>
          <p:nvPr/>
        </p:nvSpPr>
        <p:spPr>
          <a:xfrm>
            <a:off x="7565572" y="4148253"/>
            <a:ext cx="2124837" cy="9599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</a:rPr>
              <a:t>Records?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</a:rPr>
              <a:t>Space in GB?</a:t>
            </a:r>
          </a:p>
        </p:txBody>
      </p:sp>
    </p:spTree>
    <p:extLst>
      <p:ext uri="{BB962C8B-B14F-4D97-AF65-F5344CB8AC3E}">
        <p14:creationId xmlns:p14="http://schemas.microsoft.com/office/powerpoint/2010/main" val="10454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07E8EC-D2FA-4E8C-A193-D6CF7D9E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96" y="0"/>
            <a:ext cx="1110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A2F2A6-2333-4E09-B626-61D77C69A314}"/>
              </a:ext>
            </a:extLst>
          </p:cNvPr>
          <p:cNvSpPr txBox="1">
            <a:spLocks/>
          </p:cNvSpPr>
          <p:nvPr/>
        </p:nvSpPr>
        <p:spPr>
          <a:xfrm>
            <a:off x="462280" y="177800"/>
            <a:ext cx="4164149" cy="64717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Star Schema DW design for REI_not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F6651E-0A17-4051-9D57-A3C33CFD139A}"/>
              </a:ext>
            </a:extLst>
          </p:cNvPr>
          <p:cNvSpPr/>
          <p:nvPr/>
        </p:nvSpPr>
        <p:spPr>
          <a:xfrm>
            <a:off x="2677622" y="4444663"/>
            <a:ext cx="1037063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250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033C9F-A98D-4F84-9214-83C487BB1665}"/>
              </a:ext>
            </a:extLst>
          </p:cNvPr>
          <p:cNvSpPr/>
          <p:nvPr/>
        </p:nvSpPr>
        <p:spPr>
          <a:xfrm>
            <a:off x="10584763" y="4027394"/>
            <a:ext cx="1144250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5,000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365461-F2A1-4CBD-95F3-BE7D0A2B30CF}"/>
              </a:ext>
            </a:extLst>
          </p:cNvPr>
          <p:cNvSpPr/>
          <p:nvPr/>
        </p:nvSpPr>
        <p:spPr>
          <a:xfrm>
            <a:off x="7473840" y="260691"/>
            <a:ext cx="1890662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10 years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5820E-2229-4BCC-B901-9E85870D37AE}"/>
              </a:ext>
            </a:extLst>
          </p:cNvPr>
          <p:cNvSpPr/>
          <p:nvPr/>
        </p:nvSpPr>
        <p:spPr>
          <a:xfrm>
            <a:off x="7565573" y="4148253"/>
            <a:ext cx="2069082" cy="9599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</a:rPr>
              <a:t>Records?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830EF-6E87-4451-ED49-006F7A7A8778}"/>
              </a:ext>
            </a:extLst>
          </p:cNvPr>
          <p:cNvSpPr txBox="1"/>
          <p:nvPr/>
        </p:nvSpPr>
        <p:spPr>
          <a:xfrm>
            <a:off x="482707" y="3121223"/>
            <a:ext cx="2713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Can you fit it in EXCEL?</a:t>
            </a:r>
          </a:p>
        </p:txBody>
      </p:sp>
    </p:spTree>
    <p:extLst>
      <p:ext uri="{BB962C8B-B14F-4D97-AF65-F5344CB8AC3E}">
        <p14:creationId xmlns:p14="http://schemas.microsoft.com/office/powerpoint/2010/main" val="22023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B473AE-617E-4444-A929-1833FF9D9734}"/>
              </a:ext>
            </a:extLst>
          </p:cNvPr>
          <p:cNvSpPr/>
          <p:nvPr/>
        </p:nvSpPr>
        <p:spPr>
          <a:xfrm>
            <a:off x="525129" y="4877049"/>
            <a:ext cx="4465971" cy="970734"/>
          </a:xfrm>
          <a:prstGeom prst="wedgeRoundRectCallout">
            <a:avLst>
              <a:gd name="adj1" fmla="val -52647"/>
              <a:gd name="adj2" fmla="val 67641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Interesting…  I can see the potential, BUT also the pitfalls…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B1449A-C2F2-42B6-9482-02509007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557" y="1706183"/>
            <a:ext cx="6609257" cy="408020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EBE88D-25F9-40D5-8871-9CE2E81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Granularity: A neat trick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D241E-2B48-42D8-B580-780267769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94CE9C-C511-4ABC-A105-FFDF530D6038}"/>
              </a:ext>
            </a:extLst>
          </p:cNvPr>
          <p:cNvSpPr/>
          <p:nvPr/>
        </p:nvSpPr>
        <p:spPr>
          <a:xfrm>
            <a:off x="525129" y="1495584"/>
            <a:ext cx="5228900" cy="846751"/>
          </a:xfrm>
          <a:prstGeom prst="wedgeRoundRectCallout">
            <a:avLst>
              <a:gd name="adj1" fmla="val -52957"/>
              <a:gd name="adj2" fmla="val 91095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 fact table is becoming too big! We will need to buy a bigger computer for our DW.  The budget is $120K. That’s a lot of money I would prefer to spend elsewhere!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25F164-824C-4F1D-B6D1-D464D6A991C7}"/>
              </a:ext>
            </a:extLst>
          </p:cNvPr>
          <p:cNvSpPr/>
          <p:nvPr/>
        </p:nvSpPr>
        <p:spPr>
          <a:xfrm>
            <a:off x="462280" y="1115302"/>
            <a:ext cx="2783191" cy="2884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At the REI_not headquarters…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47E3B53-08ED-4EB1-B290-1AE4AFF9B429}"/>
              </a:ext>
            </a:extLst>
          </p:cNvPr>
          <p:cNvSpPr/>
          <p:nvPr/>
        </p:nvSpPr>
        <p:spPr>
          <a:xfrm>
            <a:off x="2018371" y="2454244"/>
            <a:ext cx="4226312" cy="768218"/>
          </a:xfrm>
          <a:prstGeom prst="wedgeRoundRectCallout">
            <a:avLst>
              <a:gd name="adj1" fmla="val 43764"/>
              <a:gd name="adj2" fmla="val 74739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an idea.  Why don’t we ask the stores to report weekly sales rather than daily sales…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6A28C95-D981-4B1D-95DF-EA3DE70AADE6}"/>
              </a:ext>
            </a:extLst>
          </p:cNvPr>
          <p:cNvSpPr/>
          <p:nvPr/>
        </p:nvSpPr>
        <p:spPr>
          <a:xfrm>
            <a:off x="583147" y="3251458"/>
            <a:ext cx="2448524" cy="343668"/>
          </a:xfrm>
          <a:prstGeom prst="wedgeRoundRectCallout">
            <a:avLst>
              <a:gd name="adj1" fmla="val -53576"/>
              <a:gd name="adj2" fmla="val 93577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Huh? How would it work?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48C94D5-DF00-42EE-928F-1743BCF4E90C}"/>
              </a:ext>
            </a:extLst>
          </p:cNvPr>
          <p:cNvSpPr/>
          <p:nvPr/>
        </p:nvSpPr>
        <p:spPr>
          <a:xfrm>
            <a:off x="1476341" y="3819372"/>
            <a:ext cx="3855123" cy="768218"/>
          </a:xfrm>
          <a:prstGeom prst="wedgeRoundRectCallout">
            <a:avLst>
              <a:gd name="adj1" fmla="val 52881"/>
              <a:gd name="adj2" fmla="val 93102"/>
              <a:gd name="adj3" fmla="val 16667"/>
            </a:avLst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Every Monday each store would report the ‘qty sold’ and ‘dollars sold’ for each product for the previous week.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B4CEF2E-A015-4FC0-B018-3B63BA2C518C}"/>
              </a:ext>
            </a:extLst>
          </p:cNvPr>
          <p:cNvSpPr/>
          <p:nvPr/>
        </p:nvSpPr>
        <p:spPr>
          <a:xfrm>
            <a:off x="2434202" y="6406825"/>
            <a:ext cx="2764429" cy="248120"/>
          </a:xfrm>
          <a:prstGeom prst="wedgeRoundRectCallout">
            <a:avLst>
              <a:gd name="adj1" fmla="val 48930"/>
              <a:gd name="adj2" fmla="val 105223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Let me think it through, Boss…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79EC6E-A468-4C16-BF93-5DD2C755F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013" y="144239"/>
            <a:ext cx="1369931" cy="8778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C08859-E08D-45CC-B362-FC78F3802114}"/>
              </a:ext>
            </a:extLst>
          </p:cNvPr>
          <p:cNvSpPr/>
          <p:nvPr/>
        </p:nvSpPr>
        <p:spPr>
          <a:xfrm>
            <a:off x="5884819" y="5772411"/>
            <a:ext cx="1037063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250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3B1AA6-3BA8-4BB0-A881-DE31E4ED610B}"/>
              </a:ext>
            </a:extLst>
          </p:cNvPr>
          <p:cNvSpPr/>
          <p:nvPr/>
        </p:nvSpPr>
        <p:spPr>
          <a:xfrm>
            <a:off x="10719884" y="5723142"/>
            <a:ext cx="1369931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5,000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54DB8D-F0BC-4789-BCB1-C0FDA757B792}"/>
              </a:ext>
            </a:extLst>
          </p:cNvPr>
          <p:cNvSpPr/>
          <p:nvPr/>
        </p:nvSpPr>
        <p:spPr>
          <a:xfrm>
            <a:off x="9517316" y="1765477"/>
            <a:ext cx="1890662" cy="423746"/>
          </a:xfrm>
          <a:prstGeom prst="rect">
            <a:avLst/>
          </a:prstGeom>
          <a:solidFill>
            <a:srgbClr val="030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/>
              </a:rPr>
              <a:t>10 years</a:t>
            </a:r>
          </a:p>
        </p:txBody>
      </p:sp>
    </p:spTree>
    <p:extLst>
      <p:ext uri="{BB962C8B-B14F-4D97-AF65-F5344CB8AC3E}">
        <p14:creationId xmlns:p14="http://schemas.microsoft.com/office/powerpoint/2010/main" val="32561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6" grpId="0" animBg="1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15C7-3901-4D1F-90DB-09924EDF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tables have common </a:t>
            </a:r>
            <a:r>
              <a:rPr lang="en-US" dirty="0">
                <a:solidFill>
                  <a:srgbClr val="FF6600"/>
                </a:solidFill>
              </a:rPr>
              <a:t>granularity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tradeoffs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9A859-84CB-46EF-9BDF-58FA66E4E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Granularity</a:t>
            </a:r>
            <a:r>
              <a:rPr lang="en-US" sz="3200" dirty="0"/>
              <a:t> is the scope of the data (by day, by week, by county, by state….)</a:t>
            </a:r>
          </a:p>
          <a:p>
            <a:r>
              <a:rPr lang="en-US" sz="3200" dirty="0"/>
              <a:t>Granularity tradeoffs:</a:t>
            </a:r>
          </a:p>
          <a:p>
            <a:pPr lvl="1"/>
            <a:r>
              <a:rPr lang="en-US" sz="1800" dirty="0"/>
              <a:t>Space and speed (tricky!)</a:t>
            </a:r>
          </a:p>
          <a:p>
            <a:pPr lvl="1"/>
            <a:r>
              <a:rPr lang="en-US" sz="1800" dirty="0"/>
              <a:t>Costs to gather and store</a:t>
            </a:r>
          </a:p>
          <a:p>
            <a:pPr lvl="1"/>
            <a:r>
              <a:rPr lang="en-US" sz="1800" dirty="0"/>
              <a:t>Analysis and reporting</a:t>
            </a:r>
          </a:p>
          <a:p>
            <a:pPr lvl="1"/>
            <a:endParaRPr lang="en-US" sz="1800" dirty="0"/>
          </a:p>
          <a:p>
            <a:r>
              <a:rPr lang="en-US" sz="3200" dirty="0"/>
              <a:t>Fact tables about the same facts with different levels of granularity may coexist in the same DW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FFA84-1019-4A53-A702-491CE168F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F78FF0-1A77-4C05-B95C-0B17E793F1FE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C35C54-8BF8-49D0-B06D-5FA320C44819}"/>
              </a:ext>
            </a:extLst>
          </p:cNvPr>
          <p:cNvSpPr/>
          <p:nvPr/>
        </p:nvSpPr>
        <p:spPr>
          <a:xfrm>
            <a:off x="11988800" y="6654944"/>
            <a:ext cx="101598" cy="1268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F294351D-9A49-5FB5-F709-2E022EE9B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9284">
            <a:off x="9436248" y="3500268"/>
            <a:ext cx="1590339" cy="15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4DCD9-326C-43C3-BBB9-3031E71C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Designing a DW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CD8AF8-1DF9-472E-8A8E-22D7B69BCFE3}"/>
              </a:ext>
            </a:extLst>
          </p:cNvPr>
          <p:cNvSpPr txBox="1">
            <a:spLocks/>
          </p:cNvSpPr>
          <p:nvPr/>
        </p:nvSpPr>
        <p:spPr>
          <a:xfrm>
            <a:off x="459223" y="1201030"/>
            <a:ext cx="11624530" cy="5344148"/>
          </a:xfrm>
          <a:prstGeom prst="rect">
            <a:avLst/>
          </a:prstGeom>
        </p:spPr>
        <p:txBody>
          <a:bodyPr/>
          <a:lstStyle>
            <a:lvl1pPr marL="609585" indent="-609585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4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600160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2209745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819330" indent="-380990" algn="l" defTabSz="121917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effectLst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4AF360-FC2A-40C9-B2F5-C9F191A937E9}"/>
              </a:ext>
            </a:extLst>
          </p:cNvPr>
          <p:cNvGraphicFramePr/>
          <p:nvPr/>
        </p:nvGraphicFramePr>
        <p:xfrm>
          <a:off x="459223" y="1201030"/>
          <a:ext cx="11204953" cy="565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50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84B39-E0AD-4FD3-B23C-49B58A204E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175690-82C6-489D-84B8-FB0198506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</a:t>
            </a:r>
            <a:r>
              <a:rPr lang="en-US" b="1" dirty="0"/>
              <a:t>Information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EB2C8-ACA0-4C4D-9270-C88B8169A1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238"/>
            <a:ext cx="304800" cy="365125"/>
          </a:xfrm>
        </p:spPr>
        <p:txBody>
          <a:bodyPr/>
          <a:lstStyle/>
          <a:p>
            <a:fld id="{BDF78FF0-1A77-4C05-B95C-0B17E793F1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0" y="1905000"/>
            <a:ext cx="8826500" cy="2844800"/>
          </a:xfrm>
        </p:spPr>
        <p:txBody>
          <a:bodyPr/>
          <a:lstStyle/>
          <a:p>
            <a:r>
              <a:rPr lang="en-US" dirty="0"/>
              <a:t>DW Snowflake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alternative DW design technique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0716C-1547-45C0-9487-67F998AA1199}"/>
              </a:ext>
            </a:extLst>
          </p:cNvPr>
          <p:cNvGrpSpPr/>
          <p:nvPr/>
        </p:nvGrpSpPr>
        <p:grpSpPr>
          <a:xfrm>
            <a:off x="1096512" y="1013186"/>
            <a:ext cx="1999026" cy="1373473"/>
            <a:chOff x="2589752" y="1598627"/>
            <a:chExt cx="4717060" cy="30323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F6CA28-ECF6-4E68-A2EB-160292C9A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602E01-5E15-4913-90E3-629034625169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637163-00CC-4FD4-8E5F-0D1D7E2E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1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E17117-D88D-498C-AB0C-AEE01016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6" y="457200"/>
            <a:ext cx="11804004" cy="614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A2F2A6-2333-4E09-B626-61D77C69A314}"/>
              </a:ext>
            </a:extLst>
          </p:cNvPr>
          <p:cNvSpPr txBox="1">
            <a:spLocks/>
          </p:cNvSpPr>
          <p:nvPr/>
        </p:nvSpPr>
        <p:spPr>
          <a:xfrm>
            <a:off x="387996" y="133612"/>
            <a:ext cx="4582838" cy="1296354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Snowflake Schema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60B054-DA89-461D-B885-EB9988165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1000"/>
          </a:blip>
          <a:srcRect l="22447" r="24255" b="37024"/>
          <a:stretch/>
        </p:blipFill>
        <p:spPr>
          <a:xfrm>
            <a:off x="943349" y="389202"/>
            <a:ext cx="10305301" cy="6468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D49644-44B0-443F-9F98-98F26967B1B9}"/>
              </a:ext>
            </a:extLst>
          </p:cNvPr>
          <p:cNvSpPr txBox="1"/>
          <p:nvPr/>
        </p:nvSpPr>
        <p:spPr>
          <a:xfrm>
            <a:off x="7813965" y="457199"/>
            <a:ext cx="2592060" cy="166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effectLst/>
              </a:rPr>
              <a:t>The Snowflake schema design partly normalizes a star schema design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2EBF37-21A7-44F5-A8B4-0655ADB17E41}"/>
              </a:ext>
            </a:extLst>
          </p:cNvPr>
          <p:cNvCxnSpPr>
            <a:cxnSpLocks/>
          </p:cNvCxnSpPr>
          <p:nvPr/>
        </p:nvCxnSpPr>
        <p:spPr>
          <a:xfrm>
            <a:off x="9611591" y="1839191"/>
            <a:ext cx="467591" cy="280553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CD0B52-F071-4E15-95E8-9FF53AAB3355}"/>
              </a:ext>
            </a:extLst>
          </p:cNvPr>
          <p:cNvCxnSpPr>
            <a:cxnSpLocks/>
          </p:cNvCxnSpPr>
          <p:nvPr/>
        </p:nvCxnSpPr>
        <p:spPr>
          <a:xfrm>
            <a:off x="9845386" y="4080720"/>
            <a:ext cx="467591" cy="280553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574E8F-241B-4CFA-AE85-2F64CE99423D}"/>
              </a:ext>
            </a:extLst>
          </p:cNvPr>
          <p:cNvCxnSpPr>
            <a:cxnSpLocks/>
          </p:cNvCxnSpPr>
          <p:nvPr/>
        </p:nvCxnSpPr>
        <p:spPr>
          <a:xfrm flipH="1">
            <a:off x="2587336" y="3946247"/>
            <a:ext cx="384464" cy="27474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3336370-0C4F-4FCB-B560-9855E2210137}"/>
              </a:ext>
            </a:extLst>
          </p:cNvPr>
          <p:cNvCxnSpPr>
            <a:cxnSpLocks/>
          </p:cNvCxnSpPr>
          <p:nvPr/>
        </p:nvCxnSpPr>
        <p:spPr>
          <a:xfrm flipH="1">
            <a:off x="2395104" y="1714430"/>
            <a:ext cx="384464" cy="27474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 schema vs Snowflake schema">
            <a:extLst>
              <a:ext uri="{FF2B5EF4-FFF2-40B4-BE49-F238E27FC236}">
                <a16:creationId xmlns:a16="http://schemas.microsoft.com/office/drawing/2014/main" id="{7B192B12-255B-4416-BB74-B39FA641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08" y="1209268"/>
            <a:ext cx="5772012" cy="30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E44344-89AD-43D3-BB26-169CF9BD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schemas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E9764-E93E-4978-8F13-DEF0E951A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399" y="1153940"/>
            <a:ext cx="5689601" cy="551347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More complex</a:t>
            </a:r>
            <a:br>
              <a:rPr lang="en-US" sz="4400" dirty="0"/>
            </a:br>
            <a:r>
              <a:rPr lang="en-US" sz="4400" dirty="0"/>
              <a:t>designs</a:t>
            </a:r>
          </a:p>
          <a:p>
            <a:r>
              <a:rPr lang="en-US" sz="4400" dirty="0"/>
              <a:t>Partly normalized</a:t>
            </a:r>
          </a:p>
          <a:p>
            <a:r>
              <a:rPr lang="en-US" sz="4400" dirty="0"/>
              <a:t>Typically smaller footprint but slower  (more joins)</a:t>
            </a:r>
          </a:p>
          <a:p>
            <a:r>
              <a:rPr lang="en-US" sz="4400" dirty="0"/>
              <a:t>Not as common in</a:t>
            </a:r>
            <a:br>
              <a:rPr lang="en-US" sz="4400" dirty="0"/>
            </a:br>
            <a:r>
              <a:rPr lang="en-US" sz="4400" dirty="0"/>
              <a:t>practice </a:t>
            </a:r>
            <a:r>
              <a:rPr lang="en-US" sz="1800" dirty="0"/>
              <a:t>(Juckic)</a:t>
            </a:r>
          </a:p>
          <a:p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1ED63-E095-4C3A-B5C6-82CF0CD2D3D8}"/>
              </a:ext>
            </a:extLst>
          </p:cNvPr>
          <p:cNvSpPr txBox="1"/>
          <p:nvPr/>
        </p:nvSpPr>
        <p:spPr>
          <a:xfrm>
            <a:off x="4292153" y="6594634"/>
            <a:ext cx="7359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Source: https://techdifferences.com/difference-between-star-and-snowflake-schema.html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5F774-1E27-40A4-B6DD-955CBB435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47" r="24255"/>
          <a:stretch/>
        </p:blipFill>
        <p:spPr>
          <a:xfrm>
            <a:off x="9928231" y="4679733"/>
            <a:ext cx="1481231" cy="1476426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A914450-3F01-4E58-9FC1-7C368B308CA5}"/>
              </a:ext>
            </a:extLst>
          </p:cNvPr>
          <p:cNvSpPr/>
          <p:nvPr/>
        </p:nvSpPr>
        <p:spPr>
          <a:xfrm rot="10800000">
            <a:off x="6926633" y="4766553"/>
            <a:ext cx="1283511" cy="1157592"/>
          </a:xfrm>
          <a:prstGeom prst="star5">
            <a:avLst>
              <a:gd name="adj" fmla="val 17545"/>
              <a:gd name="hf" fmla="val 105146"/>
              <a:gd name="vf" fmla="val 110557"/>
            </a:avLst>
          </a:prstGeom>
          <a:solidFill>
            <a:srgbClr val="A4D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FA955D-4536-4CAC-B2AE-6EE500CB8A20}"/>
              </a:ext>
            </a:extLst>
          </p:cNvPr>
          <p:cNvSpPr/>
          <p:nvPr/>
        </p:nvSpPr>
        <p:spPr>
          <a:xfrm>
            <a:off x="12021747" y="6667415"/>
            <a:ext cx="92984" cy="119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60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8640" y="1193800"/>
            <a:ext cx="8164039" cy="52784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Graded:</a:t>
            </a:r>
          </a:p>
          <a:p>
            <a:pPr lvl="1"/>
            <a:r>
              <a:rPr lang="en-US" dirty="0"/>
              <a:t>MP5 (team)</a:t>
            </a:r>
          </a:p>
          <a:p>
            <a:pPr lvl="1"/>
            <a:r>
              <a:rPr lang="en-US" dirty="0"/>
              <a:t>MP6 (Pressly regraded)</a:t>
            </a:r>
          </a:p>
          <a:p>
            <a:r>
              <a:rPr lang="en-US" dirty="0"/>
              <a:t>Auction results on Teams</a:t>
            </a:r>
          </a:p>
          <a:p>
            <a:pPr lvl="1"/>
            <a:r>
              <a:rPr lang="en-US" dirty="0"/>
              <a:t>11/4 Sarah Dowd (1 out of 5)</a:t>
            </a:r>
          </a:p>
          <a:p>
            <a:pPr lvl="1"/>
            <a:r>
              <a:rPr lang="en-US" dirty="0"/>
              <a:t>11/6 Lauren Kish (1 out of 4)</a:t>
            </a:r>
          </a:p>
          <a:p>
            <a:pPr lvl="1"/>
            <a:r>
              <a:rPr lang="en-US" dirty="0"/>
              <a:t>11/13 Martha Reavis (1 out of 4)</a:t>
            </a:r>
          </a:p>
          <a:p>
            <a:pPr lvl="1"/>
            <a:r>
              <a:rPr lang="en-US" dirty="0"/>
              <a:t>11/18 Christine Wang (1 out of 1)</a:t>
            </a:r>
          </a:p>
          <a:p>
            <a:pPr lvl="1"/>
            <a:r>
              <a:rPr lang="en-US" dirty="0"/>
              <a:t>11/25 Ethan Johnson  &amp; Max Borenstein (2 out of 5)</a:t>
            </a:r>
          </a:p>
          <a:p>
            <a:pPr lvl="1"/>
            <a:r>
              <a:rPr lang="en-US" dirty="0"/>
              <a:t>either 12/2 or 12/4 (TBD)  - bid</a:t>
            </a:r>
            <a:br>
              <a:rPr lang="en-US" dirty="0"/>
            </a:br>
            <a:r>
              <a:rPr lang="en-US" dirty="0"/>
              <a:t>Megan Peck &amp; Bridget Ford (2 out of 2)</a:t>
            </a:r>
          </a:p>
          <a:p>
            <a:pPr lvl="1"/>
            <a:r>
              <a:rPr lang="en-US" dirty="0"/>
              <a:t>either 12/2 or 12/4 (TBD) - random selection</a:t>
            </a:r>
            <a:br>
              <a:rPr lang="en-US" dirty="0"/>
            </a:br>
            <a:r>
              <a:rPr lang="en-US" dirty="0"/>
              <a:t>Annan Zulfiqar &amp; Lauren Deaver</a:t>
            </a:r>
          </a:p>
        </p:txBody>
      </p:sp>
    </p:spTree>
    <p:extLst>
      <p:ext uri="{BB962C8B-B14F-4D97-AF65-F5344CB8AC3E}">
        <p14:creationId xmlns:p14="http://schemas.microsoft.com/office/powerpoint/2010/main" val="2171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4DCD9-326C-43C3-BBB9-3031E71C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 sz="6000" dirty="0"/>
              <a:t>Summary: DW Design principles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CEFC9-78F5-46CF-A0D5-76A0DDC10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83854"/>
            <a:ext cx="11379200" cy="52832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Not all fields </a:t>
            </a:r>
            <a:r>
              <a:rPr lang="en-US" sz="4000" dirty="0"/>
              <a:t>in the operational DB need to be </a:t>
            </a:r>
            <a:r>
              <a:rPr lang="en-US" sz="4000" dirty="0">
                <a:solidFill>
                  <a:srgbClr val="FF6600"/>
                </a:solidFill>
              </a:rPr>
              <a:t>transferred</a:t>
            </a:r>
            <a:r>
              <a:rPr lang="en-US" sz="4000" dirty="0"/>
              <a:t> to the DW: only the useful ones</a:t>
            </a:r>
          </a:p>
          <a:p>
            <a:r>
              <a:rPr lang="en-US" sz="4000" i="1" dirty="0"/>
              <a:t>Dimension tables </a:t>
            </a:r>
            <a:r>
              <a:rPr lang="en-US" sz="4000" dirty="0"/>
              <a:t>are </a:t>
            </a:r>
            <a:r>
              <a:rPr lang="en-US" sz="4000" dirty="0">
                <a:solidFill>
                  <a:srgbClr val="FF6600"/>
                </a:solidFill>
              </a:rPr>
              <a:t>way smaller </a:t>
            </a:r>
            <a:r>
              <a:rPr lang="en-US" sz="4000" dirty="0"/>
              <a:t>(shorter) than the </a:t>
            </a:r>
            <a:r>
              <a:rPr lang="en-US" sz="4000" i="1" dirty="0"/>
              <a:t>facts table</a:t>
            </a:r>
          </a:p>
          <a:p>
            <a:r>
              <a:rPr lang="en-US" sz="4000" dirty="0"/>
              <a:t>Dimension tables can be </a:t>
            </a:r>
            <a:r>
              <a:rPr lang="en-US" sz="4000" dirty="0">
                <a:solidFill>
                  <a:srgbClr val="FF6600"/>
                </a:solidFill>
              </a:rPr>
              <a:t>denormalized</a:t>
            </a:r>
          </a:p>
          <a:p>
            <a:r>
              <a:rPr lang="en-US" sz="4000" dirty="0"/>
              <a:t>Dimension tables are fairly </a:t>
            </a:r>
            <a:r>
              <a:rPr lang="en-US" sz="4000" dirty="0">
                <a:solidFill>
                  <a:srgbClr val="FF6600"/>
                </a:solidFill>
              </a:rPr>
              <a:t>stable</a:t>
            </a:r>
            <a:r>
              <a:rPr lang="en-US" sz="4000" dirty="0"/>
              <a:t>, fact tables </a:t>
            </a:r>
            <a:r>
              <a:rPr lang="en-US" sz="4000" dirty="0">
                <a:solidFill>
                  <a:srgbClr val="FF6600"/>
                </a:solidFill>
              </a:rPr>
              <a:t>grow</a:t>
            </a:r>
            <a:r>
              <a:rPr lang="en-US" sz="4000" dirty="0"/>
              <a:t> continuously</a:t>
            </a:r>
          </a:p>
          <a:p>
            <a:r>
              <a:rPr lang="en-US" sz="4000" dirty="0"/>
              <a:t>Typically, DW are updated by </a:t>
            </a:r>
            <a:r>
              <a:rPr lang="en-US" sz="4000" dirty="0">
                <a:solidFill>
                  <a:srgbClr val="FF6600"/>
                </a:solidFill>
              </a:rPr>
              <a:t>appending</a:t>
            </a:r>
            <a:r>
              <a:rPr lang="en-US" sz="4000" dirty="0"/>
              <a:t> new data (few/no updates and deletes: mostly inserts)</a:t>
            </a:r>
          </a:p>
        </p:txBody>
      </p:sp>
    </p:spTree>
    <p:extLst>
      <p:ext uri="{BB962C8B-B14F-4D97-AF65-F5344CB8AC3E}">
        <p14:creationId xmlns:p14="http://schemas.microsoft.com/office/powerpoint/2010/main" val="41686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6B513-875C-4855-92A5-1BA633C13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87" y="3146382"/>
            <a:ext cx="5576195" cy="34424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84DCD9-326C-43C3-BBB9-3031E71C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recap: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CEFC9-78F5-46CF-A0D5-76A0DDC10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87" y="1243106"/>
            <a:ext cx="11379200" cy="5283200"/>
          </a:xfrm>
        </p:spPr>
        <p:txBody>
          <a:bodyPr/>
          <a:lstStyle/>
          <a:p>
            <a:r>
              <a:rPr lang="en-US" dirty="0"/>
              <a:t>DW design </a:t>
            </a:r>
            <a:r>
              <a:rPr lang="en-US" dirty="0">
                <a:solidFill>
                  <a:srgbClr val="FF6600"/>
                </a:solidFill>
              </a:rPr>
              <a:t>aggregates</a:t>
            </a:r>
            <a:r>
              <a:rPr lang="en-US" dirty="0"/>
              <a:t> and </a:t>
            </a:r>
            <a:r>
              <a:rPr lang="en-US" dirty="0">
                <a:solidFill>
                  <a:srgbClr val="FF6600"/>
                </a:solidFill>
              </a:rPr>
              <a:t>denormalize</a:t>
            </a:r>
            <a:r>
              <a:rPr lang="en-US" dirty="0"/>
              <a:t> data to facilitate data analysis</a:t>
            </a:r>
          </a:p>
          <a:p>
            <a:r>
              <a:rPr lang="en-US" dirty="0"/>
              <a:t>fewer joins = speed</a:t>
            </a:r>
            <a:br>
              <a:rPr lang="en-US" dirty="0"/>
            </a:br>
            <a:r>
              <a:rPr lang="en-US" dirty="0"/>
              <a:t>fewer data = speed</a:t>
            </a:r>
          </a:p>
        </p:txBody>
      </p:sp>
    </p:spTree>
    <p:extLst>
      <p:ext uri="{BB962C8B-B14F-4D97-AF65-F5344CB8AC3E}">
        <p14:creationId xmlns:p14="http://schemas.microsoft.com/office/powerpoint/2010/main" val="3268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5A7ED-54A8-B570-0EA5-F12B61F18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83C4F8-584A-77AE-F25F-255BFCB2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 dirty="0"/>
              <a:t>Common mistakes (MP5)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FC41A-122B-2E1B-C073-2DE103B807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65213" y="1193800"/>
            <a:ext cx="11126787" cy="52784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Identifying – non identifying.</a:t>
            </a:r>
            <a:br>
              <a:rPr lang="en-US" dirty="0"/>
            </a:br>
            <a:r>
              <a:rPr lang="en-US" dirty="0"/>
              <a:t>red flag: many PKs, especially red PKs.</a:t>
            </a:r>
            <a:br>
              <a:rPr lang="en-US" dirty="0"/>
            </a:br>
            <a:r>
              <a:rPr lang="en-US" dirty="0"/>
              <a:t>rule: default to non-identifying. only use ‘identifying’ when the chosen PK is not sufficient</a:t>
            </a:r>
          </a:p>
          <a:p>
            <a:pPr>
              <a:lnSpc>
                <a:spcPct val="120000"/>
              </a:lnSpc>
            </a:pPr>
            <a:r>
              <a:rPr lang="en-US" dirty="0"/>
              <a:t>Cardinality symbols</a:t>
            </a:r>
          </a:p>
          <a:p>
            <a:pPr>
              <a:lnSpc>
                <a:spcPct val="120000"/>
              </a:lnSpc>
            </a:pPr>
            <a:r>
              <a:rPr lang="en-US" dirty="0"/>
              <a:t>Business logic</a:t>
            </a:r>
          </a:p>
          <a:p>
            <a:pPr>
              <a:lnSpc>
                <a:spcPct val="120000"/>
              </a:lnSpc>
            </a:pPr>
            <a:r>
              <a:rPr lang="en-US" dirty="0"/>
              <a:t>Words on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370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3CF542-0FD5-2085-BDB6-137A3AD5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Orange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76F04-C618-E324-30BB-9AAAD995E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Difference “slice and dice” vs. “drill up/down”</a:t>
            </a:r>
          </a:p>
          <a:p>
            <a:r>
              <a:rPr lang="en-US" dirty="0"/>
              <a:t>What is a dimension in DW?</a:t>
            </a:r>
          </a:p>
          <a:p>
            <a:r>
              <a:rPr lang="en-US" dirty="0"/>
              <a:t>What is easy in a Pivot and hard in SQL?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BE59F-DCBA-D9B7-B8CC-6988648C4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C71FD-8840-493E-AB6B-F7CFFDEB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549A4-B422-49B6-B1BF-A7F4128397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00" y="1295400"/>
            <a:ext cx="10963275" cy="53848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College, major…</a:t>
            </a:r>
          </a:p>
          <a:p>
            <a:r>
              <a:rPr lang="en-US" dirty="0"/>
              <a:t>Feeling learning a skill?</a:t>
            </a:r>
          </a:p>
          <a:p>
            <a:r>
              <a:rPr lang="en-US" dirty="0"/>
              <a:t>Amount of work in this course?</a:t>
            </a:r>
          </a:p>
          <a:p>
            <a:r>
              <a:rPr lang="en-US" dirty="0"/>
              <a:t>Things that I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4559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0" y="1905000"/>
            <a:ext cx="8826500" cy="2844800"/>
          </a:xfrm>
        </p:spPr>
        <p:txBody>
          <a:bodyPr/>
          <a:lstStyle/>
          <a:p>
            <a:r>
              <a:rPr lang="en-US" dirty="0"/>
              <a:t>DW granularity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Minimize space, maximize speed (but at a cost)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0716C-1547-45C0-9487-67F998AA1199}"/>
              </a:ext>
            </a:extLst>
          </p:cNvPr>
          <p:cNvGrpSpPr/>
          <p:nvPr/>
        </p:nvGrpSpPr>
        <p:grpSpPr>
          <a:xfrm>
            <a:off x="1096512" y="1013186"/>
            <a:ext cx="1999026" cy="1373473"/>
            <a:chOff x="2589752" y="1598627"/>
            <a:chExt cx="4717060" cy="30323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F6CA28-ECF6-4E68-A2EB-160292C9A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752" y="1598627"/>
              <a:ext cx="4717060" cy="30323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602E01-5E15-4913-90E3-629034625169}"/>
                </a:ext>
              </a:extLst>
            </p:cNvPr>
            <p:cNvSpPr/>
            <p:nvPr/>
          </p:nvSpPr>
          <p:spPr>
            <a:xfrm>
              <a:off x="4269996" y="3967993"/>
              <a:ext cx="3028426" cy="662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637163-00CC-4FD4-8E5F-0D1D7E2EF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119" t="23975" r="17857" b="36281"/>
            <a:stretch/>
          </p:blipFill>
          <p:spPr>
            <a:xfrm>
              <a:off x="4328719" y="4060871"/>
              <a:ext cx="2969703" cy="402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0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07E8EC-D2FA-4E8C-A193-D6CF7D9E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6" y="0"/>
            <a:ext cx="1110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32824-9684-4455-8301-15DB7600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AA2F2A6-2333-4E09-B626-61D77C69A314}"/>
              </a:ext>
            </a:extLst>
          </p:cNvPr>
          <p:cNvSpPr txBox="1">
            <a:spLocks/>
          </p:cNvSpPr>
          <p:nvPr/>
        </p:nvSpPr>
        <p:spPr>
          <a:xfrm>
            <a:off x="462280" y="177800"/>
            <a:ext cx="4164149" cy="647176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/>
              <a:t>Star Schema DW design for REI_not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914D6-9AB9-4572-8239-CA6BA5D7B38C}"/>
              </a:ext>
            </a:extLst>
          </p:cNvPr>
          <p:cNvSpPr txBox="1"/>
          <p:nvPr/>
        </p:nvSpPr>
        <p:spPr>
          <a:xfrm>
            <a:off x="8746036" y="1994433"/>
            <a:ext cx="2163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perfect translation of the operational ERD: some fields/data might be ignored (e.g. inventory) or simplified (e.g. vendor).</a:t>
            </a:r>
          </a:p>
        </p:txBody>
      </p:sp>
    </p:spTree>
    <p:extLst>
      <p:ext uri="{BB962C8B-B14F-4D97-AF65-F5344CB8AC3E}">
        <p14:creationId xmlns:p14="http://schemas.microsoft.com/office/powerpoint/2010/main" val="8268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FBBA3-F12D-D9F2-5A7A-B1952DAA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79A958-C7F9-F684-0F94-332EA3339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6" y="0"/>
            <a:ext cx="1110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BA2A1-D463-4EA1-BB4B-96A6C85C5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AF20160-FD04-A852-33A5-3580EB80F5A9}"/>
              </a:ext>
            </a:extLst>
          </p:cNvPr>
          <p:cNvSpPr txBox="1">
            <a:spLocks/>
          </p:cNvSpPr>
          <p:nvPr/>
        </p:nvSpPr>
        <p:spPr>
          <a:xfrm>
            <a:off x="462280" y="177799"/>
            <a:ext cx="4308128" cy="279831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/>
              <a:t>Do all fields in an operational DB get transferred to a DW?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38FD8-410A-449B-9B5B-18381DB7A3F8}"/>
              </a:ext>
            </a:extLst>
          </p:cNvPr>
          <p:cNvSpPr txBox="1"/>
          <p:nvPr/>
        </p:nvSpPr>
        <p:spPr>
          <a:xfrm>
            <a:off x="8746036" y="1994433"/>
            <a:ext cx="2163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perfect translation of the operational ERD: some fields/data might be ignored (e.g. inventory) or simplified (e.g. vendor).</a:t>
            </a:r>
          </a:p>
        </p:txBody>
      </p:sp>
    </p:spTree>
    <p:extLst>
      <p:ext uri="{BB962C8B-B14F-4D97-AF65-F5344CB8AC3E}">
        <p14:creationId xmlns:p14="http://schemas.microsoft.com/office/powerpoint/2010/main" val="19881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26163-0401-AF75-124D-CB06E0214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C783C7-65C6-EA5A-B2E4-089118F9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6" y="0"/>
            <a:ext cx="1110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A2828-2EAD-0637-4CD9-8071995DB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949" y="222068"/>
            <a:ext cx="1371599" cy="137159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103CB44-1DD7-82AA-7F5C-7959F51FB199}"/>
              </a:ext>
            </a:extLst>
          </p:cNvPr>
          <p:cNvSpPr txBox="1">
            <a:spLocks/>
          </p:cNvSpPr>
          <p:nvPr/>
        </p:nvSpPr>
        <p:spPr>
          <a:xfrm>
            <a:off x="462280" y="177799"/>
            <a:ext cx="4308128" cy="2798313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7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/>
              <a:t>One table is way bigger than the others… which one?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F0BC90-5133-FECB-022A-4139C5EB9704}"/>
              </a:ext>
            </a:extLst>
          </p:cNvPr>
          <p:cNvSpPr txBox="1"/>
          <p:nvPr/>
        </p:nvSpPr>
        <p:spPr>
          <a:xfrm>
            <a:off x="8746036" y="1994433"/>
            <a:ext cx="2163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Not a perfect translation of the operational ERD: some fields/data might be ignored (e.g. inventory) or simplified (e.g. vendor).</a:t>
            </a:r>
          </a:p>
        </p:txBody>
      </p:sp>
    </p:spTree>
    <p:extLst>
      <p:ext uri="{BB962C8B-B14F-4D97-AF65-F5344CB8AC3E}">
        <p14:creationId xmlns:p14="http://schemas.microsoft.com/office/powerpoint/2010/main" val="6968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8482</TotalTime>
  <Words>923</Words>
  <Application>Microsoft Office PowerPoint</Application>
  <PresentationFormat>Widescreen</PresentationFormat>
  <Paragraphs>114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Comic Sans MS</vt:lpstr>
      <vt:lpstr>Segoe UI Light</vt:lpstr>
      <vt:lpstr>Segoe UI Semilight</vt:lpstr>
      <vt:lpstr>Verdana</vt:lpstr>
      <vt:lpstr>Wingdings</vt:lpstr>
      <vt:lpstr>DM4DM 2024</vt:lpstr>
      <vt:lpstr>DW Design</vt:lpstr>
      <vt:lpstr>Critical Thinking</vt:lpstr>
      <vt:lpstr>Common mistakes (MP5)</vt:lpstr>
      <vt:lpstr>Orange words</vt:lpstr>
      <vt:lpstr>You Do The Talking</vt:lpstr>
      <vt:lpstr>DW granularity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Granularity: A neat trick</vt:lpstr>
      <vt:lpstr>Aggregated fact tables have common granularity tradeoffs</vt:lpstr>
      <vt:lpstr>Designing a DW</vt:lpstr>
      <vt:lpstr>PowerPoint Presentation</vt:lpstr>
      <vt:lpstr>DW Snowflake Design</vt:lpstr>
      <vt:lpstr>PowerPoint Presentation</vt:lpstr>
      <vt:lpstr>Snowflake schemas</vt:lpstr>
      <vt:lpstr>Summary: DW Design principles</vt:lpstr>
      <vt:lpstr>To recap: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153</cp:revision>
  <cp:lastPrinted>2022-10-26T17:51:42Z</cp:lastPrinted>
  <dcterms:created xsi:type="dcterms:W3CDTF">2021-10-25T04:53:00Z</dcterms:created>
  <dcterms:modified xsi:type="dcterms:W3CDTF">2024-11-03T15:05:43Z</dcterms:modified>
</cp:coreProperties>
</file>