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20"/>
  </p:notesMasterIdLst>
  <p:sldIdLst>
    <p:sldId id="256" r:id="rId2"/>
    <p:sldId id="775" r:id="rId3"/>
    <p:sldId id="837" r:id="rId4"/>
    <p:sldId id="264" r:id="rId5"/>
    <p:sldId id="838" r:id="rId6"/>
    <p:sldId id="827" r:id="rId7"/>
    <p:sldId id="832" r:id="rId8"/>
    <p:sldId id="816" r:id="rId9"/>
    <p:sldId id="830" r:id="rId10"/>
    <p:sldId id="831" r:id="rId11"/>
    <p:sldId id="834" r:id="rId12"/>
    <p:sldId id="836" r:id="rId13"/>
    <p:sldId id="833" r:id="rId14"/>
    <p:sldId id="829" r:id="rId15"/>
    <p:sldId id="835" r:id="rId16"/>
    <p:sldId id="822" r:id="rId17"/>
    <p:sldId id="825" r:id="rId18"/>
    <p:sldId id="826" r:id="rId19"/>
  </p:sldIdLst>
  <p:sldSz cx="12192000" cy="6858000"/>
  <p:notesSz cx="7010400" cy="92964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BB"/>
    <a:srgbClr val="FF6701"/>
    <a:srgbClr val="A6A6A6"/>
    <a:srgbClr val="FF6E00"/>
    <a:srgbClr val="FF8A15"/>
    <a:srgbClr val="0070C0"/>
    <a:srgbClr val="FF6600"/>
    <a:srgbClr val="F4A600"/>
    <a:srgbClr val="FF9933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1" autoAdjust="0"/>
    <p:restoredTop sz="86337" autoAdjust="0"/>
  </p:normalViewPr>
  <p:slideViewPr>
    <p:cSldViewPr snapToGrid="0">
      <p:cViewPr varScale="1">
        <p:scale>
          <a:sx n="75" d="100"/>
          <a:sy n="75" d="100"/>
        </p:scale>
        <p:origin x="78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659056B-F9C2-4ACA-AE6C-D3E57306515B}" type="datetimeFigureOut">
              <a:rPr lang="en-US" smtClean="0"/>
              <a:t>11/5/2024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7A6A68-A18D-4AC5-BF5B-CD540CB984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461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7A6A68-A18D-4AC5-BF5B-CD540CB9842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171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web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7A6A68-A18D-4AC5-BF5B-CD540CB9842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209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7A6A68-A18D-4AC5-BF5B-CD540CB9842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26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" y="0"/>
            <a:ext cx="1003300" cy="68580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905000"/>
            <a:ext cx="9956800" cy="28448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88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5156200"/>
            <a:ext cx="9956800" cy="1117600"/>
          </a:xfrm>
        </p:spPr>
        <p:txBody>
          <a:bodyPr>
            <a:normAutofit/>
          </a:bodyPr>
          <a:lstStyle>
            <a:lvl1pPr marL="0" indent="0" algn="r">
              <a:buNone/>
              <a:defRPr sz="32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186392" y="279401"/>
            <a:ext cx="182098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032000" y="4851400"/>
            <a:ext cx="9956800" cy="0"/>
          </a:xfrm>
          <a:prstGeom prst="line">
            <a:avLst/>
          </a:prstGeom>
          <a:ln w="127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917856" y="3098511"/>
            <a:ext cx="6781803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Data Management for Decision Making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9E8B27-95F9-3412-981A-3052F0A6D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5365" y="213828"/>
            <a:ext cx="811372" cy="72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279400"/>
            <a:ext cx="11785600" cy="6400800"/>
          </a:xfrm>
        </p:spPr>
        <p:txBody>
          <a:bodyPr/>
          <a:lstStyle>
            <a:lvl1pPr algn="ctr">
              <a:defRPr sz="10666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148875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301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66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7253-D5F2-4AE5-8A17-CCE5CFBB6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Critical Thinking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B2F27BB-9130-4BD7-B7A9-6790E95179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6400" y="1193800"/>
            <a:ext cx="7721600" cy="528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959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7253-D5F2-4AE5-8A17-CCE5CFBB6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You do the talking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14399B-D46C-4969-ABEA-B12C900E82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6400" y="1278467"/>
            <a:ext cx="9448800" cy="53001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418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839200" y="1955800"/>
            <a:ext cx="3149600" cy="28448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88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WINIT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32000" y="5156200"/>
            <a:ext cx="9956800" cy="1117600"/>
          </a:xfrm>
        </p:spPr>
        <p:txBody>
          <a:bodyPr>
            <a:normAutofit/>
          </a:bodyPr>
          <a:lstStyle>
            <a:lvl1pPr marL="0" indent="0" algn="r">
              <a:buNone/>
              <a:defRPr sz="32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What Is New in IT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186392" y="279401"/>
            <a:ext cx="182098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032000" y="4851400"/>
            <a:ext cx="9956800" cy="0"/>
          </a:xfrm>
          <a:prstGeom prst="line">
            <a:avLst/>
          </a:prstGeom>
          <a:ln w="127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ED20A74-6754-49A6-A2D8-34032962D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9509" y="939802"/>
            <a:ext cx="7644252" cy="38607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41A582E-7BD0-4A21-8EA2-A0F86F30A927}"/>
              </a:ext>
            </a:extLst>
          </p:cNvPr>
          <p:cNvSpPr/>
          <p:nvPr/>
        </p:nvSpPr>
        <p:spPr>
          <a:xfrm>
            <a:off x="2" y="0"/>
            <a:ext cx="1003300" cy="68580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0E3261-791F-9BFD-F1CC-C5017BD0B1FD}"/>
              </a:ext>
            </a:extLst>
          </p:cNvPr>
          <p:cNvSpPr txBox="1"/>
          <p:nvPr/>
        </p:nvSpPr>
        <p:spPr>
          <a:xfrm rot="16200000">
            <a:off x="-2917856" y="3098511"/>
            <a:ext cx="6781803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Data Management for 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17492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76200"/>
            <a:ext cx="116840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574800"/>
            <a:ext cx="11379200" cy="52832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" y="6471853"/>
            <a:ext cx="304801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333">
                <a:solidFill>
                  <a:schemeClr val="bg1"/>
                </a:solidFill>
                <a:effectLst/>
              </a:defRPr>
            </a:lvl1pPr>
          </a:lstStyle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60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62280" y="177800"/>
            <a:ext cx="11684000" cy="64717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" y="6471853"/>
            <a:ext cx="304801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333">
                <a:solidFill>
                  <a:schemeClr val="bg1"/>
                </a:solidFill>
                <a:effectLst/>
              </a:defRPr>
            </a:lvl1pPr>
          </a:lstStyle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66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7253-D5F2-4AE5-8A17-CCE5CFBB6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Critical Thinking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4629149"/>
            <a:ext cx="3962400" cy="222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01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7253-D5F2-4AE5-8A17-CCE5CFBB6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You do the talking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rhp3rpah[1]">
            <a:extLst>
              <a:ext uri="{FF2B5EF4-FFF2-40B4-BE49-F238E27FC236}">
                <a16:creationId xmlns:a16="http://schemas.microsoft.com/office/drawing/2014/main" id="{B78BB5D3-653A-4C17-BCE8-C0C18FDDA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66401" y="41657"/>
            <a:ext cx="1478535" cy="1236736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69660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400" y="76200"/>
            <a:ext cx="11684000" cy="1625600"/>
          </a:xfrm>
          <a:solidFill>
            <a:schemeClr val="bg1"/>
          </a:solidFill>
        </p:spPr>
        <p:txBody>
          <a:bodyPr/>
          <a:lstStyle>
            <a:lvl1pPr>
              <a:defRPr sz="5867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905000"/>
            <a:ext cx="11379200" cy="4953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06400" y="1803400"/>
            <a:ext cx="11684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" y="6471853"/>
            <a:ext cx="304801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333">
                <a:solidFill>
                  <a:schemeClr val="bg1"/>
                </a:solidFill>
                <a:effectLst/>
              </a:defRPr>
            </a:lvl1pPr>
          </a:lstStyle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1E65866-1D19-E385-920A-CD22EB1D455E}"/>
              </a:ext>
            </a:extLst>
          </p:cNvPr>
          <p:cNvCxnSpPr/>
          <p:nvPr/>
        </p:nvCxnSpPr>
        <p:spPr>
          <a:xfrm>
            <a:off x="406400" y="1803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3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400" y="76200"/>
            <a:ext cx="11684000" cy="1625600"/>
          </a:xfrm>
          <a:solidFill>
            <a:schemeClr val="bg1"/>
          </a:solidFill>
        </p:spPr>
        <p:txBody>
          <a:bodyPr/>
          <a:lstStyle>
            <a:lvl1pPr>
              <a:defRPr sz="5867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06400" y="1803400"/>
            <a:ext cx="11684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" y="6471853"/>
            <a:ext cx="304801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333">
                <a:solidFill>
                  <a:schemeClr val="bg1"/>
                </a:solidFill>
                <a:effectLst/>
              </a:defRPr>
            </a:lvl1pPr>
          </a:lstStyle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FD469B8-DA16-FCF7-4162-757345901728}"/>
              </a:ext>
            </a:extLst>
          </p:cNvPr>
          <p:cNvCxnSpPr/>
          <p:nvPr/>
        </p:nvCxnSpPr>
        <p:spPr>
          <a:xfrm>
            <a:off x="406400" y="1803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19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304800" y="990600"/>
            <a:ext cx="11785600" cy="20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E2338F-B6CD-4125-A509-C60F4FFAD79A}"/>
              </a:ext>
            </a:extLst>
          </p:cNvPr>
          <p:cNvSpPr/>
          <p:nvPr/>
        </p:nvSpPr>
        <p:spPr>
          <a:xfrm>
            <a:off x="304800" y="990600"/>
            <a:ext cx="11785600" cy="20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 dirty="0"/>
          </a:p>
        </p:txBody>
      </p:sp>
    </p:spTree>
    <p:extLst>
      <p:ext uri="{BB962C8B-B14F-4D97-AF65-F5344CB8AC3E}">
        <p14:creationId xmlns:p14="http://schemas.microsoft.com/office/powerpoint/2010/main" val="123622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6400" y="76200"/>
            <a:ext cx="11684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400" y="1295400"/>
            <a:ext cx="114808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06400" y="10922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" y="6471853"/>
            <a:ext cx="304801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333">
                <a:solidFill>
                  <a:schemeClr val="bg1"/>
                </a:solidFill>
                <a:effectLst/>
              </a:defRPr>
            </a:lvl1pPr>
          </a:lstStyle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295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</p:bldLst>
  </p:timing>
  <p:hf hdr="0" ftr="0" dt="0"/>
  <p:txStyles>
    <p:titleStyle>
      <a:lvl1pPr algn="l" defTabSz="1219170" rtl="0" eaLnBrk="1" latinLnBrk="0" hangingPunct="1">
        <a:spcBef>
          <a:spcPct val="0"/>
        </a:spcBef>
        <a:buNone/>
        <a:defRPr sz="72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609585" indent="-609585" algn="l" defTabSz="121917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4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990575" indent="-380990" algn="l" defTabSz="121917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600160" indent="-380990" algn="l" defTabSz="121917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2209745" indent="-380990" algn="l" defTabSz="121917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819330" indent="-380990" algn="l" defTabSz="121917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Calibri" pitchFamily="34" charset="0"/>
        <a:buChar char="+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4.wmf"/><Relationship Id="rId3" Type="http://schemas.openxmlformats.org/officeDocument/2006/relationships/image" Target="../media/image20.jpeg"/><Relationship Id="rId21" Type="http://schemas.openxmlformats.org/officeDocument/2006/relationships/image" Target="../media/image37.sv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3.w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microsoft.com/office/2007/relationships/hdphoto" Target="../media/hdphoto3.wdp"/><Relationship Id="rId23" Type="http://schemas.openxmlformats.org/officeDocument/2006/relationships/image" Target="../media/image39.png"/><Relationship Id="rId10" Type="http://schemas.openxmlformats.org/officeDocument/2006/relationships/image" Target="../media/image27.png"/><Relationship Id="rId19" Type="http://schemas.openxmlformats.org/officeDocument/2006/relationships/image" Target="../media/image35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hyperlink" Target="https://learning.oreilly.com/library/view/learning-microsoft-power/9781098112837/" TargetMode="External"/><Relationship Id="rId12" Type="http://schemas.openxmlformats.org/officeDocument/2006/relationships/hyperlink" Target="https://copilot.microsoft.com/onboarding" TargetMode="External"/><Relationship Id="rId2" Type="http://schemas.openxmlformats.org/officeDocument/2006/relationships/hyperlink" Target="https://learning.oreilly.com/videos/introduction-to-microsoft/9780137456314/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sv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hyperlink" Target="https://www.youtube.com/watch?v=NNSHu0rkew8" TargetMode="External"/><Relationship Id="rId4" Type="http://schemas.openxmlformats.org/officeDocument/2006/relationships/hyperlink" Target="https://learn.microsoft.com/en-us/power-bi/" TargetMode="External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CF1F5-A0C7-4989-9B75-C35A10E9CB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BI workflows:</a:t>
            </a:r>
            <a:br>
              <a:rPr lang="en-US" dirty="0"/>
            </a:br>
            <a:r>
              <a:rPr lang="en-US" dirty="0"/>
              <a:t>Power BI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8549E1-88BB-4773-92DC-1FF0F6E0D7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Stefano Grazioli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00F270-9E63-4DE6-A603-0CAAB991A2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85" r="27700"/>
          <a:stretch/>
        </p:blipFill>
        <p:spPr>
          <a:xfrm>
            <a:off x="1954206" y="2220975"/>
            <a:ext cx="2025779" cy="259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87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323D69E-AE3C-451A-8348-EAB69A2B3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350" y="0"/>
            <a:ext cx="913765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CDABC1-548E-45E0-B682-4B989C5139AA}"/>
              </a:ext>
            </a:extLst>
          </p:cNvPr>
          <p:cNvSpPr txBox="1"/>
          <p:nvPr/>
        </p:nvSpPr>
        <p:spPr>
          <a:xfrm>
            <a:off x="462115" y="235975"/>
            <a:ext cx="2507227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Clr>
                <a:srgbClr val="FF670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</a:rPr>
              <a:t>Luxury watches</a:t>
            </a:r>
          </a:p>
          <a:p>
            <a:pPr marL="285750" indent="-285750" algn="l">
              <a:buClr>
                <a:srgbClr val="FF6701"/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effectLst/>
            </a:endParaRPr>
          </a:p>
          <a:p>
            <a:pPr marL="285750" indent="-285750" algn="l">
              <a:buClr>
                <a:srgbClr val="FF6701"/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effectLst/>
            </a:endParaRPr>
          </a:p>
          <a:p>
            <a:pPr marL="285750" indent="-285750" algn="l">
              <a:buClr>
                <a:srgbClr val="FF6701"/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effectLst/>
            </a:endParaRPr>
          </a:p>
          <a:p>
            <a:pPr marL="285750" indent="-285750" algn="l">
              <a:buClr>
                <a:srgbClr val="FF670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</a:rPr>
              <a:t>Three new stores</a:t>
            </a:r>
          </a:p>
          <a:p>
            <a:pPr marL="742950" lvl="1" indent="-285750" algn="l">
              <a:buClr>
                <a:srgbClr val="FF670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</a:rPr>
              <a:t>LaGuardia</a:t>
            </a:r>
          </a:p>
          <a:p>
            <a:pPr marL="742950" lvl="1" indent="-285750" algn="l">
              <a:buClr>
                <a:srgbClr val="FF670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</a:rPr>
              <a:t>DeGaulle</a:t>
            </a:r>
          </a:p>
          <a:p>
            <a:pPr marL="742950" lvl="1" indent="-285750" algn="l">
              <a:buClr>
                <a:srgbClr val="FF670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</a:rPr>
              <a:t>Fiumicino</a:t>
            </a:r>
          </a:p>
          <a:p>
            <a:pPr marL="742950" lvl="1" indent="-285750" algn="l">
              <a:buClr>
                <a:srgbClr val="FF6701"/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effectLst/>
            </a:endParaRPr>
          </a:p>
          <a:p>
            <a:pPr lvl="1" algn="l">
              <a:buClr>
                <a:srgbClr val="FF6701"/>
              </a:buClr>
            </a:pPr>
            <a:endParaRPr lang="en-US" sz="1800" dirty="0">
              <a:solidFill>
                <a:schemeClr val="tx1"/>
              </a:solidFill>
              <a:effectLst/>
            </a:endParaRPr>
          </a:p>
          <a:p>
            <a:pPr marL="285750" indent="-285750" algn="l">
              <a:buClr>
                <a:srgbClr val="FF670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</a:rPr>
              <a:t>CDO wants to know how they are doing: a sales report</a:t>
            </a:r>
          </a:p>
          <a:p>
            <a:pPr marL="285750" indent="-285750" algn="l">
              <a:buClr>
                <a:srgbClr val="FF6701"/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effectLst/>
            </a:endParaRPr>
          </a:p>
          <a:p>
            <a:pPr marL="285750" indent="-285750" algn="l">
              <a:buClr>
                <a:srgbClr val="FF6701"/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effectLst/>
            </a:endParaRPr>
          </a:p>
          <a:p>
            <a:pPr marL="285750" indent="-285750" algn="l">
              <a:buClr>
                <a:srgbClr val="FF670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</a:rPr>
              <a:t>The stores sent the BI reports </a:t>
            </a:r>
          </a:p>
          <a:p>
            <a:pPr algn="l">
              <a:buClr>
                <a:srgbClr val="FF6701"/>
              </a:buClr>
            </a:pPr>
            <a:endParaRPr lang="en-US" sz="1800" dirty="0">
              <a:solidFill>
                <a:schemeClr val="tx1"/>
              </a:solidFill>
              <a:effectLst/>
            </a:endParaRPr>
          </a:p>
          <a:p>
            <a:pPr algn="ctr">
              <a:buClr>
                <a:srgbClr val="FF6701"/>
              </a:buClr>
            </a:pPr>
            <a:r>
              <a:rPr lang="en-US" sz="5400" dirty="0">
                <a:solidFill>
                  <a:schemeClr val="tx1"/>
                </a:solidFill>
                <a:effectLst/>
              </a:rPr>
              <a:t>BUT</a:t>
            </a:r>
          </a:p>
          <a:p>
            <a:pPr marL="742950" lvl="1" indent="-285750" algn="l">
              <a:buClr>
                <a:srgbClr val="FF6701"/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0754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91577E2-7600-4666-B3C3-36CF623F154A}"/>
              </a:ext>
            </a:extLst>
          </p:cNvPr>
          <p:cNvSpPr/>
          <p:nvPr/>
        </p:nvSpPr>
        <p:spPr>
          <a:xfrm>
            <a:off x="304802" y="776748"/>
            <a:ext cx="11887198" cy="766917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DED180-8EF8-4C31-B5EC-ED7168269C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3EDEE8-2BC5-4AB2-9FB0-129F5EAA3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012" y="146875"/>
            <a:ext cx="9901735" cy="656424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268E96-C65B-6A3C-04F0-E72C5E9BDB38}"/>
              </a:ext>
            </a:extLst>
          </p:cNvPr>
          <p:cNvSpPr txBox="1"/>
          <p:nvPr/>
        </p:nvSpPr>
        <p:spPr>
          <a:xfrm rot="19108849">
            <a:off x="7314020" y="4407484"/>
            <a:ext cx="4758223" cy="830997"/>
          </a:xfrm>
          <a:prstGeom prst="rect">
            <a:avLst/>
          </a:prstGeom>
          <a:solidFill>
            <a:schemeClr val="bg2"/>
          </a:solidFill>
          <a:ln>
            <a:solidFill>
              <a:schemeClr val="accent5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4800" dirty="0">
                <a:solidFill>
                  <a:schemeClr val="accent5">
                    <a:lumMod val="50000"/>
                    <a:lumOff val="50000"/>
                  </a:schemeClr>
                </a:solidFill>
                <a:effectLst/>
              </a:rPr>
              <a:t>And it is a pdf!</a:t>
            </a:r>
          </a:p>
        </p:txBody>
      </p:sp>
    </p:spTree>
    <p:extLst>
      <p:ext uri="{BB962C8B-B14F-4D97-AF65-F5344CB8AC3E}">
        <p14:creationId xmlns:p14="http://schemas.microsoft.com/office/powerpoint/2010/main" val="326558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B7D70B-09A6-4801-A78E-B882E49ABC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B01109-2E71-44C1-91DD-88FBCC98B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3" y="171453"/>
            <a:ext cx="11887198" cy="668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0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07570-E5EE-4018-92CC-DF437FB0F2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6317D-0F32-42AA-B4EB-7F4D7900E6D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2276" y="620781"/>
            <a:ext cx="5933449" cy="2077344"/>
          </a:xfrm>
        </p:spPr>
        <p:txBody>
          <a:bodyPr/>
          <a:lstStyle/>
          <a:p>
            <a:r>
              <a:rPr lang="en-US" sz="5400" dirty="0"/>
              <a:t>Sometimes Power BI is like a faithful, eager-to-please dog…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261D1D-81B1-476F-B6C0-BA65C1C2747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66671" y="3588644"/>
            <a:ext cx="6014433" cy="32339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/>
              <a:t>… in its desire to help you, it may mess up your work.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8B8547-A64C-416C-B711-4531F94AA8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8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39897" y="51608"/>
            <a:ext cx="5050504" cy="6730192"/>
          </a:xfrm>
          <a:prstGeom prst="rect">
            <a:avLst/>
          </a:prstGeom>
          <a:ln w="38100">
            <a:solidFill>
              <a:srgbClr val="FF6701"/>
            </a:solidFill>
          </a:ln>
        </p:spPr>
      </p:pic>
    </p:spTree>
    <p:extLst>
      <p:ext uri="{BB962C8B-B14F-4D97-AF65-F5344CB8AC3E}">
        <p14:creationId xmlns:p14="http://schemas.microsoft.com/office/powerpoint/2010/main" val="76270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CF1F5-A0C7-4989-9B75-C35A10E9CB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29050" y="1905000"/>
            <a:ext cx="8159750" cy="2844800"/>
          </a:xfrm>
        </p:spPr>
        <p:txBody>
          <a:bodyPr/>
          <a:lstStyle/>
          <a:p>
            <a:r>
              <a:rPr lang="en-US" dirty="0"/>
              <a:t>BI workflow: quick example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8549E1-88BB-4773-92DC-1FF0F6E0D7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SMALLBANK DB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00F270-9E63-4DE6-A603-0CAAB991A2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85" r="27700"/>
          <a:stretch/>
        </p:blipFill>
        <p:spPr>
          <a:xfrm>
            <a:off x="1954206" y="2220975"/>
            <a:ext cx="2025779" cy="259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87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AB6FAE9-3489-40BE-B521-CE3D50C3F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ways to consume the results of BI work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F61748-E90A-465E-8EC7-687B65031D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CBEC5B4-6AAF-4C0E-9EC9-162AF0662440}"/>
              </a:ext>
            </a:extLst>
          </p:cNvPr>
          <p:cNvGrpSpPr/>
          <p:nvPr/>
        </p:nvGrpSpPr>
        <p:grpSpPr>
          <a:xfrm>
            <a:off x="2244970" y="2397370"/>
            <a:ext cx="7971692" cy="4125058"/>
            <a:chOff x="2244970" y="2397370"/>
            <a:chExt cx="7971692" cy="4125058"/>
          </a:xfrm>
        </p:grpSpPr>
        <p:pic>
          <p:nvPicPr>
            <p:cNvPr id="2050" name="Picture 2" descr="Screenshots of the Power BI Desktop, the Power BI service and Power BI Mobile.">
              <a:extLst>
                <a:ext uri="{FF2B5EF4-FFF2-40B4-BE49-F238E27FC236}">
                  <a16:creationId xmlns:a16="http://schemas.microsoft.com/office/drawing/2014/main" id="{642FAF7A-4BC0-41CD-BBC0-8E1DC5AF61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4970" y="2460810"/>
              <a:ext cx="7971692" cy="4061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817D363-BED1-4E02-936A-EE2F6EACD4A4}"/>
                </a:ext>
              </a:extLst>
            </p:cNvPr>
            <p:cNvSpPr txBox="1"/>
            <p:nvPr/>
          </p:nvSpPr>
          <p:spPr>
            <a:xfrm>
              <a:off x="2379785" y="2397370"/>
              <a:ext cx="225010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solidFill>
                    <a:srgbClr val="FF6701"/>
                  </a:solidFill>
                  <a:effectLst/>
                </a:rPr>
                <a:t>Power BI Desktop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10EFD61-9DC0-4308-8639-1C7CD3277663}"/>
                </a:ext>
              </a:extLst>
            </p:cNvPr>
            <p:cNvSpPr txBox="1"/>
            <p:nvPr/>
          </p:nvSpPr>
          <p:spPr>
            <a:xfrm>
              <a:off x="6236677" y="2960077"/>
              <a:ext cx="215631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dirty="0">
                  <a:solidFill>
                    <a:srgbClr val="FF6701"/>
                  </a:solidFill>
                  <a:effectLst/>
                </a:rPr>
                <a:t>Power BI Service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F08C887-99DE-4193-84B1-02283339A164}"/>
                </a:ext>
              </a:extLst>
            </p:cNvPr>
            <p:cNvSpPr txBox="1"/>
            <p:nvPr/>
          </p:nvSpPr>
          <p:spPr>
            <a:xfrm>
              <a:off x="4308229" y="4993977"/>
              <a:ext cx="1195756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dirty="0">
                  <a:solidFill>
                    <a:srgbClr val="FF6701"/>
                  </a:solidFill>
                  <a:effectLst/>
                </a:rPr>
                <a:t>Power BI Mobile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37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9143E-EA0A-4C4D-AD43-08014926D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 workflow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97858A0-6BC3-4162-B144-474976AE805F}"/>
              </a:ext>
            </a:extLst>
          </p:cNvPr>
          <p:cNvGrpSpPr/>
          <p:nvPr/>
        </p:nvGrpSpPr>
        <p:grpSpPr>
          <a:xfrm>
            <a:off x="1348148" y="1211270"/>
            <a:ext cx="3475935" cy="1009716"/>
            <a:chOff x="1348148" y="1211270"/>
            <a:chExt cx="3475935" cy="1009716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595BCC83-E0CA-46A2-B524-EEFECA70857D}"/>
                </a:ext>
              </a:extLst>
            </p:cNvPr>
            <p:cNvSpPr/>
            <p:nvPr/>
          </p:nvSpPr>
          <p:spPr>
            <a:xfrm>
              <a:off x="1348148" y="1211270"/>
              <a:ext cx="1051582" cy="996461"/>
            </a:xfrm>
            <a:prstGeom prst="rightArrow">
              <a:avLst>
                <a:gd name="adj1" fmla="val 50000"/>
                <a:gd name="adj2" fmla="val 26902"/>
              </a:avLst>
            </a:prstGeom>
            <a:solidFill>
              <a:srgbClr val="FF8A15"/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accent5">
                      <a:lumMod val="50000"/>
                      <a:lumOff val="50000"/>
                    </a:schemeClr>
                  </a:solidFill>
                  <a:effectLst/>
                </a:rPr>
                <a:t>E</a:t>
              </a:r>
              <a:r>
                <a:rPr lang="en-US" sz="2000" dirty="0">
                  <a:effectLst/>
                </a:rPr>
                <a:t>xtract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E8DA6F8-61FC-4D84-8D7F-A2A6459953B4}"/>
                </a:ext>
              </a:extLst>
            </p:cNvPr>
            <p:cNvSpPr txBox="1"/>
            <p:nvPr/>
          </p:nvSpPr>
          <p:spPr>
            <a:xfrm>
              <a:off x="2183382" y="1365836"/>
              <a:ext cx="9209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effectLst/>
                </a:rPr>
                <a:t>Raw data</a:t>
              </a:r>
            </a:p>
          </p:txBody>
        </p:sp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D86A0569-4FB4-4EAB-9034-93D19BADA8E0}"/>
                </a:ext>
              </a:extLst>
            </p:cNvPr>
            <p:cNvSpPr/>
            <p:nvPr/>
          </p:nvSpPr>
          <p:spPr>
            <a:xfrm>
              <a:off x="2938974" y="1224525"/>
              <a:ext cx="1051582" cy="996461"/>
            </a:xfrm>
            <a:prstGeom prst="rightArrow">
              <a:avLst>
                <a:gd name="adj1" fmla="val 50000"/>
                <a:gd name="adj2" fmla="val 26902"/>
              </a:avLst>
            </a:prstGeom>
            <a:solidFill>
              <a:srgbClr val="FF8A15"/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accent5">
                      <a:lumMod val="50000"/>
                      <a:lumOff val="50000"/>
                    </a:schemeClr>
                  </a:solidFill>
                  <a:effectLst/>
                </a:rPr>
                <a:t>T</a:t>
              </a:r>
              <a:r>
                <a:rPr lang="en-US" sz="1400" dirty="0">
                  <a:effectLst/>
                </a:rPr>
                <a:t>ransform (clean)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A0FF3C3-6ED3-4287-8585-D4D86D83AB73}"/>
                </a:ext>
              </a:extLst>
            </p:cNvPr>
            <p:cNvSpPr txBox="1"/>
            <p:nvPr/>
          </p:nvSpPr>
          <p:spPr>
            <a:xfrm>
              <a:off x="3903096" y="1362999"/>
              <a:ext cx="9209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effectLst/>
                </a:rPr>
                <a:t>Cleandata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7B6BDF0-652A-456A-85AE-83AD2A2A0BB5}"/>
              </a:ext>
            </a:extLst>
          </p:cNvPr>
          <p:cNvGrpSpPr/>
          <p:nvPr/>
        </p:nvGrpSpPr>
        <p:grpSpPr>
          <a:xfrm>
            <a:off x="4710308" y="1224524"/>
            <a:ext cx="2149587" cy="996461"/>
            <a:chOff x="4710308" y="1224524"/>
            <a:chExt cx="2149587" cy="996461"/>
          </a:xfrm>
        </p:grpSpPr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4E074D12-AA27-40C5-B0DC-66852025A1B5}"/>
                </a:ext>
              </a:extLst>
            </p:cNvPr>
            <p:cNvSpPr/>
            <p:nvPr/>
          </p:nvSpPr>
          <p:spPr>
            <a:xfrm>
              <a:off x="4710308" y="1224524"/>
              <a:ext cx="1051582" cy="996461"/>
            </a:xfrm>
            <a:prstGeom prst="rightArrow">
              <a:avLst>
                <a:gd name="adj1" fmla="val 50000"/>
                <a:gd name="adj2" fmla="val 26902"/>
              </a:avLst>
            </a:prstGeom>
            <a:solidFill>
              <a:srgbClr val="FF8A15"/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accent5">
                      <a:lumMod val="50000"/>
                      <a:lumOff val="50000"/>
                    </a:schemeClr>
                  </a:solidFill>
                  <a:effectLst/>
                </a:rPr>
                <a:t>L</a:t>
              </a:r>
              <a:r>
                <a:rPr lang="en-US" sz="2000" dirty="0">
                  <a:effectLst/>
                </a:rPr>
                <a:t>oad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A35B91A-506C-42AA-BE9D-BCB29A925A54}"/>
                </a:ext>
              </a:extLst>
            </p:cNvPr>
            <p:cNvSpPr txBox="1"/>
            <p:nvPr/>
          </p:nvSpPr>
          <p:spPr>
            <a:xfrm>
              <a:off x="5519699" y="1261089"/>
              <a:ext cx="13401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effectLst/>
                </a:rPr>
                <a:t>Model</a:t>
              </a:r>
              <a:br>
                <a:rPr lang="en-US" sz="1800" dirty="0">
                  <a:solidFill>
                    <a:schemeClr val="tx1"/>
                  </a:solidFill>
                  <a:effectLst/>
                </a:rPr>
              </a:br>
              <a:r>
                <a:rPr lang="en-US" sz="1800" dirty="0">
                  <a:solidFill>
                    <a:schemeClr val="tx1"/>
                  </a:solidFill>
                  <a:effectLst/>
                </a:rPr>
                <a:t>with relations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42692A17-70B4-41C2-B6EE-00C575D40586}"/>
              </a:ext>
            </a:extLst>
          </p:cNvPr>
          <p:cNvGrpSpPr/>
          <p:nvPr/>
        </p:nvGrpSpPr>
        <p:grpSpPr>
          <a:xfrm>
            <a:off x="6737460" y="1201831"/>
            <a:ext cx="2082925" cy="996461"/>
            <a:chOff x="6737460" y="1201831"/>
            <a:chExt cx="2082925" cy="996461"/>
          </a:xfrm>
        </p:grpSpPr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04BA9EF3-5B03-4920-9B64-6BB8DC8418B3}"/>
                </a:ext>
              </a:extLst>
            </p:cNvPr>
            <p:cNvSpPr/>
            <p:nvPr/>
          </p:nvSpPr>
          <p:spPr>
            <a:xfrm>
              <a:off x="6737460" y="1201831"/>
              <a:ext cx="1113842" cy="996461"/>
            </a:xfrm>
            <a:prstGeom prst="rightArrow">
              <a:avLst>
                <a:gd name="adj1" fmla="val 50000"/>
                <a:gd name="adj2" fmla="val 26902"/>
              </a:avLst>
            </a:prstGeom>
            <a:solidFill>
              <a:srgbClr val="FF8A15"/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effectLst/>
                </a:rPr>
                <a:t>Analyze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6487CBE-CA66-4E37-9B63-4B77E5C26CFA}"/>
                </a:ext>
              </a:extLst>
            </p:cNvPr>
            <p:cNvSpPr txBox="1"/>
            <p:nvPr/>
          </p:nvSpPr>
          <p:spPr>
            <a:xfrm>
              <a:off x="7870012" y="1500904"/>
              <a:ext cx="9503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effectLst/>
                </a:rPr>
                <a:t>Report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ACEE838B-DDBF-4F53-8DD2-70494DCF0D61}"/>
              </a:ext>
            </a:extLst>
          </p:cNvPr>
          <p:cNvGrpSpPr/>
          <p:nvPr/>
        </p:nvGrpSpPr>
        <p:grpSpPr>
          <a:xfrm>
            <a:off x="8973874" y="1187933"/>
            <a:ext cx="3119944" cy="996461"/>
            <a:chOff x="8973874" y="1187933"/>
            <a:chExt cx="3119944" cy="996461"/>
          </a:xfrm>
        </p:grpSpPr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0B63D481-335C-4078-B150-6D15ABB82F83}"/>
                </a:ext>
              </a:extLst>
            </p:cNvPr>
            <p:cNvSpPr/>
            <p:nvPr/>
          </p:nvSpPr>
          <p:spPr>
            <a:xfrm>
              <a:off x="8973874" y="1187933"/>
              <a:ext cx="1357615" cy="996461"/>
            </a:xfrm>
            <a:prstGeom prst="rightArrow">
              <a:avLst>
                <a:gd name="adj1" fmla="val 50000"/>
                <a:gd name="adj2" fmla="val 26902"/>
              </a:avLst>
            </a:prstGeom>
            <a:solidFill>
              <a:srgbClr val="FF8A15"/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effectLst/>
                </a:rPr>
                <a:t>Publish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7A3755D-C778-4D91-9A96-E075187A5C1D}"/>
                </a:ext>
              </a:extLst>
            </p:cNvPr>
            <p:cNvSpPr txBox="1"/>
            <p:nvPr/>
          </p:nvSpPr>
          <p:spPr>
            <a:xfrm>
              <a:off x="10270475" y="1362405"/>
              <a:ext cx="18233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effectLst/>
                </a:rPr>
                <a:t>Web Report</a:t>
              </a:r>
              <a:br>
                <a:rPr lang="en-US" sz="1800" dirty="0">
                  <a:solidFill>
                    <a:schemeClr val="tx1"/>
                  </a:solidFill>
                  <a:effectLst/>
                </a:rPr>
              </a:br>
              <a:r>
                <a:rPr lang="en-US" sz="1800" dirty="0">
                  <a:solidFill>
                    <a:schemeClr val="tx1"/>
                  </a:solidFill>
                  <a:effectLst/>
                </a:rPr>
                <a:t>Mobile Report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141B345-7E90-44E5-93D6-BAFBA9447B27}"/>
              </a:ext>
            </a:extLst>
          </p:cNvPr>
          <p:cNvGrpSpPr/>
          <p:nvPr/>
        </p:nvGrpSpPr>
        <p:grpSpPr>
          <a:xfrm>
            <a:off x="368496" y="1366357"/>
            <a:ext cx="1181317" cy="4260450"/>
            <a:chOff x="368496" y="1366357"/>
            <a:chExt cx="1181317" cy="426045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DF3FFBB-3CB3-4F68-9502-85F2F0F43254}"/>
                </a:ext>
              </a:extLst>
            </p:cNvPr>
            <p:cNvSpPr txBox="1"/>
            <p:nvPr/>
          </p:nvSpPr>
          <p:spPr>
            <a:xfrm>
              <a:off x="368496" y="1366357"/>
              <a:ext cx="11813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dirty="0">
                  <a:solidFill>
                    <a:schemeClr val="tx1"/>
                  </a:solidFill>
                  <a:effectLst/>
                </a:rPr>
                <a:t>Data sources</a:t>
              </a:r>
            </a:p>
          </p:txBody>
        </p:sp>
        <p:pic>
          <p:nvPicPr>
            <p:cNvPr id="4098" name="Picture 2" descr="Image result for chrome logo">
              <a:extLst>
                <a:ext uri="{FF2B5EF4-FFF2-40B4-BE49-F238E27FC236}">
                  <a16:creationId xmlns:a16="http://schemas.microsoft.com/office/drawing/2014/main" id="{A6811FB1-E9B4-4CA6-829D-265C7BEC3D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756" y="2392143"/>
              <a:ext cx="472461" cy="2660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Image result for excel logo">
              <a:extLst>
                <a:ext uri="{FF2B5EF4-FFF2-40B4-BE49-F238E27FC236}">
                  <a16:creationId xmlns:a16="http://schemas.microsoft.com/office/drawing/2014/main" id="{D54224B3-CCCB-494C-97F5-A14B396602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459" y="2776746"/>
              <a:ext cx="317073" cy="294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6" descr="Image result for sql server logo">
              <a:extLst>
                <a:ext uri="{FF2B5EF4-FFF2-40B4-BE49-F238E27FC236}">
                  <a16:creationId xmlns:a16="http://schemas.microsoft.com/office/drawing/2014/main" id="{CB1B4A3A-F9C8-443E-805B-4B56260F22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545" y="3354902"/>
              <a:ext cx="469656" cy="469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Cylinder 27">
              <a:extLst>
                <a:ext uri="{FF2B5EF4-FFF2-40B4-BE49-F238E27FC236}">
                  <a16:creationId xmlns:a16="http://schemas.microsoft.com/office/drawing/2014/main" id="{5D7072E3-53ED-444B-98B6-AEB5CE4324C3}"/>
                </a:ext>
              </a:extLst>
            </p:cNvPr>
            <p:cNvSpPr/>
            <p:nvPr/>
          </p:nvSpPr>
          <p:spPr>
            <a:xfrm>
              <a:off x="383605" y="3189906"/>
              <a:ext cx="684395" cy="646331"/>
            </a:xfrm>
            <a:prstGeom prst="can">
              <a:avLst/>
            </a:prstGeom>
            <a:noFill/>
            <a:ln w="31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  <p:pic>
          <p:nvPicPr>
            <p:cNvPr id="4106" name="Picture 10" descr="Jobs for Veterans with Oracle Corporation | RecruitMilitary">
              <a:extLst>
                <a:ext uri="{FF2B5EF4-FFF2-40B4-BE49-F238E27FC236}">
                  <a16:creationId xmlns:a16="http://schemas.microsoft.com/office/drawing/2014/main" id="{D1CCDD89-08A2-4AB0-8705-BF90D088CEC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79" t="39187" r="5879" b="44609"/>
            <a:stretch/>
          </p:blipFill>
          <p:spPr bwMode="auto">
            <a:xfrm>
              <a:off x="395328" y="4200148"/>
              <a:ext cx="684395" cy="125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Cylinder 22">
              <a:extLst>
                <a:ext uri="{FF2B5EF4-FFF2-40B4-BE49-F238E27FC236}">
                  <a16:creationId xmlns:a16="http://schemas.microsoft.com/office/drawing/2014/main" id="{81E4F37E-6A8E-4D78-AC99-2137EE4EA6BB}"/>
                </a:ext>
              </a:extLst>
            </p:cNvPr>
            <p:cNvSpPr/>
            <p:nvPr/>
          </p:nvSpPr>
          <p:spPr>
            <a:xfrm>
              <a:off x="383605" y="3925401"/>
              <a:ext cx="684395" cy="646331"/>
            </a:xfrm>
            <a:prstGeom prst="can">
              <a:avLst/>
            </a:prstGeom>
            <a:noFill/>
            <a:ln w="31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  <p:pic>
          <p:nvPicPr>
            <p:cNvPr id="4108" name="Picture 12" descr="Image result for csv icon">
              <a:extLst>
                <a:ext uri="{FF2B5EF4-FFF2-40B4-BE49-F238E27FC236}">
                  <a16:creationId xmlns:a16="http://schemas.microsoft.com/office/drawing/2014/main" id="{F205C162-34CC-4312-96E8-3AC5CB0E2E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280" y="4689726"/>
              <a:ext cx="444378" cy="444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94A73B1C-E980-449B-876F-7DB6FA2BFB75}"/>
                </a:ext>
              </a:extLst>
            </p:cNvPr>
            <p:cNvSpPr/>
            <p:nvPr/>
          </p:nvSpPr>
          <p:spPr>
            <a:xfrm>
              <a:off x="582619" y="5171187"/>
              <a:ext cx="309812" cy="4556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effectLst/>
                </a:rPr>
                <a:t>…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C6E0C802-FFEA-42F9-803C-A833D8E18723}"/>
              </a:ext>
            </a:extLst>
          </p:cNvPr>
          <p:cNvGrpSpPr/>
          <p:nvPr/>
        </p:nvGrpSpPr>
        <p:grpSpPr>
          <a:xfrm>
            <a:off x="5557169" y="3571439"/>
            <a:ext cx="3102524" cy="1600760"/>
            <a:chOff x="5557169" y="3571439"/>
            <a:chExt cx="3102524" cy="1600760"/>
          </a:xfrm>
        </p:grpSpPr>
        <p:pic>
          <p:nvPicPr>
            <p:cNvPr id="4130" name="Picture 4129">
              <a:extLst>
                <a:ext uri="{FF2B5EF4-FFF2-40B4-BE49-F238E27FC236}">
                  <a16:creationId xmlns:a16="http://schemas.microsoft.com/office/drawing/2014/main" id="{25B8DE83-4F75-4832-AC37-9D9DE7369DD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529970" y="3571439"/>
              <a:ext cx="2129723" cy="1185402"/>
            </a:xfrm>
            <a:prstGeom prst="rect">
              <a:avLst/>
            </a:prstGeom>
            <a:ln>
              <a:solidFill>
                <a:srgbClr val="FF6600"/>
              </a:solidFill>
            </a:ln>
          </p:spPr>
        </p:pic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85198243-4531-4286-B872-E49FD625E381}"/>
                </a:ext>
              </a:extLst>
            </p:cNvPr>
            <p:cNvSpPr/>
            <p:nvPr/>
          </p:nvSpPr>
          <p:spPr>
            <a:xfrm>
              <a:off x="6579307" y="4716579"/>
              <a:ext cx="1979801" cy="4556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effectLst/>
                </a:rPr>
                <a:t>“Model”</a:t>
              </a: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00C07167-6B56-432A-AA17-2531739C26CB}"/>
                </a:ext>
              </a:extLst>
            </p:cNvPr>
            <p:cNvSpPr/>
            <p:nvPr/>
          </p:nvSpPr>
          <p:spPr>
            <a:xfrm>
              <a:off x="6434349" y="3766699"/>
              <a:ext cx="204281" cy="147024"/>
            </a:xfrm>
            <a:prstGeom prst="ellipse">
              <a:avLst/>
            </a:prstGeom>
            <a:noFill/>
            <a:ln>
              <a:solidFill>
                <a:srgbClr val="FF8A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  <p:sp>
          <p:nvSpPr>
            <p:cNvPr id="116" name="Arrow: Left 115">
              <a:extLst>
                <a:ext uri="{FF2B5EF4-FFF2-40B4-BE49-F238E27FC236}">
                  <a16:creationId xmlns:a16="http://schemas.microsoft.com/office/drawing/2014/main" id="{0602A724-7D2B-48D1-B28C-B615CCEFA4D2}"/>
                </a:ext>
              </a:extLst>
            </p:cNvPr>
            <p:cNvSpPr/>
            <p:nvPr/>
          </p:nvSpPr>
          <p:spPr>
            <a:xfrm>
              <a:off x="6655068" y="3748744"/>
              <a:ext cx="266067" cy="187548"/>
            </a:xfrm>
            <a:prstGeom prst="leftArrow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  <p:cxnSp>
          <p:nvCxnSpPr>
            <p:cNvPr id="4155" name="Straight Connector 4154">
              <a:extLst>
                <a:ext uri="{FF2B5EF4-FFF2-40B4-BE49-F238E27FC236}">
                  <a16:creationId xmlns:a16="http://schemas.microsoft.com/office/drawing/2014/main" id="{34687200-056E-4F42-8E26-211DC23B8B23}"/>
                </a:ext>
              </a:extLst>
            </p:cNvPr>
            <p:cNvCxnSpPr>
              <a:cxnSpLocks/>
              <a:stCxn id="29" idx="2"/>
              <a:endCxn id="4130" idx="1"/>
            </p:cNvCxnSpPr>
            <p:nvPr/>
          </p:nvCxnSpPr>
          <p:spPr>
            <a:xfrm>
              <a:off x="5557169" y="3701104"/>
              <a:ext cx="972801" cy="463036"/>
            </a:xfrm>
            <a:prstGeom prst="line">
              <a:avLst/>
            </a:prstGeom>
            <a:ln>
              <a:solidFill>
                <a:srgbClr val="FF8A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AB5E1F5-F9FE-4B7C-BF8A-47DE34FDA542}"/>
              </a:ext>
            </a:extLst>
          </p:cNvPr>
          <p:cNvGrpSpPr/>
          <p:nvPr/>
        </p:nvGrpSpPr>
        <p:grpSpPr>
          <a:xfrm>
            <a:off x="1188945" y="2414950"/>
            <a:ext cx="4894015" cy="4042008"/>
            <a:chOff x="1188945" y="2479432"/>
            <a:chExt cx="4894015" cy="4042008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DAA4AA6-C2D7-4A74-8908-DD1350D6A69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031378" y="2967339"/>
              <a:ext cx="1051582" cy="798247"/>
            </a:xfrm>
            <a:prstGeom prst="rect">
              <a:avLst/>
            </a:prstGeom>
          </p:spPr>
        </p:pic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F27CDCF7-C15F-4BB2-BC3E-9890FDD261C6}"/>
                </a:ext>
              </a:extLst>
            </p:cNvPr>
            <p:cNvCxnSpPr>
              <a:cxnSpLocks/>
            </p:cNvCxnSpPr>
            <p:nvPr/>
          </p:nvCxnSpPr>
          <p:spPr>
            <a:xfrm>
              <a:off x="1424354" y="3316846"/>
              <a:ext cx="3551768" cy="0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02887718-9029-489E-97CD-2C062951E5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01083" y="2479432"/>
              <a:ext cx="23272" cy="3147375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BC947EBB-45B8-43E7-82D8-276D39B9A1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41277" y="2516668"/>
              <a:ext cx="206520" cy="1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584A3462-2B20-4D8F-BAB8-6650628176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16470" y="2958349"/>
              <a:ext cx="206520" cy="1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68F5BC9C-DBDD-4A2B-9973-8D0978CC76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91663" y="3581742"/>
              <a:ext cx="206520" cy="1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678E7B36-9714-4965-B02A-1D461DF76A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96166" y="4375117"/>
              <a:ext cx="206520" cy="1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F399113D-5A35-4FB0-9FF5-280A62777B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8945" y="5039544"/>
              <a:ext cx="206520" cy="1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0995D666-FB6F-426B-BCC2-B6DB0E77A4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94800" y="5590524"/>
              <a:ext cx="206520" cy="1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7175E639-42F3-4C96-A6C2-ED8F658422BD}"/>
                </a:ext>
              </a:extLst>
            </p:cNvPr>
            <p:cNvCxnSpPr>
              <a:cxnSpLocks/>
              <a:stCxn id="29" idx="2"/>
            </p:cNvCxnSpPr>
            <p:nvPr/>
          </p:nvCxnSpPr>
          <p:spPr>
            <a:xfrm flipH="1">
              <a:off x="4513681" y="3765586"/>
              <a:ext cx="1043488" cy="1035291"/>
            </a:xfrm>
            <a:prstGeom prst="line">
              <a:avLst/>
            </a:prstGeom>
            <a:ln>
              <a:solidFill>
                <a:srgbClr val="FF8A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5A8903A8-1A46-401A-B16B-9360576C3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699861" y="4414983"/>
              <a:ext cx="2784314" cy="1462485"/>
            </a:xfrm>
            <a:prstGeom prst="rect">
              <a:avLst/>
            </a:prstGeom>
            <a:ln>
              <a:solidFill>
                <a:srgbClr val="FF6600"/>
              </a:solidFill>
            </a:ln>
          </p:spPr>
        </p:pic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9196490C-766F-42CE-825E-95BD57834349}"/>
                </a:ext>
              </a:extLst>
            </p:cNvPr>
            <p:cNvSpPr/>
            <p:nvPr/>
          </p:nvSpPr>
          <p:spPr>
            <a:xfrm>
              <a:off x="1582203" y="6065820"/>
              <a:ext cx="3035890" cy="4556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effectLst/>
                </a:rPr>
                <a:t>“Power Query”</a:t>
              </a:r>
              <a:br>
                <a:rPr lang="en-US" sz="1800" dirty="0">
                  <a:solidFill>
                    <a:schemeClr val="tx1"/>
                  </a:solidFill>
                  <a:effectLst/>
                </a:rPr>
              </a:br>
              <a:r>
                <a:rPr lang="en-US" sz="1800" dirty="0">
                  <a:solidFill>
                    <a:schemeClr val="tx1"/>
                  </a:solidFill>
                  <a:effectLst/>
                </a:rPr>
                <a:t> extracts and transforms data to be loaded into the “Model”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D8BA84C9-85DB-4B26-A028-266A28DDCA4A}"/>
              </a:ext>
            </a:extLst>
          </p:cNvPr>
          <p:cNvGrpSpPr/>
          <p:nvPr/>
        </p:nvGrpSpPr>
        <p:grpSpPr>
          <a:xfrm>
            <a:off x="6061138" y="2233876"/>
            <a:ext cx="6074722" cy="3529587"/>
            <a:chOff x="6058264" y="2315081"/>
            <a:chExt cx="6074722" cy="352958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678B57D-2D34-476B-B51B-C45B1199ABBE}"/>
                </a:ext>
              </a:extLst>
            </p:cNvPr>
            <p:cNvSpPr/>
            <p:nvPr/>
          </p:nvSpPr>
          <p:spPr>
            <a:xfrm>
              <a:off x="11019821" y="4348242"/>
              <a:ext cx="985119" cy="1401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</a:rPr>
                <a:t>Website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180AD2F-358A-4970-A2E7-923497619E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002235" y="2315081"/>
              <a:ext cx="993525" cy="92333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E1EEE0E0-EBB5-4131-B066-242F85048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353671" y="2376379"/>
              <a:ext cx="1052827" cy="918644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27F9D32E-5687-4456-BB3F-445E4BC36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236821" y="3228557"/>
              <a:ext cx="1281152" cy="926076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5628B335-6F09-49ED-A7C5-8E34095F76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alphaModFix amt="78000"/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harpenSoften amount="14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879831" y="3404204"/>
              <a:ext cx="1253155" cy="970913"/>
            </a:xfrm>
            <a:prstGeom prst="rect">
              <a:avLst/>
            </a:prstGeom>
          </p:spPr>
        </p:pic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0E1FCEC9-9F7B-4DFB-8FC9-6D716D66F4AB}"/>
                </a:ext>
              </a:extLst>
            </p:cNvPr>
            <p:cNvCxnSpPr>
              <a:cxnSpLocks/>
            </p:cNvCxnSpPr>
            <p:nvPr/>
          </p:nvCxnSpPr>
          <p:spPr>
            <a:xfrm>
              <a:off x="10347878" y="2835701"/>
              <a:ext cx="442541" cy="0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A355553A-219F-4FEB-9004-89CE3F09E58F}"/>
                </a:ext>
              </a:extLst>
            </p:cNvPr>
            <p:cNvCxnSpPr>
              <a:cxnSpLocks/>
            </p:cNvCxnSpPr>
            <p:nvPr/>
          </p:nvCxnSpPr>
          <p:spPr>
            <a:xfrm>
              <a:off x="10331490" y="3691595"/>
              <a:ext cx="443321" cy="0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8934D3EA-ED59-42EF-A9FC-8C3645715004}"/>
                </a:ext>
              </a:extLst>
            </p:cNvPr>
            <p:cNvCxnSpPr>
              <a:cxnSpLocks/>
            </p:cNvCxnSpPr>
            <p:nvPr/>
          </p:nvCxnSpPr>
          <p:spPr>
            <a:xfrm>
              <a:off x="6058264" y="3316846"/>
              <a:ext cx="2921719" cy="38056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774FB889-235E-420F-A39A-E756F15902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73874" y="2967339"/>
              <a:ext cx="480325" cy="399123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B448DFA3-33F2-45D4-AC39-5770AA1A6057}"/>
                </a:ext>
              </a:extLst>
            </p:cNvPr>
            <p:cNvCxnSpPr>
              <a:cxnSpLocks/>
            </p:cNvCxnSpPr>
            <p:nvPr/>
          </p:nvCxnSpPr>
          <p:spPr>
            <a:xfrm>
              <a:off x="8967001" y="3361106"/>
              <a:ext cx="460118" cy="324276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3D92D4C7-4615-4155-900A-284F438260D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941068" y="4648556"/>
              <a:ext cx="1115858" cy="847039"/>
            </a:xfrm>
            <a:prstGeom prst="rect">
              <a:avLst/>
            </a:prstGeom>
          </p:spPr>
        </p:pic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4A23F384-2CD3-4CBE-B7B6-04D4CC0031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24324" y="2490193"/>
              <a:ext cx="5994" cy="2964367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5E8456BA-82F7-4617-91ED-705BFFB50AF5}"/>
                </a:ext>
              </a:extLst>
            </p:cNvPr>
            <p:cNvCxnSpPr>
              <a:cxnSpLocks/>
            </p:cNvCxnSpPr>
            <p:nvPr/>
          </p:nvCxnSpPr>
          <p:spPr>
            <a:xfrm>
              <a:off x="11847472" y="5545535"/>
              <a:ext cx="0" cy="299133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821A8096-CDA5-4A4C-8D29-C73207FDCE5C}"/>
                </a:ext>
              </a:extLst>
            </p:cNvPr>
            <p:cNvCxnSpPr>
              <a:cxnSpLocks/>
            </p:cNvCxnSpPr>
            <p:nvPr/>
          </p:nvCxnSpPr>
          <p:spPr>
            <a:xfrm>
              <a:off x="11296487" y="5545528"/>
              <a:ext cx="0" cy="299133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52C03069-AB6F-4894-8845-C3C712DF876A}"/>
                </a:ext>
              </a:extLst>
            </p:cNvPr>
            <p:cNvCxnSpPr>
              <a:cxnSpLocks/>
            </p:cNvCxnSpPr>
            <p:nvPr/>
          </p:nvCxnSpPr>
          <p:spPr>
            <a:xfrm>
              <a:off x="11583694" y="5545521"/>
              <a:ext cx="0" cy="299133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7" name="Picture 156">
            <a:extLst>
              <a:ext uri="{FF2B5EF4-FFF2-40B4-BE49-F238E27FC236}">
                <a16:creationId xmlns:a16="http://schemas.microsoft.com/office/drawing/2014/main" id="{590C5E41-2DB6-410D-A785-8BD6D42DAB3F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06"/>
          <a:stretch/>
        </p:blipFill>
        <p:spPr>
          <a:xfrm>
            <a:off x="11092398" y="5853811"/>
            <a:ext cx="964528" cy="940498"/>
          </a:xfrm>
          <a:prstGeom prst="rect">
            <a:avLst/>
          </a:prstGeom>
        </p:spPr>
      </p:pic>
      <p:pic>
        <p:nvPicPr>
          <p:cNvPr id="158" name="Picture 2" descr="C:\Users\sg6m\AppData\Local\Microsoft\Windows\Temporary Internet Files\Content.IE5\2FP0229Z\MC900351613[1].wmf">
            <a:extLst>
              <a:ext uri="{FF2B5EF4-FFF2-40B4-BE49-F238E27FC236}">
                <a16:creationId xmlns:a16="http://schemas.microsoft.com/office/drawing/2014/main" id="{5B9CE8AF-7DFF-447A-94B3-EA5CE9C44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96" y="6380784"/>
            <a:ext cx="504256" cy="43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" name="Picture 3" descr="C:\Users\sg6m\AppData\Local\Microsoft\Windows\Temporary Internet Files\Content.IE5\ICPGRI4L\MC900360938[1].wmf">
            <a:extLst>
              <a:ext uri="{FF2B5EF4-FFF2-40B4-BE49-F238E27FC236}">
                <a16:creationId xmlns:a16="http://schemas.microsoft.com/office/drawing/2014/main" id="{F0CD7C7F-A8B5-4954-9C74-2F43A667A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28" y="5754445"/>
            <a:ext cx="535381" cy="50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165D7E4C-57E1-4435-A68A-DCD2D71A101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96" y="5808627"/>
            <a:ext cx="396238" cy="514386"/>
          </a:xfrm>
          <a:prstGeom prst="rect">
            <a:avLst/>
          </a:prstGeom>
        </p:spPr>
      </p:pic>
      <p:pic>
        <p:nvPicPr>
          <p:cNvPr id="161" name="Graphic 160" descr="Internet with solid fill">
            <a:extLst>
              <a:ext uri="{FF2B5EF4-FFF2-40B4-BE49-F238E27FC236}">
                <a16:creationId xmlns:a16="http://schemas.microsoft.com/office/drawing/2014/main" id="{D5EDD33C-ABF5-40E7-831A-3CE2D1CF572B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bg2">
                <a:shade val="45000"/>
                <a:satMod val="135000"/>
              </a:schemeClr>
              <a:prstClr val="white"/>
            </a:duotone>
            <a:lum bright="2000" contrast="-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54731" y="6359232"/>
            <a:ext cx="452509" cy="452509"/>
          </a:xfrm>
          <a:prstGeom prst="rect">
            <a:avLst/>
          </a:prstGeom>
        </p:spPr>
      </p:pic>
      <p:grpSp>
        <p:nvGrpSpPr>
          <p:cNvPr id="94" name="Group 93">
            <a:extLst>
              <a:ext uri="{FF2B5EF4-FFF2-40B4-BE49-F238E27FC236}">
                <a16:creationId xmlns:a16="http://schemas.microsoft.com/office/drawing/2014/main" id="{4C97D1C8-B8C2-49F3-800E-E0A4495FF716}"/>
              </a:ext>
            </a:extLst>
          </p:cNvPr>
          <p:cNvGrpSpPr/>
          <p:nvPr/>
        </p:nvGrpSpPr>
        <p:grpSpPr>
          <a:xfrm>
            <a:off x="8005083" y="5072075"/>
            <a:ext cx="2326406" cy="1687708"/>
            <a:chOff x="12536351" y="4891260"/>
            <a:chExt cx="2215500" cy="1591201"/>
          </a:xfrm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719DCB8B-58E8-4A99-B195-EDEA79609ABD}"/>
                </a:ext>
              </a:extLst>
            </p:cNvPr>
            <p:cNvSpPr/>
            <p:nvPr/>
          </p:nvSpPr>
          <p:spPr>
            <a:xfrm>
              <a:off x="12624903" y="6026841"/>
              <a:ext cx="1979801" cy="4556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effectLst/>
                </a:rPr>
                <a:t>“Report”</a:t>
              </a:r>
            </a:p>
          </p:txBody>
        </p:sp>
        <p:pic>
          <p:nvPicPr>
            <p:cNvPr id="176" name="Picture 175">
              <a:extLst>
                <a:ext uri="{FF2B5EF4-FFF2-40B4-BE49-F238E27FC236}">
                  <a16:creationId xmlns:a16="http://schemas.microsoft.com/office/drawing/2014/main" id="{0988D8F6-1DC1-4754-BA3C-A5F0E9F0F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2624903" y="4891260"/>
              <a:ext cx="2126948" cy="1196409"/>
            </a:xfrm>
            <a:prstGeom prst="rect">
              <a:avLst/>
            </a:prstGeom>
            <a:ln>
              <a:solidFill>
                <a:srgbClr val="FF6600"/>
              </a:solidFill>
            </a:ln>
          </p:spPr>
        </p:pic>
        <p:sp>
          <p:nvSpPr>
            <p:cNvPr id="4125" name="Oval 4124">
              <a:extLst>
                <a:ext uri="{FF2B5EF4-FFF2-40B4-BE49-F238E27FC236}">
                  <a16:creationId xmlns:a16="http://schemas.microsoft.com/office/drawing/2014/main" id="{A8031E44-90CD-4896-9F55-01EFD7578491}"/>
                </a:ext>
              </a:extLst>
            </p:cNvPr>
            <p:cNvSpPr/>
            <p:nvPr/>
          </p:nvSpPr>
          <p:spPr>
            <a:xfrm>
              <a:off x="12536351" y="5133587"/>
              <a:ext cx="204281" cy="147024"/>
            </a:xfrm>
            <a:prstGeom prst="ellipse">
              <a:avLst/>
            </a:prstGeom>
            <a:noFill/>
            <a:ln>
              <a:solidFill>
                <a:srgbClr val="FF8A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  <p:sp>
          <p:nvSpPr>
            <p:cNvPr id="110" name="Arrow: Left 109">
              <a:extLst>
                <a:ext uri="{FF2B5EF4-FFF2-40B4-BE49-F238E27FC236}">
                  <a16:creationId xmlns:a16="http://schemas.microsoft.com/office/drawing/2014/main" id="{65470F1B-68AB-412E-AB68-E53D241783D6}"/>
                </a:ext>
              </a:extLst>
            </p:cNvPr>
            <p:cNvSpPr/>
            <p:nvPr/>
          </p:nvSpPr>
          <p:spPr>
            <a:xfrm>
              <a:off x="12769165" y="5123859"/>
              <a:ext cx="266067" cy="187548"/>
            </a:xfrm>
            <a:prstGeom prst="leftArrow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7C4DEF45-1CD0-4571-BA04-C41F227956E5}"/>
              </a:ext>
            </a:extLst>
          </p:cNvPr>
          <p:cNvGrpSpPr/>
          <p:nvPr/>
        </p:nvGrpSpPr>
        <p:grpSpPr>
          <a:xfrm>
            <a:off x="5011175" y="3701104"/>
            <a:ext cx="3509808" cy="3058679"/>
            <a:chOff x="5011175" y="3701104"/>
            <a:chExt cx="3509808" cy="3058679"/>
          </a:xfrm>
        </p:grpSpPr>
        <p:pic>
          <p:nvPicPr>
            <p:cNvPr id="4127" name="Picture 4126">
              <a:extLst>
                <a:ext uri="{FF2B5EF4-FFF2-40B4-BE49-F238E27FC236}">
                  <a16:creationId xmlns:a16="http://schemas.microsoft.com/office/drawing/2014/main" id="{B42BF39A-2039-48E8-BD75-3F10CF4E4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5083369" y="5087319"/>
              <a:ext cx="1979800" cy="1235694"/>
            </a:xfrm>
            <a:prstGeom prst="rect">
              <a:avLst/>
            </a:prstGeom>
            <a:ln>
              <a:solidFill>
                <a:srgbClr val="FF6600"/>
              </a:solidFill>
            </a:ln>
          </p:spPr>
        </p:pic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37CB0BE0-2CD2-4937-9704-AE04A874ABFD}"/>
                </a:ext>
              </a:extLst>
            </p:cNvPr>
            <p:cNvSpPr/>
            <p:nvPr/>
          </p:nvSpPr>
          <p:spPr>
            <a:xfrm>
              <a:off x="5011175" y="5345216"/>
              <a:ext cx="204281" cy="147024"/>
            </a:xfrm>
            <a:prstGeom prst="ellipse">
              <a:avLst/>
            </a:prstGeom>
            <a:noFill/>
            <a:ln>
              <a:solidFill>
                <a:srgbClr val="FF8A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  <p:sp>
          <p:nvSpPr>
            <p:cNvPr id="4128" name="Arrow: Left 4127">
              <a:extLst>
                <a:ext uri="{FF2B5EF4-FFF2-40B4-BE49-F238E27FC236}">
                  <a16:creationId xmlns:a16="http://schemas.microsoft.com/office/drawing/2014/main" id="{34FDCD10-C32A-49FD-A8B3-2F2A35BDF699}"/>
                </a:ext>
              </a:extLst>
            </p:cNvPr>
            <p:cNvSpPr/>
            <p:nvPr/>
          </p:nvSpPr>
          <p:spPr>
            <a:xfrm>
              <a:off x="5231894" y="5327261"/>
              <a:ext cx="266067" cy="187548"/>
            </a:xfrm>
            <a:prstGeom prst="leftArrow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92F8C836-71AB-4765-95E6-B5F428D7FFE8}"/>
                </a:ext>
              </a:extLst>
            </p:cNvPr>
            <p:cNvSpPr/>
            <p:nvPr/>
          </p:nvSpPr>
          <p:spPr>
            <a:xfrm>
              <a:off x="5113315" y="6304163"/>
              <a:ext cx="1979801" cy="4556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effectLst/>
                </a:rPr>
                <a:t>“Data”</a:t>
              </a:r>
            </a:p>
          </p:txBody>
        </p:sp>
        <p:grpSp>
          <p:nvGrpSpPr>
            <p:cNvPr id="4143" name="Group 4142">
              <a:extLst>
                <a:ext uri="{FF2B5EF4-FFF2-40B4-BE49-F238E27FC236}">
                  <a16:creationId xmlns:a16="http://schemas.microsoft.com/office/drawing/2014/main" id="{187A1351-243F-4646-B8E8-B6232D9204A6}"/>
                </a:ext>
              </a:extLst>
            </p:cNvPr>
            <p:cNvGrpSpPr/>
            <p:nvPr/>
          </p:nvGrpSpPr>
          <p:grpSpPr>
            <a:xfrm>
              <a:off x="6744844" y="4262981"/>
              <a:ext cx="1776139" cy="1762062"/>
              <a:chOff x="2276478" y="4132900"/>
              <a:chExt cx="1787075" cy="1787075"/>
            </a:xfrm>
            <a:solidFill>
              <a:srgbClr val="0070C0">
                <a:alpha val="42000"/>
              </a:srgbClr>
            </a:solidFill>
          </p:grpSpPr>
          <p:sp>
            <p:nvSpPr>
              <p:cNvPr id="4147" name="Arrow: Circular 4146">
                <a:extLst>
                  <a:ext uri="{FF2B5EF4-FFF2-40B4-BE49-F238E27FC236}">
                    <a16:creationId xmlns:a16="http://schemas.microsoft.com/office/drawing/2014/main" id="{F50D63EB-C4D8-4761-90CC-42B25E853242}"/>
                  </a:ext>
                </a:extLst>
              </p:cNvPr>
              <p:cNvSpPr/>
              <p:nvPr/>
            </p:nvSpPr>
            <p:spPr>
              <a:xfrm>
                <a:off x="2276478" y="4132900"/>
                <a:ext cx="1787075" cy="1787075"/>
              </a:xfrm>
              <a:prstGeom prst="circularArrow">
                <a:avLst>
                  <a:gd name="adj1" fmla="val 5200"/>
                  <a:gd name="adj2" fmla="val 335874"/>
                  <a:gd name="adj3" fmla="val 4014865"/>
                  <a:gd name="adj4" fmla="val 2253280"/>
                  <a:gd name="adj5" fmla="val 6066"/>
                </a:avLst>
              </a:prstGeom>
              <a:grp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49" name="Arrow: Circular 4148">
                <a:extLst>
                  <a:ext uri="{FF2B5EF4-FFF2-40B4-BE49-F238E27FC236}">
                    <a16:creationId xmlns:a16="http://schemas.microsoft.com/office/drawing/2014/main" id="{6C7B0042-693E-4CF6-B956-5AD2D68DAE0F}"/>
                  </a:ext>
                </a:extLst>
              </p:cNvPr>
              <p:cNvSpPr/>
              <p:nvPr/>
            </p:nvSpPr>
            <p:spPr>
              <a:xfrm>
                <a:off x="2276478" y="4132900"/>
                <a:ext cx="1787075" cy="1787075"/>
              </a:xfrm>
              <a:prstGeom prst="circularArrow">
                <a:avLst>
                  <a:gd name="adj1" fmla="val 5200"/>
                  <a:gd name="adj2" fmla="val 335874"/>
                  <a:gd name="adj3" fmla="val 8210847"/>
                  <a:gd name="adj4" fmla="val 6449262"/>
                  <a:gd name="adj5" fmla="val 6066"/>
                </a:avLst>
              </a:prstGeom>
              <a:grp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51" name="Arrow: Circular 4150">
                <a:extLst>
                  <a:ext uri="{FF2B5EF4-FFF2-40B4-BE49-F238E27FC236}">
                    <a16:creationId xmlns:a16="http://schemas.microsoft.com/office/drawing/2014/main" id="{F1CB4633-D61F-4AE8-A3B3-54E7CF825E58}"/>
                  </a:ext>
                </a:extLst>
              </p:cNvPr>
              <p:cNvSpPr/>
              <p:nvPr/>
            </p:nvSpPr>
            <p:spPr>
              <a:xfrm>
                <a:off x="2276478" y="4132900"/>
                <a:ext cx="1787075" cy="1787075"/>
              </a:xfrm>
              <a:prstGeom prst="circularArrow">
                <a:avLst>
                  <a:gd name="adj1" fmla="val 5200"/>
                  <a:gd name="adj2" fmla="val 335874"/>
                  <a:gd name="adj3" fmla="val 12298028"/>
                  <a:gd name="adj4" fmla="val 10770724"/>
                  <a:gd name="adj5" fmla="val 6066"/>
                </a:avLst>
              </a:prstGeom>
              <a:grp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53" name="Arrow: Circular 4152">
                <a:extLst>
                  <a:ext uri="{FF2B5EF4-FFF2-40B4-BE49-F238E27FC236}">
                    <a16:creationId xmlns:a16="http://schemas.microsoft.com/office/drawing/2014/main" id="{0EF623FD-7ECA-44D7-A50E-3D7042CFC38E}"/>
                  </a:ext>
                </a:extLst>
              </p:cNvPr>
              <p:cNvSpPr/>
              <p:nvPr/>
            </p:nvSpPr>
            <p:spPr>
              <a:xfrm>
                <a:off x="2276478" y="4132900"/>
                <a:ext cx="1787075" cy="1787075"/>
              </a:xfrm>
              <a:prstGeom prst="circularArrow">
                <a:avLst>
                  <a:gd name="adj1" fmla="val 5200"/>
                  <a:gd name="adj2" fmla="val 335874"/>
                  <a:gd name="adj3" fmla="val 16865853"/>
                  <a:gd name="adj4" fmla="val 15198274"/>
                  <a:gd name="adj5" fmla="val 6066"/>
                </a:avLst>
              </a:prstGeom>
              <a:grp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45" name="Arrow: Circular 4144">
                <a:extLst>
                  <a:ext uri="{FF2B5EF4-FFF2-40B4-BE49-F238E27FC236}">
                    <a16:creationId xmlns:a16="http://schemas.microsoft.com/office/drawing/2014/main" id="{06C99EEE-56E2-44F8-BE85-AF2045E8B49E}"/>
                  </a:ext>
                </a:extLst>
              </p:cNvPr>
              <p:cNvSpPr/>
              <p:nvPr/>
            </p:nvSpPr>
            <p:spPr>
              <a:xfrm>
                <a:off x="2276478" y="4132900"/>
                <a:ext cx="1787075" cy="1787075"/>
              </a:xfrm>
              <a:prstGeom prst="circularArrow">
                <a:avLst>
                  <a:gd name="adj1" fmla="val 5200"/>
                  <a:gd name="adj2" fmla="val 335874"/>
                  <a:gd name="adj3" fmla="val 21293403"/>
                  <a:gd name="adj4" fmla="val 19766098"/>
                  <a:gd name="adj5" fmla="val 6066"/>
                </a:avLst>
              </a:prstGeom>
              <a:grp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 dirty="0"/>
              </a:p>
            </p:txBody>
          </p:sp>
        </p:grp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740EAE0A-3293-48DF-BEFB-25A3692FE282}"/>
                </a:ext>
              </a:extLst>
            </p:cNvPr>
            <p:cNvCxnSpPr>
              <a:cxnSpLocks/>
              <a:stCxn id="29" idx="2"/>
              <a:endCxn id="4127" idx="0"/>
            </p:cNvCxnSpPr>
            <p:nvPr/>
          </p:nvCxnSpPr>
          <p:spPr>
            <a:xfrm>
              <a:off x="5557169" y="3701104"/>
              <a:ext cx="516100" cy="1386215"/>
            </a:xfrm>
            <a:prstGeom prst="line">
              <a:avLst/>
            </a:prstGeom>
            <a:ln>
              <a:solidFill>
                <a:srgbClr val="FF8A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7428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461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15A5A-72EE-44CC-91D2-A44F7349E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the right visualization makes interpreting the chart easier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9D36BC-ADB8-40E7-9F7A-04F996B4F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10" y="1894087"/>
            <a:ext cx="5283552" cy="32086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D4E1E3-8DD5-42D9-A84E-7B90E0977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065584"/>
            <a:ext cx="5986485" cy="36087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F30521-8D48-47AA-B9DF-87BDF25ED749}"/>
              </a:ext>
            </a:extLst>
          </p:cNvPr>
          <p:cNvSpPr txBox="1"/>
          <p:nvPr/>
        </p:nvSpPr>
        <p:spPr>
          <a:xfrm>
            <a:off x="302494" y="6596390"/>
            <a:ext cx="38826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dirty="0">
                <a:solidFill>
                  <a:schemeClr val="tx1"/>
                </a:solidFill>
                <a:effectLst/>
              </a:rPr>
              <a:t>Data source: Jeremey Arnold, 2022</a:t>
            </a:r>
          </a:p>
        </p:txBody>
      </p:sp>
    </p:spTree>
    <p:extLst>
      <p:ext uri="{BB962C8B-B14F-4D97-AF65-F5344CB8AC3E}">
        <p14:creationId xmlns:p14="http://schemas.microsoft.com/office/powerpoint/2010/main" val="40877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E6E09E-22B7-4E31-9AA4-054F3EDC6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Thinking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5C07A1-46D5-4BCD-AC0C-7290600C0D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8C6EC9-9A60-45A4-89BB-A7AA2F32849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06399" y="1193800"/>
            <a:ext cx="10643673" cy="5283200"/>
          </a:xfrm>
        </p:spPr>
        <p:txBody>
          <a:bodyPr>
            <a:normAutofit/>
          </a:bodyPr>
          <a:lstStyle/>
          <a:p>
            <a:r>
              <a:rPr lang="en-US" dirty="0"/>
              <a:t>MP7 REI_not mean: 96</a:t>
            </a:r>
          </a:p>
          <a:p>
            <a:r>
              <a:rPr lang="en-US" dirty="0"/>
              <a:t>Common errors</a:t>
            </a:r>
          </a:p>
          <a:p>
            <a:pPr marL="1295390" lvl="1" indent="-914400">
              <a:buFont typeface="+mj-lt"/>
              <a:buAutoNum type="arabicPeriod"/>
            </a:pPr>
            <a:r>
              <a:rPr lang="en-US" dirty="0"/>
              <a:t>not including a combined PK in the SALES_FACT</a:t>
            </a:r>
          </a:p>
          <a:p>
            <a:pPr marL="1295390" lvl="1" indent="-914400">
              <a:buFont typeface="+mj-lt"/>
              <a:buAutoNum type="arabicPeriod"/>
            </a:pPr>
            <a:r>
              <a:rPr lang="en-US" dirty="0"/>
              <a:t>forgetting the calendar FK in the SALES_FACT table</a:t>
            </a:r>
          </a:p>
          <a:p>
            <a:pPr marL="1295390" lvl="1" indent="-914400">
              <a:buFont typeface="+mj-lt"/>
              <a:buAutoNum type="arabicPeriod"/>
            </a:pPr>
            <a:r>
              <a:rPr lang="en-US" dirty="0"/>
              <a:t>not formatting the money values.</a:t>
            </a:r>
          </a:p>
        </p:txBody>
      </p:sp>
    </p:spTree>
    <p:extLst>
      <p:ext uri="{BB962C8B-B14F-4D97-AF65-F5344CB8AC3E}">
        <p14:creationId xmlns:p14="http://schemas.microsoft.com/office/powerpoint/2010/main" val="217119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74E674-2947-D5E1-12F3-69BC3D474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Orange words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C02510-C36D-6BF0-5953-72DEFCCA8E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400" y="1259268"/>
            <a:ext cx="11379200" cy="5283200"/>
          </a:xfrm>
        </p:spPr>
        <p:txBody>
          <a:bodyPr/>
          <a:lstStyle/>
          <a:p>
            <a:r>
              <a:rPr lang="en-US" dirty="0"/>
              <a:t>Granularity</a:t>
            </a:r>
          </a:p>
          <a:p>
            <a:r>
              <a:rPr lang="en-US" dirty="0"/>
              <a:t>Granularity tradeoffs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24E82B-FC20-0C88-8BC3-5561ECFA61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2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45C71FD-8840-493E-AB6B-F7CFFDEBB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Do The Talking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E2078E-3039-4744-A986-C0044EF240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2549A4-B422-49B6-B1BF-A7F41283970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06400" y="1295400"/>
            <a:ext cx="10963275" cy="5384800"/>
          </a:xfrm>
        </p:spPr>
        <p:txBody>
          <a:bodyPr/>
          <a:lstStyle/>
          <a:p>
            <a:r>
              <a:rPr lang="en-US" sz="4000" dirty="0"/>
              <a:t>Name</a:t>
            </a:r>
          </a:p>
          <a:p>
            <a:r>
              <a:rPr lang="en-US" sz="4000" dirty="0"/>
              <a:t>College, major…</a:t>
            </a:r>
          </a:p>
          <a:p>
            <a:r>
              <a:rPr lang="en-US" sz="4000" dirty="0"/>
              <a:t>Hardest thing so far?</a:t>
            </a:r>
          </a:p>
          <a:p>
            <a:r>
              <a:rPr lang="en-US" sz="4000" dirty="0"/>
              <a:t>Things that I like about the class</a:t>
            </a:r>
          </a:p>
          <a:p>
            <a:r>
              <a:rPr lang="en-US" sz="4000" dirty="0"/>
              <a:t>Things that can be improved</a:t>
            </a:r>
          </a:p>
        </p:txBody>
      </p:sp>
    </p:spTree>
    <p:extLst>
      <p:ext uri="{BB962C8B-B14F-4D97-AF65-F5344CB8AC3E}">
        <p14:creationId xmlns:p14="http://schemas.microsoft.com/office/powerpoint/2010/main" val="45595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C6CA1-9C4D-70D2-A83C-B98AFFF2C6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6BE48-7D17-5277-D6BF-566C16327F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29050" y="1905000"/>
            <a:ext cx="8159750" cy="2844800"/>
          </a:xfrm>
        </p:spPr>
        <p:txBody>
          <a:bodyPr/>
          <a:lstStyle/>
          <a:p>
            <a:r>
              <a:rPr lang="en-US" dirty="0"/>
              <a:t>BI workflow: quick example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A4C3A-14CF-78B9-74C8-83FECFA9DA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MOVIE DB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1C6660-BA1D-69F9-9BA2-B84025281E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85" r="27700"/>
          <a:stretch/>
        </p:blipFill>
        <p:spPr>
          <a:xfrm>
            <a:off x="1954206" y="2220975"/>
            <a:ext cx="2025779" cy="259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1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FB7C6-9A22-414E-A92B-3FE79C53B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Non-standard definitions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CE9C76-ABDA-4632-B95C-CE2645614F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00150" y="1268324"/>
            <a:ext cx="10890248" cy="5513475"/>
          </a:xfrm>
        </p:spPr>
        <p:txBody>
          <a:bodyPr/>
          <a:lstStyle/>
          <a:p>
            <a:r>
              <a:rPr lang="en-US" sz="4400" dirty="0">
                <a:solidFill>
                  <a:srgbClr val="FF6E00"/>
                </a:solidFill>
              </a:rPr>
              <a:t>Query</a:t>
            </a:r>
            <a:r>
              <a:rPr lang="en-US" sz="4400" dirty="0"/>
              <a:t>: a series of steps that produce a PowerBI table from one or more data sources</a:t>
            </a:r>
          </a:p>
          <a:p>
            <a:r>
              <a:rPr lang="en-US" sz="4400" dirty="0">
                <a:solidFill>
                  <a:srgbClr val="FF6E00"/>
                </a:solidFill>
              </a:rPr>
              <a:t>Model</a:t>
            </a:r>
            <a:r>
              <a:rPr lang="en-US" sz="4400" dirty="0"/>
              <a:t>: tables with relations (ERD)</a:t>
            </a:r>
          </a:p>
          <a:p>
            <a:r>
              <a:rPr lang="en-US" sz="4400" dirty="0">
                <a:solidFill>
                  <a:srgbClr val="FF6E00"/>
                </a:solidFill>
              </a:rPr>
              <a:t>Report</a:t>
            </a:r>
            <a:r>
              <a:rPr lang="en-US" sz="4400" dirty="0"/>
              <a:t>: a set of visualizations</a:t>
            </a:r>
          </a:p>
          <a:p>
            <a:r>
              <a:rPr lang="en-US" sz="4400" dirty="0">
                <a:solidFill>
                  <a:srgbClr val="FF6E00"/>
                </a:solidFill>
              </a:rPr>
              <a:t>Measure</a:t>
            </a:r>
            <a:r>
              <a:rPr lang="en-US" sz="4400" dirty="0"/>
              <a:t>: the result of a formula (DAX), think of it as a real or virtual column.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FE986C-587F-46C1-BB6E-EBB09F7B0A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9C33B9-4983-4EFA-864A-73035166E9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85" r="27700"/>
          <a:stretch/>
        </p:blipFill>
        <p:spPr>
          <a:xfrm>
            <a:off x="348144" y="5292968"/>
            <a:ext cx="1221817" cy="156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36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E6E09E-22B7-4E31-9AA4-054F3EDC6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resources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5C07A1-46D5-4BCD-AC0C-7290600C0D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8C6EC9-9A60-45A4-89BB-A7AA2F3284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6399" y="1193801"/>
            <a:ext cx="10430599" cy="1720849"/>
          </a:xfrm>
        </p:spPr>
        <p:txBody>
          <a:bodyPr/>
          <a:lstStyle/>
          <a:p>
            <a:r>
              <a:rPr lang="en-US" dirty="0"/>
              <a:t>Additional/optional resources to learn Power BI</a:t>
            </a:r>
          </a:p>
          <a:p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73DA4A5E-0986-4C5E-9B34-7863C6622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689" y="3371851"/>
            <a:ext cx="2199947" cy="2643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A7CDCD-3B64-4D46-9734-74F7B788A113}"/>
              </a:ext>
            </a:extLst>
          </p:cNvPr>
          <p:cNvSpPr txBox="1"/>
          <p:nvPr/>
        </p:nvSpPr>
        <p:spPr>
          <a:xfrm>
            <a:off x="304802" y="6412468"/>
            <a:ext cx="623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effectLst/>
              </a:rPr>
              <a:t>Linked pics. If UVA is not listed, use your UVA email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FFC0EF4-8796-46A2-A0CB-AA835896AA62}"/>
              </a:ext>
            </a:extLst>
          </p:cNvPr>
          <p:cNvGrpSpPr/>
          <p:nvPr/>
        </p:nvGrpSpPr>
        <p:grpSpPr>
          <a:xfrm>
            <a:off x="3710346" y="3371849"/>
            <a:ext cx="1822572" cy="2643483"/>
            <a:chOff x="4021016" y="3117849"/>
            <a:chExt cx="1822572" cy="26434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TextBox 2">
              <a:hlinkClick r:id="rId4"/>
              <a:extLst>
                <a:ext uri="{FF2B5EF4-FFF2-40B4-BE49-F238E27FC236}">
                  <a16:creationId xmlns:a16="http://schemas.microsoft.com/office/drawing/2014/main" id="{1EED7451-83CA-4B82-ACCE-1336C5B7757C}"/>
                </a:ext>
              </a:extLst>
            </p:cNvPr>
            <p:cNvSpPr txBox="1"/>
            <p:nvPr/>
          </p:nvSpPr>
          <p:spPr>
            <a:xfrm>
              <a:off x="4021016" y="3117849"/>
              <a:ext cx="1822572" cy="2643483"/>
            </a:xfrm>
            <a:prstGeom prst="rect">
              <a:avLst/>
            </a:prstGeom>
            <a:solidFill>
              <a:srgbClr val="0072BB"/>
            </a:solidFill>
            <a:ln>
              <a:solidFill>
                <a:schemeClr val="accent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noAutofit/>
            </a:bodyPr>
            <a:lstStyle/>
            <a:p>
              <a:pPr algn="ctr"/>
              <a:endParaRPr lang="en-US" sz="1800" dirty="0">
                <a:solidFill>
                  <a:schemeClr val="bg1"/>
                </a:solidFill>
                <a:effectLst/>
              </a:endParaRPr>
            </a:p>
            <a:p>
              <a:pPr algn="ctr"/>
              <a:endParaRPr lang="en-US" sz="1800" dirty="0">
                <a:solidFill>
                  <a:schemeClr val="bg1"/>
                </a:solidFill>
                <a:effectLst/>
              </a:endParaRPr>
            </a:p>
            <a:p>
              <a:pPr algn="ctr"/>
              <a:r>
                <a:rPr lang="en-US" sz="1800" dirty="0">
                  <a:solidFill>
                    <a:schemeClr val="bg1"/>
                  </a:solidFill>
                  <a:effectLst/>
                </a:rPr>
                <a:t>Power BI reference manual</a:t>
              </a:r>
            </a:p>
          </p:txBody>
        </p:sp>
        <p:pic>
          <p:nvPicPr>
            <p:cNvPr id="9" name="Graphic 8" descr="Internet with solid fill">
              <a:extLst>
                <a:ext uri="{FF2B5EF4-FFF2-40B4-BE49-F238E27FC236}">
                  <a16:creationId xmlns:a16="http://schemas.microsoft.com/office/drawing/2014/main" id="{4AA70EA6-CAD5-46F8-8B8D-F14EBBE80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513288" y="4669142"/>
              <a:ext cx="914400" cy="914400"/>
            </a:xfrm>
            <a:prstGeom prst="rect">
              <a:avLst/>
            </a:prstGeom>
          </p:spPr>
        </p:pic>
      </p:grpSp>
      <p:pic>
        <p:nvPicPr>
          <p:cNvPr id="1028" name="Picture 4" descr="Learning Microsoft Power BI">
            <a:hlinkClick r:id="rId7"/>
            <a:extLst>
              <a:ext uri="{FF2B5EF4-FFF2-40B4-BE49-F238E27FC236}">
                <a16:creationId xmlns:a16="http://schemas.microsoft.com/office/drawing/2014/main" id="{47525D9F-34EB-4CD2-9AE4-F8DA6CE0B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414" y="3371848"/>
            <a:ext cx="2014082" cy="264348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52B45D-136D-464F-BD90-0DE5A44B89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56629" y="3117848"/>
            <a:ext cx="776289" cy="328613"/>
          </a:xfrm>
          <a:prstGeom prst="rect">
            <a:avLst/>
          </a:prstGeom>
        </p:spPr>
      </p:pic>
      <p:pic>
        <p:nvPicPr>
          <p:cNvPr id="12" name="Picture 11">
            <a:hlinkClick r:id="rId10"/>
            <a:extLst>
              <a:ext uri="{FF2B5EF4-FFF2-40B4-BE49-F238E27FC236}">
                <a16:creationId xmlns:a16="http://schemas.microsoft.com/office/drawing/2014/main" id="{4E7B36DB-FC3A-CE6F-81A6-DDFC7EAB471C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8415092" y="3371847"/>
            <a:ext cx="3737338" cy="2643483"/>
          </a:xfrm>
          <a:prstGeom prst="rect">
            <a:avLst/>
          </a:prstGeom>
        </p:spPr>
      </p:pic>
      <p:pic>
        <p:nvPicPr>
          <p:cNvPr id="15" name="Picture 14">
            <a:hlinkClick r:id="rId12"/>
            <a:extLst>
              <a:ext uri="{FF2B5EF4-FFF2-40B4-BE49-F238E27FC236}">
                <a16:creationId xmlns:a16="http://schemas.microsoft.com/office/drawing/2014/main" id="{469EAF31-210F-A5C0-0FE8-EF3DC51D06A7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17020" r="19050"/>
          <a:stretch/>
        </p:blipFill>
        <p:spPr>
          <a:xfrm>
            <a:off x="10134600" y="1396999"/>
            <a:ext cx="1955800" cy="172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64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F84B39-E0AD-4FD3-B23C-49B58A204E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E175690-82C6-489D-84B8-FB0198506E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is New in </a:t>
            </a:r>
            <a:r>
              <a:rPr lang="en-US" b="1" dirty="0">
                <a:solidFill>
                  <a:srgbClr val="FF6E00"/>
                </a:solidFill>
              </a:rPr>
              <a:t>Information Technology</a:t>
            </a:r>
          </a:p>
        </p:txBody>
      </p:sp>
    </p:spTree>
    <p:extLst>
      <p:ext uri="{BB962C8B-B14F-4D97-AF65-F5344CB8AC3E}">
        <p14:creationId xmlns:p14="http://schemas.microsoft.com/office/powerpoint/2010/main" val="49777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CF1F5-A0C7-4989-9B75-C35A10E9CB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9984" y="1905000"/>
            <a:ext cx="8008815" cy="2844800"/>
          </a:xfrm>
        </p:spPr>
        <p:txBody>
          <a:bodyPr/>
          <a:lstStyle/>
          <a:p>
            <a:r>
              <a:rPr lang="en-US" sz="8000" dirty="0"/>
              <a:t>Data wrangling at Nolex Luxury Watches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8549E1-88BB-4773-92DC-1FF0F6E0D7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Mini-Project 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00F270-9E63-4DE6-A603-0CAAB991A2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85" r="27700"/>
          <a:stretch/>
        </p:blipFill>
        <p:spPr>
          <a:xfrm>
            <a:off x="1954206" y="2220975"/>
            <a:ext cx="2025779" cy="259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31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M4DM 2024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>
        <a:spAutoFit/>
      </a:bodyPr>
      <a:lstStyle>
        <a:defPPr algn="l">
          <a:defRPr dirty="0" smtClean="0">
            <a:solidFill>
              <a:schemeClr val="tx1"/>
            </a:solidFill>
            <a:effectLst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M4DM 2024" id="{5C2DBB5A-4F1D-4D0B-A31B-6444BFE20988}" vid="{A57FF521-D386-4A98-AB6C-70B0E7955C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DM4DM 2024</Template>
  <TotalTime>12606</TotalTime>
  <Words>347</Words>
  <Application>Microsoft Office PowerPoint</Application>
  <PresentationFormat>Widescreen</PresentationFormat>
  <Paragraphs>93</Paragraphs>
  <Slides>18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Segoe UI Light</vt:lpstr>
      <vt:lpstr>Segoe UI Semilight</vt:lpstr>
      <vt:lpstr>Verdana</vt:lpstr>
      <vt:lpstr>Wingdings</vt:lpstr>
      <vt:lpstr>DM4DM 2024</vt:lpstr>
      <vt:lpstr>BI workflows: Power BI</vt:lpstr>
      <vt:lpstr>Critical Thinking</vt:lpstr>
      <vt:lpstr>Orange words</vt:lpstr>
      <vt:lpstr>You Do The Talking</vt:lpstr>
      <vt:lpstr>BI workflow: quick example</vt:lpstr>
      <vt:lpstr>Non-standard definitions</vt:lpstr>
      <vt:lpstr>Learning resources</vt:lpstr>
      <vt:lpstr>PowerPoint Presentation</vt:lpstr>
      <vt:lpstr>Data wrangling at Nolex Luxury Watches</vt:lpstr>
      <vt:lpstr>PowerPoint Presentation</vt:lpstr>
      <vt:lpstr>PowerPoint Presentation</vt:lpstr>
      <vt:lpstr>PowerPoint Presentation</vt:lpstr>
      <vt:lpstr>Sometimes Power BI is like a faithful, eager-to-please dog…</vt:lpstr>
      <vt:lpstr>BI workflow: quick example</vt:lpstr>
      <vt:lpstr>Three ways to consume the results of BI work </vt:lpstr>
      <vt:lpstr>The BI workflow</vt:lpstr>
      <vt:lpstr>PowerPoint Presentation</vt:lpstr>
      <vt:lpstr>Choosing the right visualization makes interpreting the chart easier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Grazioli, Stefano (sg6m)</dc:creator>
  <cp:lastModifiedBy>Grazioli, Stefano (sg6m)</cp:lastModifiedBy>
  <cp:revision>214</cp:revision>
  <cp:lastPrinted>2022-10-26T17:51:42Z</cp:lastPrinted>
  <dcterms:created xsi:type="dcterms:W3CDTF">2021-10-25T04:53:00Z</dcterms:created>
  <dcterms:modified xsi:type="dcterms:W3CDTF">2024-11-06T17:06:51Z</dcterms:modified>
</cp:coreProperties>
</file>