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3"/>
  </p:notesMasterIdLst>
  <p:sldIdLst>
    <p:sldId id="256" r:id="rId2"/>
    <p:sldId id="775" r:id="rId3"/>
    <p:sldId id="264" r:id="rId4"/>
    <p:sldId id="833" r:id="rId5"/>
    <p:sldId id="834" r:id="rId6"/>
    <p:sldId id="764" r:id="rId7"/>
    <p:sldId id="837" r:id="rId8"/>
    <p:sldId id="841" r:id="rId9"/>
    <p:sldId id="816" r:id="rId10"/>
    <p:sldId id="840" r:id="rId11"/>
    <p:sldId id="839" r:id="rId12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zioli, Stefano (sg6m)" initials="GS(" lastIdx="1" clrIdx="0">
    <p:extLst>
      <p:ext uri="{19B8F6BF-5375-455C-9EA6-DF929625EA0E}">
        <p15:presenceInfo xmlns:p15="http://schemas.microsoft.com/office/powerpoint/2012/main" userId="S::sg6m@virginia.edu::a8ad866b-9eec-4f86-81a2-70adf6d303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701"/>
    <a:srgbClr val="F4A600"/>
    <a:srgbClr val="A6A6A6"/>
    <a:srgbClr val="0072BB"/>
    <a:srgbClr val="FF6E00"/>
    <a:srgbClr val="FF8A15"/>
    <a:srgbClr val="0070C0"/>
    <a:srgbClr val="FF993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3743" autoAdjust="0"/>
  </p:normalViewPr>
  <p:slideViewPr>
    <p:cSldViewPr snapToGrid="0">
      <p:cViewPr varScale="1">
        <p:scale>
          <a:sx n="95" d="100"/>
          <a:sy n="95" d="100"/>
        </p:scale>
        <p:origin x="10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12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5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2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3955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07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32909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42" y="1905000"/>
            <a:ext cx="7678057" cy="2844800"/>
          </a:xfrm>
        </p:spPr>
        <p:txBody>
          <a:bodyPr/>
          <a:lstStyle/>
          <a:p>
            <a:br>
              <a:rPr lang="en-US" sz="6000" dirty="0"/>
            </a:br>
            <a:r>
              <a:rPr lang="en-US" sz="6000" dirty="0"/>
              <a:t>Power Pivot</a:t>
            </a:r>
            <a:br>
              <a:rPr lang="en-US" sz="6000" dirty="0"/>
            </a:br>
            <a:r>
              <a:rPr lang="en-US" sz="6000" dirty="0"/>
              <a:t>and techniques</a:t>
            </a:r>
            <a:br>
              <a:rPr lang="en-US" sz="6000" dirty="0"/>
            </a:br>
            <a:r>
              <a:rPr lang="en-US" sz="6000" dirty="0"/>
              <a:t>to integrate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33312-EDBF-4CFC-87B0-D3FC7679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08" y="260667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DA2B0-7F03-A2A8-3C7C-290F2EA4D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7AB75A-D78B-35FC-4167-31E2C599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 you do if the data you want to analyze with a pivot table is stored in more than one table AND/OR more than one source?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8BE00F-5036-D75B-01B7-3041C9650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905000"/>
            <a:ext cx="115824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Solution 1: join tables in SQL on the DB and download the data with ADS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2: join tables in SQL on the DB and create a view with ADS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3: have Excel run the SQL join and download the data directly into Excel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4: use PowerBI to do the join automatically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5: use Power Query and use it to do the join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6: use Power Pivot: no SQL, no </a:t>
            </a:r>
            <a:r>
              <a:rPr lang="en-US" sz="2400"/>
              <a:t>Power Query</a:t>
            </a: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3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1CFB-F615-C0D3-501F-4BD7A521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76354-2443-AD2F-8F5A-7604FFEB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93145B-420C-3310-1EA0-A171549C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/>
          <a:lstStyle/>
          <a:p>
            <a:r>
              <a:rPr lang="en-US" dirty="0"/>
              <a:t>What is New in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5480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C07A1-46D5-4BCD-AC0C-7290600C0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471853"/>
            <a:ext cx="304801" cy="366183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74763"/>
            <a:ext cx="10391775" cy="3608387"/>
          </a:xfrm>
        </p:spPr>
        <p:txBody>
          <a:bodyPr>
            <a:normAutofit/>
          </a:bodyPr>
          <a:lstStyle/>
          <a:p>
            <a:r>
              <a:rPr lang="en-US" sz="4400" dirty="0"/>
              <a:t>How was the second  Quiz?</a:t>
            </a:r>
          </a:p>
          <a:p>
            <a:r>
              <a:rPr lang="en-US" sz="4400" dirty="0"/>
              <a:t>Good questions to Cameron Snapp count as Orange words (if you have not yet done orange words)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2078E-3039-4744-A986-C0044EF24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1162" y="1270144"/>
            <a:ext cx="11369675" cy="5384800"/>
          </a:xfrm>
        </p:spPr>
        <p:txBody>
          <a:bodyPr/>
          <a:lstStyle/>
          <a:p>
            <a:r>
              <a:rPr lang="en-US" sz="4000" dirty="0"/>
              <a:t>Name</a:t>
            </a:r>
          </a:p>
          <a:p>
            <a:r>
              <a:rPr lang="en-US" sz="4000" dirty="0"/>
              <a:t>College, major…</a:t>
            </a:r>
          </a:p>
          <a:p>
            <a:r>
              <a:rPr lang="en-US" sz="4000" dirty="0"/>
              <a:t>Course goals clear?</a:t>
            </a:r>
          </a:p>
          <a:p>
            <a:r>
              <a:rPr lang="en-US" sz="4000" dirty="0"/>
              <a:t>Things that I like about the class</a:t>
            </a:r>
          </a:p>
          <a:p>
            <a:r>
              <a:rPr lang="en-US" sz="4000" dirty="0"/>
              <a:t>Things that can be improve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34084-EAC6-43F8-9333-6011D210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most popular Business Intelligence / Analytics tool in the world…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0A664-D4E4-46E8-988A-E8AE72E53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82"/>
          <a:stretch/>
        </p:blipFill>
        <p:spPr>
          <a:xfrm>
            <a:off x="5344090" y="3595438"/>
            <a:ext cx="1479042" cy="134302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CC31D79-EE0F-4F88-A8A4-E4EE166AAD5B}"/>
              </a:ext>
            </a:extLst>
          </p:cNvPr>
          <p:cNvGrpSpPr/>
          <p:nvPr/>
        </p:nvGrpSpPr>
        <p:grpSpPr>
          <a:xfrm>
            <a:off x="1205257" y="3520468"/>
            <a:ext cx="9699340" cy="1417995"/>
            <a:chOff x="1205257" y="3520468"/>
            <a:chExt cx="9699340" cy="1417995"/>
          </a:xfrm>
        </p:grpSpPr>
        <p:pic>
          <p:nvPicPr>
            <p:cNvPr id="1028" name="Picture 4" descr="Advanced PivotTables: Combining Data from Multiple Sheets">
              <a:extLst>
                <a:ext uri="{FF2B5EF4-FFF2-40B4-BE49-F238E27FC236}">
                  <a16:creationId xmlns:a16="http://schemas.microsoft.com/office/drawing/2014/main" id="{E03A0AE7-2424-4CFE-A944-B05A05B46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686" y="3674748"/>
              <a:ext cx="1640911" cy="113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BBB23349-F111-4B5C-B653-07777AD476B9}"/>
                </a:ext>
              </a:extLst>
            </p:cNvPr>
            <p:cNvSpPr/>
            <p:nvPr/>
          </p:nvSpPr>
          <p:spPr>
            <a:xfrm>
              <a:off x="1205257" y="3520468"/>
              <a:ext cx="1225739" cy="1417995"/>
            </a:xfrm>
            <a:prstGeom prst="can">
              <a:avLst/>
            </a:prstGeom>
            <a:solidFill>
              <a:srgbClr val="F4A60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Single source of data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8EEFE8-FAE9-401C-B717-DCF1E15BC7EF}"/>
                </a:ext>
              </a:extLst>
            </p:cNvPr>
            <p:cNvCxnSpPr>
              <a:cxnSpLocks/>
            </p:cNvCxnSpPr>
            <p:nvPr/>
          </p:nvCxnSpPr>
          <p:spPr>
            <a:xfrm>
              <a:off x="2805900" y="4266951"/>
              <a:ext cx="1847088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B33242-0E55-477D-883A-E2995845D444}"/>
                </a:ext>
              </a:extLst>
            </p:cNvPr>
            <p:cNvCxnSpPr>
              <a:cxnSpLocks/>
            </p:cNvCxnSpPr>
            <p:nvPr/>
          </p:nvCxnSpPr>
          <p:spPr>
            <a:xfrm>
              <a:off x="7330588" y="4270620"/>
              <a:ext cx="1693667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F6C2C1-2350-F886-7720-50DF8E8ECA79}"/>
              </a:ext>
            </a:extLst>
          </p:cNvPr>
          <p:cNvSpPr/>
          <p:nvPr/>
        </p:nvSpPr>
        <p:spPr>
          <a:xfrm>
            <a:off x="1001365" y="5018511"/>
            <a:ext cx="1633521" cy="52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Single source of data</a:t>
            </a:r>
          </a:p>
        </p:txBody>
      </p:sp>
    </p:spTree>
    <p:extLst>
      <p:ext uri="{BB962C8B-B14F-4D97-AF65-F5344CB8AC3E}">
        <p14:creationId xmlns:p14="http://schemas.microsoft.com/office/powerpoint/2010/main" val="4628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34084-EAC6-43F8-9333-6011D210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most popular BI/Analytics tool in the world … just got better!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0A664-D4E4-46E8-988A-E8AE72E53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82"/>
          <a:stretch/>
        </p:blipFill>
        <p:spPr>
          <a:xfrm>
            <a:off x="5656815" y="2354822"/>
            <a:ext cx="1479042" cy="13430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14B324-9A6A-4C02-9607-37D544083AEF}"/>
              </a:ext>
            </a:extLst>
          </p:cNvPr>
          <p:cNvGrpSpPr/>
          <p:nvPr/>
        </p:nvGrpSpPr>
        <p:grpSpPr>
          <a:xfrm>
            <a:off x="7318828" y="2173996"/>
            <a:ext cx="4656855" cy="2841691"/>
            <a:chOff x="7624504" y="2383517"/>
            <a:chExt cx="4656855" cy="2841691"/>
          </a:xfrm>
        </p:grpSpPr>
        <p:pic>
          <p:nvPicPr>
            <p:cNvPr id="1026" name="Picture 2" descr="Upload Data with Power Query — Excel Dashboards VBA">
              <a:extLst>
                <a:ext uri="{FF2B5EF4-FFF2-40B4-BE49-F238E27FC236}">
                  <a16:creationId xmlns:a16="http://schemas.microsoft.com/office/drawing/2014/main" id="{E28E71A3-6DF8-4D5F-B4E6-41BC6E305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97"/>
            <a:stretch/>
          </p:blipFill>
          <p:spPr bwMode="auto">
            <a:xfrm>
              <a:off x="9942473" y="2383517"/>
              <a:ext cx="1757393" cy="161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5EAF1D-B1E3-4E72-AD6E-E0F6A53E627A}"/>
                </a:ext>
              </a:extLst>
            </p:cNvPr>
            <p:cNvSpPr txBox="1"/>
            <p:nvPr/>
          </p:nvSpPr>
          <p:spPr>
            <a:xfrm>
              <a:off x="9557535" y="4024879"/>
              <a:ext cx="27238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6600"/>
                  </a:solidFill>
                  <a:effectLst/>
                </a:rPr>
                <a:t>Power Pivot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effectLst/>
                </a:rPr>
                <a:t>(one more entry</a:t>
              </a:r>
              <a:br>
                <a:rPr lang="en-US" sz="2400" dirty="0">
                  <a:solidFill>
                    <a:schemeClr val="tx1"/>
                  </a:solidFill>
                  <a:effectLst/>
                </a:rPr>
              </a:br>
              <a:r>
                <a:rPr lang="en-US" sz="2400" dirty="0">
                  <a:solidFill>
                    <a:schemeClr val="tx1"/>
                  </a:solidFill>
                  <a:effectLst/>
                </a:rPr>
                <a:t> in your CV)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B47F6AC-1CAB-42E6-AF11-E67CCD49EA12}"/>
                </a:ext>
              </a:extLst>
            </p:cNvPr>
            <p:cNvCxnSpPr>
              <a:cxnSpLocks/>
            </p:cNvCxnSpPr>
            <p:nvPr/>
          </p:nvCxnSpPr>
          <p:spPr>
            <a:xfrm>
              <a:off x="7624504" y="3211286"/>
              <a:ext cx="1764882" cy="2456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A6DF67-0BE9-4CED-A858-828177BD6AEA}"/>
              </a:ext>
            </a:extLst>
          </p:cNvPr>
          <p:cNvGrpSpPr/>
          <p:nvPr/>
        </p:nvGrpSpPr>
        <p:grpSpPr>
          <a:xfrm>
            <a:off x="2585884" y="3084417"/>
            <a:ext cx="3856533" cy="3398807"/>
            <a:chOff x="2585884" y="3084417"/>
            <a:chExt cx="3856533" cy="33988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A0069-7076-47E4-8AB0-9E26812938BE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4924472" y="3697847"/>
              <a:ext cx="1044249" cy="561520"/>
            </a:xfrm>
            <a:prstGeom prst="line">
              <a:avLst/>
            </a:prstGeom>
            <a:ln>
              <a:solidFill>
                <a:srgbClr val="FF8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F90B1B-F72B-4F86-84F5-71E65359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2315" y="4259367"/>
              <a:ext cx="2784314" cy="1462485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28EBE8-8412-4A3D-92DA-45DA0DECEB58}"/>
                </a:ext>
              </a:extLst>
            </p:cNvPr>
            <p:cNvSpPr/>
            <p:nvPr/>
          </p:nvSpPr>
          <p:spPr>
            <a:xfrm>
              <a:off x="3406527" y="6027604"/>
              <a:ext cx="3035890" cy="455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Excel includes “</a:t>
              </a:r>
              <a:r>
                <a:rPr lang="en-US" sz="1800" dirty="0">
                  <a:solidFill>
                    <a:srgbClr val="FF6600"/>
                  </a:solidFill>
                  <a:effectLst/>
                </a:rPr>
                <a:t>Power Query</a:t>
              </a:r>
              <a:r>
                <a:rPr lang="en-US" sz="1800" dirty="0">
                  <a:solidFill>
                    <a:schemeClr val="tx1"/>
                  </a:solidFill>
                  <a:effectLst/>
                </a:rPr>
                <a:t>”</a:t>
              </a:r>
              <a:br>
                <a:rPr lang="en-US" sz="1800" dirty="0">
                  <a:solidFill>
                    <a:schemeClr val="tx1"/>
                  </a:solidFill>
                  <a:effectLst/>
                </a:rPr>
              </a:br>
              <a:r>
                <a:rPr lang="en-US" sz="1800" dirty="0">
                  <a:solidFill>
                    <a:schemeClr val="tx1"/>
                  </a:solidFill>
                  <a:effectLst/>
                </a:rPr>
                <a:t> to extract and transform data to be loaded into a pivot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0A775A4-B809-4FA7-B848-0B151862CDD7}"/>
                </a:ext>
              </a:extLst>
            </p:cNvPr>
            <p:cNvCxnSpPr>
              <a:cxnSpLocks/>
            </p:cNvCxnSpPr>
            <p:nvPr/>
          </p:nvCxnSpPr>
          <p:spPr>
            <a:xfrm>
              <a:off x="2585884" y="3084417"/>
              <a:ext cx="2651626" cy="958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EF4276-C39F-4015-9FA4-1769F1CC5E2A}"/>
              </a:ext>
            </a:extLst>
          </p:cNvPr>
          <p:cNvGrpSpPr/>
          <p:nvPr/>
        </p:nvGrpSpPr>
        <p:grpSpPr>
          <a:xfrm>
            <a:off x="341600" y="2030408"/>
            <a:ext cx="1935578" cy="3322799"/>
            <a:chOff x="341600" y="2030408"/>
            <a:chExt cx="1935578" cy="33227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3569F9-10CF-4694-ADF0-B590160CD1B7}"/>
                </a:ext>
              </a:extLst>
            </p:cNvPr>
            <p:cNvGrpSpPr/>
            <p:nvPr/>
          </p:nvGrpSpPr>
          <p:grpSpPr>
            <a:xfrm>
              <a:off x="757573" y="2030408"/>
              <a:ext cx="620463" cy="2655662"/>
              <a:chOff x="383605" y="2392143"/>
              <a:chExt cx="696118" cy="3234664"/>
            </a:xfrm>
          </p:grpSpPr>
          <p:pic>
            <p:nvPicPr>
              <p:cNvPr id="22" name="Picture 2" descr="Image result for chrome logo">
                <a:extLst>
                  <a:ext uri="{FF2B5EF4-FFF2-40B4-BE49-F238E27FC236}">
                    <a16:creationId xmlns:a16="http://schemas.microsoft.com/office/drawing/2014/main" id="{59D7A0F2-939F-4AA1-A952-7110D14EFA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756" y="2392143"/>
                <a:ext cx="472461" cy="266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Image result for excel logo">
                <a:extLst>
                  <a:ext uri="{FF2B5EF4-FFF2-40B4-BE49-F238E27FC236}">
                    <a16:creationId xmlns:a16="http://schemas.microsoft.com/office/drawing/2014/main" id="{4F2127EE-F4D4-4331-B354-734D14237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59" y="2776746"/>
                <a:ext cx="317073" cy="294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Image result for sql server logo">
                <a:extLst>
                  <a:ext uri="{FF2B5EF4-FFF2-40B4-BE49-F238E27FC236}">
                    <a16:creationId xmlns:a16="http://schemas.microsoft.com/office/drawing/2014/main" id="{93B733D8-75E5-442A-AEA7-D678293D37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45" y="3354902"/>
                <a:ext cx="469656" cy="469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ylinder 24">
                <a:extLst>
                  <a:ext uri="{FF2B5EF4-FFF2-40B4-BE49-F238E27FC236}">
                    <a16:creationId xmlns:a16="http://schemas.microsoft.com/office/drawing/2014/main" id="{0890E771-E023-407A-8952-074605CC62BA}"/>
                  </a:ext>
                </a:extLst>
              </p:cNvPr>
              <p:cNvSpPr/>
              <p:nvPr/>
            </p:nvSpPr>
            <p:spPr>
              <a:xfrm>
                <a:off x="383605" y="3189906"/>
                <a:ext cx="684395" cy="646331"/>
              </a:xfrm>
              <a:prstGeom prst="can">
                <a:avLst/>
              </a:prstGeom>
              <a:noFill/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pic>
            <p:nvPicPr>
              <p:cNvPr id="26" name="Picture 10" descr="Jobs for Veterans with Oracle Corporation | RecruitMilitary">
                <a:extLst>
                  <a:ext uri="{FF2B5EF4-FFF2-40B4-BE49-F238E27FC236}">
                    <a16:creationId xmlns:a16="http://schemas.microsoft.com/office/drawing/2014/main" id="{FF8162BD-EFC6-487B-8073-C85252891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9" t="39187" r="5879" b="44609"/>
              <a:stretch/>
            </p:blipFill>
            <p:spPr bwMode="auto">
              <a:xfrm>
                <a:off x="395328" y="4200148"/>
                <a:ext cx="684395" cy="125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59321140-CE39-49B8-861F-409D798763FC}"/>
                  </a:ext>
                </a:extLst>
              </p:cNvPr>
              <p:cNvSpPr/>
              <p:nvPr/>
            </p:nvSpPr>
            <p:spPr>
              <a:xfrm>
                <a:off x="383605" y="3925401"/>
                <a:ext cx="684395" cy="646331"/>
              </a:xfrm>
              <a:prstGeom prst="can">
                <a:avLst/>
              </a:prstGeom>
              <a:noFill/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pic>
            <p:nvPicPr>
              <p:cNvPr id="28" name="Picture 12" descr="Image result for csv icon">
                <a:extLst>
                  <a:ext uri="{FF2B5EF4-FFF2-40B4-BE49-F238E27FC236}">
                    <a16:creationId xmlns:a16="http://schemas.microsoft.com/office/drawing/2014/main" id="{BDFA7D1C-12A8-4D1E-9008-7510D97C0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280" y="4689726"/>
                <a:ext cx="444378" cy="444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073F138-AF6B-4BE5-A1DC-0FEE668CFEF4}"/>
                  </a:ext>
                </a:extLst>
              </p:cNvPr>
              <p:cNvSpPr/>
              <p:nvPr/>
            </p:nvSpPr>
            <p:spPr>
              <a:xfrm>
                <a:off x="582619" y="5171187"/>
                <a:ext cx="309812" cy="4556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effectLst/>
                  </a:rPr>
                  <a:t>…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AC3CCF-19A6-417F-AFA6-038EBB48F8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8229" y="3206256"/>
              <a:ext cx="676515" cy="2997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A3696A4-E904-47E9-8C09-66EBDF517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8229" y="3697847"/>
              <a:ext cx="676515" cy="11751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CFAEB75-0662-42F9-9F89-2383E41852E8}"/>
                </a:ext>
              </a:extLst>
            </p:cNvPr>
            <p:cNvCxnSpPr>
              <a:cxnSpLocks/>
            </p:cNvCxnSpPr>
            <p:nvPr/>
          </p:nvCxnSpPr>
          <p:spPr>
            <a:xfrm>
              <a:off x="1484083" y="2482261"/>
              <a:ext cx="793095" cy="17630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4E10AD5-F325-4497-A82A-233ADEE67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4803" y="4259367"/>
              <a:ext cx="842375" cy="29842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1AB9BA-BAB9-4DA4-80E6-241A1130A910}"/>
                </a:ext>
              </a:extLst>
            </p:cNvPr>
            <p:cNvSpPr/>
            <p:nvPr/>
          </p:nvSpPr>
          <p:spPr>
            <a:xfrm>
              <a:off x="341600" y="4827592"/>
              <a:ext cx="1633521" cy="525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Multiple sources of data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64E54BA-B469-3B6F-75C5-334369A30209}"/>
              </a:ext>
            </a:extLst>
          </p:cNvPr>
          <p:cNvSpPr/>
          <p:nvPr/>
        </p:nvSpPr>
        <p:spPr>
          <a:xfrm>
            <a:off x="9083710" y="6332385"/>
            <a:ext cx="3301120" cy="52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  <a:effectLst/>
              </a:rPr>
              <a:t>Does not require PowerBI</a:t>
            </a:r>
          </a:p>
        </p:txBody>
      </p:sp>
    </p:spTree>
    <p:extLst>
      <p:ext uri="{BB962C8B-B14F-4D97-AF65-F5344CB8AC3E}">
        <p14:creationId xmlns:p14="http://schemas.microsoft.com/office/powerpoint/2010/main" val="4101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0CDCF-52BA-4268-AF7D-23EEDD051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" t="9822"/>
          <a:stretch/>
        </p:blipFill>
        <p:spPr>
          <a:xfrm>
            <a:off x="358744" y="1508760"/>
            <a:ext cx="11833256" cy="4930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7E2BFA-900A-4E0D-B8EF-7B3F919E358E}"/>
              </a:ext>
            </a:extLst>
          </p:cNvPr>
          <p:cNvSpPr txBox="1"/>
          <p:nvPr/>
        </p:nvSpPr>
        <p:spPr>
          <a:xfrm>
            <a:off x="10506456" y="6604084"/>
            <a:ext cx="16001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  <a:effectLst/>
              </a:rPr>
              <a:t>Source: Excel Maven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605007-06D6-4CEA-BC47-A883ED48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vs Power Pivot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2BA52-24A5-415A-9378-368E93B17808}"/>
              </a:ext>
            </a:extLst>
          </p:cNvPr>
          <p:cNvSpPr/>
          <p:nvPr/>
        </p:nvSpPr>
        <p:spPr>
          <a:xfrm>
            <a:off x="3666744" y="2441448"/>
            <a:ext cx="2176272" cy="1636776"/>
          </a:xfrm>
          <a:prstGeom prst="rect">
            <a:avLst/>
          </a:prstGeom>
          <a:noFill/>
          <a:ln w="38100">
            <a:solidFill>
              <a:srgbClr val="FF67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5B80-C3CD-4CA7-9DC4-CE1909AD093E}"/>
              </a:ext>
            </a:extLst>
          </p:cNvPr>
          <p:cNvSpPr/>
          <p:nvPr/>
        </p:nvSpPr>
        <p:spPr>
          <a:xfrm>
            <a:off x="9930302" y="2610612"/>
            <a:ext cx="2176272" cy="1467612"/>
          </a:xfrm>
          <a:prstGeom prst="rect">
            <a:avLst/>
          </a:prstGeom>
          <a:noFill/>
          <a:ln w="38100">
            <a:solidFill>
              <a:srgbClr val="FF67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28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2884E8-A710-4D72-99FC-553AEBFE9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Pivot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E5F199-156E-4205-A316-C8A9676FA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5A7B1-9FB0-48C6-888A-6ED2815E9D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6EF3B-762A-41A2-A924-50B7124E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36" y="3276044"/>
            <a:ext cx="1467206" cy="14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73CF8-3F67-F853-9665-A31857823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F7F31-CED6-0D48-12DE-055AC98E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 you do if the data you want to analyze with a pivot table is stored in more than one table AND/OR more than one source?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094A76-B3CD-D0F5-9BCF-1B1BA63C6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905000"/>
            <a:ext cx="115824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Solution 1: join tables in SQL on the DB and download the data with ADS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2: join tables in SQL on the DB and create a view with ADS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3: have Excel run the SQL join and download the data directly into Excel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4: use PowerBI to do the join automatically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5: use Power Query and use it to do the join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Solution 6: use Power Pivot.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23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5FFA-AB7E-03B3-431A-28B641883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175690-82C6-489D-84B8-FB0198506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</a:t>
            </a:r>
            <a:r>
              <a:rPr lang="en-US" b="1" dirty="0"/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977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11974</TotalTime>
  <Words>388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Segoe UI Light</vt:lpstr>
      <vt:lpstr>Segoe UI Semilight</vt:lpstr>
      <vt:lpstr>Verdana</vt:lpstr>
      <vt:lpstr>Wingdings</vt:lpstr>
      <vt:lpstr>DM4DM 2024</vt:lpstr>
      <vt:lpstr> Power Pivot and techniques to integrate data</vt:lpstr>
      <vt:lpstr>Critical Thinking</vt:lpstr>
      <vt:lpstr>You Do The Talking</vt:lpstr>
      <vt:lpstr>The most popular Business Intelligence / Analytics tool in the world…</vt:lpstr>
      <vt:lpstr>The most popular BI/Analytics tool in the world … just got better!</vt:lpstr>
      <vt:lpstr>Pivot vs Power Pivot</vt:lpstr>
      <vt:lpstr>Power Pivot</vt:lpstr>
      <vt:lpstr>What do you do if the data you want to analyze with a pivot table is stored in more than one table AND/OR more than one source?</vt:lpstr>
      <vt:lpstr>PowerPoint Presentation</vt:lpstr>
      <vt:lpstr>What do you do if the data you want to analyze with a pivot table is stored in more than one table AND/OR more than one source?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229</cp:revision>
  <cp:lastPrinted>2022-10-26T17:51:42Z</cp:lastPrinted>
  <dcterms:created xsi:type="dcterms:W3CDTF">2021-10-25T04:53:00Z</dcterms:created>
  <dcterms:modified xsi:type="dcterms:W3CDTF">2024-11-25T21:10:42Z</dcterms:modified>
</cp:coreProperties>
</file>