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6" r:id="rId1"/>
  </p:sldMasterIdLst>
  <p:notesMasterIdLst>
    <p:notesMasterId r:id="rId32"/>
  </p:notesMasterIdLst>
  <p:sldIdLst>
    <p:sldId id="399" r:id="rId2"/>
    <p:sldId id="386" r:id="rId3"/>
    <p:sldId id="417" r:id="rId4"/>
    <p:sldId id="420" r:id="rId5"/>
    <p:sldId id="433" r:id="rId6"/>
    <p:sldId id="409" r:id="rId7"/>
    <p:sldId id="428" r:id="rId8"/>
    <p:sldId id="418" r:id="rId9"/>
    <p:sldId id="419" r:id="rId10"/>
    <p:sldId id="412" r:id="rId11"/>
    <p:sldId id="434" r:id="rId12"/>
    <p:sldId id="424" r:id="rId13"/>
    <p:sldId id="435" r:id="rId14"/>
    <p:sldId id="444" r:id="rId15"/>
    <p:sldId id="429" r:id="rId16"/>
    <p:sldId id="436" r:id="rId17"/>
    <p:sldId id="437" r:id="rId18"/>
    <p:sldId id="438" r:id="rId19"/>
    <p:sldId id="439" r:id="rId20"/>
    <p:sldId id="441" r:id="rId21"/>
    <p:sldId id="423" r:id="rId22"/>
    <p:sldId id="442" r:id="rId23"/>
    <p:sldId id="432" r:id="rId24"/>
    <p:sldId id="443" r:id="rId25"/>
    <p:sldId id="427" r:id="rId26"/>
    <p:sldId id="425" r:id="rId27"/>
    <p:sldId id="422" r:id="rId28"/>
    <p:sldId id="414" r:id="rId29"/>
    <p:sldId id="413" r:id="rId30"/>
    <p:sldId id="415" r:id="rId31"/>
  </p:sldIdLst>
  <p:sldSz cx="9144000" cy="5143500" type="screen16x9"/>
  <p:notesSz cx="6858000" cy="91440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9900"/>
    <a:srgbClr val="F2F2F2"/>
    <a:srgbClr val="A50021"/>
    <a:srgbClr val="FFCC66"/>
    <a:srgbClr val="FF0000"/>
    <a:srgbClr val="FFFFCC"/>
    <a:srgbClr val="CCFFFF"/>
    <a:srgbClr val="FFFF99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02" autoAdjust="0"/>
    <p:restoredTop sz="94660" autoAdjust="0"/>
  </p:normalViewPr>
  <p:slideViewPr>
    <p:cSldViewPr>
      <p:cViewPr varScale="1">
        <p:scale>
          <a:sx n="166" d="100"/>
          <a:sy n="166" d="100"/>
        </p:scale>
        <p:origin x="710" y="305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34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34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4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34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fld id="{5E4052EB-748E-4F35-948F-6967857D5B8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8128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F2F066-0B02-482C-BC80-76058A619966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6907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98F7A7-6C67-4C65-8297-293E46771090}" type="slidenum">
              <a:rPr lang="en-US"/>
              <a:pPr/>
              <a:t>22</a:t>
            </a:fld>
            <a:endParaRPr lang="en-US" dirty="0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9141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29219D-10C6-4D60-80B7-3EE4B71B0B9C}" type="slidenum">
              <a:rPr lang="en-US"/>
              <a:pPr/>
              <a:t>23</a:t>
            </a:fld>
            <a:endParaRPr lang="en-US" dirty="0"/>
          </a:p>
        </p:txBody>
      </p:sp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9973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052EB-748E-4F35-948F-6967857D5B8E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864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668939-29E9-4750-B4EE-CC785320E36E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863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1008CC-61D5-4D5B-9BCD-C05CE07C5C1E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873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 maker (e.g. NASDAQ) = firm that buys and sells on its own account.  MMs compete among themselves. Electronic market.</a:t>
            </a:r>
          </a:p>
          <a:p>
            <a:r>
              <a:rPr lang="en-US" dirty="0"/>
              <a:t>Specialist (e.g. NYSE) = monopolist who runs an auction posting bids and asks from the market participants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6A19F-780D-4846-ABDF-ABE821E5501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896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R. McDonald Fundamentals of Derivatives Markets – chpt 4 </a:t>
            </a:r>
          </a:p>
          <a:p>
            <a:r>
              <a:rPr lang="en-US" dirty="0"/>
              <a:t>Why use derivatives: 1) to hedge; 2) speculate; 3) avoid trans. Costs 4) to arbitrage regulations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6A19F-780D-4846-ABDF-ABE821E5501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026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29219D-10C6-4D60-80B7-3EE4B71B0B9C}" type="slidenum">
              <a:rPr lang="en-US"/>
              <a:pPr/>
              <a:t>17</a:t>
            </a:fld>
            <a:endParaRPr lang="en-US" dirty="0"/>
          </a:p>
        </p:txBody>
      </p:sp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390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BC8769-79B1-4BEE-B3F4-8E7407A1ECA4}" type="slidenum">
              <a:rPr lang="en-US"/>
              <a:pPr/>
              <a:t>18</a:t>
            </a:fld>
            <a:endParaRPr lang="en-US" dirty="0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27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247699-3958-4009-A298-878CE795641F}" type="slidenum">
              <a:rPr lang="en-US"/>
              <a:pPr/>
              <a:t>19</a:t>
            </a:fld>
            <a:endParaRPr lang="en-US" dirty="0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996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929D4D-7ED8-4B9B-883A-C701213A59B8}" type="slidenum">
              <a:rPr lang="en-US"/>
              <a:pPr/>
              <a:t>21</a:t>
            </a:fld>
            <a:endParaRPr lang="en-US" dirty="0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58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" y="0"/>
            <a:ext cx="752475" cy="5143500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  <a:lumOff val="50000"/>
                </a:schemeClr>
              </a:gs>
              <a:gs pos="50000">
                <a:schemeClr val="accent5">
                  <a:lumMod val="75000"/>
                  <a:lumOff val="25000"/>
                </a:schemeClr>
              </a:gs>
              <a:gs pos="100000">
                <a:schemeClr val="accent5">
                  <a:lumMod val="90000"/>
                  <a:lumOff val="1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28750"/>
            <a:ext cx="7467600" cy="2133600"/>
          </a:xfrm>
        </p:spPr>
        <p:txBody>
          <a:bodyPr vert="horz" lIns="91440" tIns="45720" rIns="91440" bIns="45720" rtlCol="0" anchor="b">
            <a:noAutofit/>
          </a:bodyPr>
          <a:lstStyle>
            <a:lvl1pPr algn="r">
              <a:defRPr lang="en-US" sz="6600" dirty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67150"/>
            <a:ext cx="7467600" cy="83820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saturation sat="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89794" y="209551"/>
            <a:ext cx="1365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1524000" y="3638550"/>
            <a:ext cx="7467600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6200000">
            <a:off x="-2152571" y="2326877"/>
            <a:ext cx="5001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Information Technology In Finance</a:t>
            </a:r>
          </a:p>
        </p:txBody>
      </p:sp>
    </p:spTree>
    <p:extLst>
      <p:ext uri="{BB962C8B-B14F-4D97-AF65-F5344CB8AC3E}">
        <p14:creationId xmlns:p14="http://schemas.microsoft.com/office/powerpoint/2010/main" val="259981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1" grpId="3" animBg="1"/>
      <p:bldP spid="11" grpId="4" animBg="1"/>
      <p:bldP spid="11" grpId="5" animBg="1"/>
      <p:bldP spid="11" grpId="6" animBg="1"/>
      <p:bldP spid="11" grpId="7" animBg="1"/>
    </p:bld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Emph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09550"/>
            <a:ext cx="8839200" cy="4800600"/>
          </a:xfrm>
        </p:spPr>
        <p:txBody>
          <a:bodyPr/>
          <a:lstStyle>
            <a:lvl1pPr algn="ctr">
              <a:defRPr sz="8000" baseline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Cool Things.</a:t>
            </a:r>
          </a:p>
        </p:txBody>
      </p:sp>
    </p:spTree>
    <p:extLst>
      <p:ext uri="{BB962C8B-B14F-4D97-AF65-F5344CB8AC3E}">
        <p14:creationId xmlns:p14="http://schemas.microsoft.com/office/powerpoint/2010/main" val="14310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634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924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ritical Thin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07253-D5F2-4AE5-8A17-CCE5CFBB6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Critical Thinking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38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WI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" y="0"/>
            <a:ext cx="752475" cy="5143500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  <a:lumOff val="50000"/>
                </a:schemeClr>
              </a:gs>
              <a:gs pos="50000">
                <a:schemeClr val="accent5">
                  <a:lumMod val="75000"/>
                  <a:lumOff val="25000"/>
                </a:schemeClr>
              </a:gs>
              <a:gs pos="100000">
                <a:schemeClr val="accent5">
                  <a:lumMod val="90000"/>
                  <a:lumOff val="1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saturation sat="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89794" y="209551"/>
            <a:ext cx="1365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1524000" y="3638550"/>
            <a:ext cx="7467600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6200000">
            <a:off x="-2152571" y="2326877"/>
            <a:ext cx="5001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Information Technology In Finance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D20A74-6754-49A6-A2D8-34032962D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631" y="704851"/>
            <a:ext cx="5733189" cy="28955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750857-CD18-4720-9582-E9D7009AB1A1}"/>
              </a:ext>
            </a:extLst>
          </p:cNvPr>
          <p:cNvSpPr txBox="1"/>
          <p:nvPr/>
        </p:nvSpPr>
        <p:spPr>
          <a:xfrm>
            <a:off x="6447337" y="2571750"/>
            <a:ext cx="26421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914400" rtl="0" eaLnBrk="1" latinLnBrk="0" hangingPunct="1">
              <a:spcBef>
                <a:spcPct val="0"/>
              </a:spcBef>
              <a:buNone/>
            </a:pPr>
            <a:r>
              <a:rPr lang="en-US" sz="6600" b="0" kern="1200" cap="none" spc="0" dirty="0">
                <a:ln>
                  <a:noFill/>
                </a:ln>
                <a:solidFill>
                  <a:schemeClr val="tx1"/>
                </a:solidFill>
                <a:effectLst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WINIT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29E20E-7979-4235-B30E-A1EBAAFE16FB}"/>
              </a:ext>
            </a:extLst>
          </p:cNvPr>
          <p:cNvSpPr txBox="1"/>
          <p:nvPr/>
        </p:nvSpPr>
        <p:spPr>
          <a:xfrm>
            <a:off x="6440542" y="3758742"/>
            <a:ext cx="2642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kern="1200" dirty="0"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What Is New in IT</a:t>
            </a:r>
          </a:p>
        </p:txBody>
      </p:sp>
    </p:spTree>
    <p:extLst>
      <p:ext uri="{BB962C8B-B14F-4D97-AF65-F5344CB8AC3E}">
        <p14:creationId xmlns:p14="http://schemas.microsoft.com/office/powerpoint/2010/main" val="108011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1" grpId="3" animBg="1"/>
    </p:bld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7150"/>
            <a:ext cx="8763000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181100"/>
            <a:ext cx="8534400" cy="39624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12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346710" y="133350"/>
            <a:ext cx="8763000" cy="485382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Title No Text Layout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35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ritical Thin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189AED-2E1B-4B0F-8BC8-2DEBFA881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3471862"/>
            <a:ext cx="2971800" cy="1671638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2ECC055-0228-4637-8A5C-8BF92B1947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895350"/>
            <a:ext cx="5791200" cy="3959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E8D9F6-3A9B-4DD2-9E43-80B004115063}"/>
              </a:ext>
            </a:extLst>
          </p:cNvPr>
          <p:cNvSpPr txBox="1"/>
          <p:nvPr/>
        </p:nvSpPr>
        <p:spPr>
          <a:xfrm>
            <a:off x="228600" y="-33804"/>
            <a:ext cx="5448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r>
              <a:rPr lang="en-US" sz="5400" b="0" kern="1200" cap="none" spc="0" dirty="0">
                <a:ln>
                  <a:noFill/>
                </a:ln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Critical Thinking</a:t>
            </a:r>
          </a:p>
        </p:txBody>
      </p:sp>
    </p:spTree>
    <p:extLst>
      <p:ext uri="{BB962C8B-B14F-4D97-AF65-F5344CB8AC3E}">
        <p14:creationId xmlns:p14="http://schemas.microsoft.com/office/powerpoint/2010/main" val="131435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ou do the tal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rhp3rpah[1]">
            <a:extLst>
              <a:ext uri="{FF2B5EF4-FFF2-40B4-BE49-F238E27FC236}">
                <a16:creationId xmlns:a16="http://schemas.microsoft.com/office/drawing/2014/main" id="{B78BB5D3-653A-4C17-BCE8-C0C18FDDA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0" y="31243"/>
            <a:ext cx="1108901" cy="927552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14D0509-F0FC-4640-BC0F-67A19A2B2E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971550"/>
            <a:ext cx="64770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F5B3E3-F2A6-4A6A-8C99-B675286204B9}"/>
              </a:ext>
            </a:extLst>
          </p:cNvPr>
          <p:cNvSpPr txBox="1"/>
          <p:nvPr/>
        </p:nvSpPr>
        <p:spPr>
          <a:xfrm>
            <a:off x="228600" y="-33804"/>
            <a:ext cx="693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r>
              <a:rPr lang="en-US" sz="5400" b="0" kern="1200" cap="none" spc="0" dirty="0">
                <a:ln>
                  <a:noFill/>
                </a:ln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You do the talking</a:t>
            </a:r>
          </a:p>
        </p:txBody>
      </p:sp>
    </p:spTree>
    <p:extLst>
      <p:ext uri="{BB962C8B-B14F-4D97-AF65-F5344CB8AC3E}">
        <p14:creationId xmlns:p14="http://schemas.microsoft.com/office/powerpoint/2010/main" val="377648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57150"/>
            <a:ext cx="8763000" cy="1219200"/>
          </a:xfrm>
          <a:solidFill>
            <a:schemeClr val="bg1"/>
          </a:solidFill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 on two different lines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428750"/>
            <a:ext cx="8534400" cy="371475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04800" y="1352550"/>
            <a:ext cx="8763000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64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Two Lines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57150"/>
            <a:ext cx="8763000" cy="1219200"/>
          </a:xfrm>
          <a:solidFill>
            <a:schemeClr val="bg1"/>
          </a:solidFill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 on two different lines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04800" y="1352550"/>
            <a:ext cx="8763000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5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CF25C6-8323-4BCC-B87E-6821B1A511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EF51ED-5A7C-4576-BFE8-E6D46C3B6B44}"/>
              </a:ext>
            </a:extLst>
          </p:cNvPr>
          <p:cNvSpPr/>
          <p:nvPr/>
        </p:nvSpPr>
        <p:spPr>
          <a:xfrm>
            <a:off x="228600" y="742950"/>
            <a:ext cx="88392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1AB094-6034-49EE-8681-3A872BB12D75}"/>
              </a:ext>
            </a:extLst>
          </p:cNvPr>
          <p:cNvSpPr/>
          <p:nvPr/>
        </p:nvSpPr>
        <p:spPr>
          <a:xfrm>
            <a:off x="228600" y="742950"/>
            <a:ext cx="88392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02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228600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28600" cy="5143500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  <a:lumOff val="50000"/>
                </a:schemeClr>
              </a:gs>
              <a:gs pos="50000">
                <a:schemeClr val="accent5">
                  <a:lumMod val="75000"/>
                  <a:lumOff val="25000"/>
                </a:schemeClr>
              </a:gs>
              <a:gs pos="100000">
                <a:schemeClr val="accent5">
                  <a:lumMod val="90000"/>
                  <a:lumOff val="1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57150"/>
            <a:ext cx="8763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971550"/>
            <a:ext cx="8610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04800" y="819150"/>
            <a:ext cx="8763000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433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3" grpId="3" animBg="1"/>
      <p:bldP spid="13" grpId="4" animBg="1"/>
      <p:bldP spid="13" grpId="5" animBg="1"/>
      <p:bldP spid="13" grpId="6" animBg="1"/>
      <p:bldP spid="13" grpId="7" animBg="1"/>
      <p:bldP spid="13" grpId="8" animBg="1"/>
      <p:bldP spid="13" grpId="9" animBg="1"/>
      <p:bldP spid="13" grpId="10" animBg="1"/>
      <p:bldP spid="13" grpId="11" animBg="1"/>
      <p:bldP spid="13" grpId="12" animBg="1"/>
      <p:bldP spid="13" grpId="13" animBg="1"/>
    </p:bld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5400" b="0" kern="1200" cap="none" spc="0">
          <a:ln>
            <a:noFill/>
          </a:ln>
          <a:solidFill>
            <a:schemeClr val="tx1"/>
          </a:solidFill>
          <a:effectLst/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Clr>
          <a:srgbClr val="FF9900"/>
        </a:buClr>
        <a:buFont typeface="Wingdings" panose="05000000000000000000" pitchFamily="2" charset="2"/>
        <a:buChar char="§"/>
        <a:defRPr sz="36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FF9900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1200150" indent="-285750" algn="l" defTabSz="914400" rtl="0" eaLnBrk="1" latinLnBrk="0" hangingPunct="1">
        <a:spcBef>
          <a:spcPct val="20000"/>
        </a:spcBef>
        <a:buClr>
          <a:srgbClr val="FF9900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1657350" indent="-285750" algn="l" defTabSz="914400" rtl="0" eaLnBrk="1" latinLnBrk="0" hangingPunct="1">
        <a:spcBef>
          <a:spcPct val="20000"/>
        </a:spcBef>
        <a:buClr>
          <a:srgbClr val="FF9900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2114550" indent="-285750" algn="l" defTabSz="914400" rtl="0" eaLnBrk="1" latinLnBrk="0" hangingPunct="1">
        <a:spcBef>
          <a:spcPct val="20000"/>
        </a:spcBef>
        <a:buClr>
          <a:srgbClr val="FF9900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davefleet.com/2009/02/3-steps-to-better-objectives" TargetMode="Externa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829300" y="1428750"/>
            <a:ext cx="3162300" cy="2133600"/>
          </a:xfrm>
        </p:spPr>
        <p:txBody>
          <a:bodyPr/>
          <a:lstStyle/>
          <a:p>
            <a:r>
              <a:rPr lang="en-US" sz="6000" dirty="0"/>
              <a:t>Financial Analytics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Stefano Grazioli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320741-9576-49B3-A135-04E6B9A4C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023" b="3920"/>
          <a:stretch/>
        </p:blipFill>
        <p:spPr>
          <a:xfrm>
            <a:off x="457200" y="895350"/>
            <a:ext cx="8401050" cy="411480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78AB03DF-87DA-2146-5B7D-BD14AC19D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 datamodel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4E3F03-FFB1-D574-E5DA-DBD8CDB302FC}"/>
              </a:ext>
            </a:extLst>
          </p:cNvPr>
          <p:cNvGrpSpPr/>
          <p:nvPr/>
        </p:nvGrpSpPr>
        <p:grpSpPr>
          <a:xfrm>
            <a:off x="355710" y="894300"/>
            <a:ext cx="2539890" cy="3320550"/>
            <a:chOff x="355710" y="894300"/>
            <a:chExt cx="2539890" cy="332055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8675E18-FCA1-E96C-8FE6-B3535DF51E17}"/>
                </a:ext>
              </a:extLst>
            </p:cNvPr>
            <p:cNvSpPr/>
            <p:nvPr/>
          </p:nvSpPr>
          <p:spPr>
            <a:xfrm>
              <a:off x="464400" y="894300"/>
              <a:ext cx="2431200" cy="2744250"/>
            </a:xfrm>
            <a:prstGeom prst="rect">
              <a:avLst/>
            </a:prstGeom>
            <a:noFill/>
            <a:ln w="28575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7818BA7-422E-C7A0-68B9-5E2DC86DB05D}"/>
                </a:ext>
              </a:extLst>
            </p:cNvPr>
            <p:cNvSpPr txBox="1"/>
            <p:nvPr/>
          </p:nvSpPr>
          <p:spPr>
            <a:xfrm>
              <a:off x="355710" y="3691630"/>
              <a:ext cx="2431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dirty="0">
                  <a:solidFill>
                    <a:srgbClr val="00B050"/>
                  </a:solidFill>
                  <a:effectLst/>
                </a:rPr>
                <a:t>Automate the access to these tables for H13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C825E9-2CAC-2D34-5233-975DA7C3621C}"/>
              </a:ext>
            </a:extLst>
          </p:cNvPr>
          <p:cNvGrpSpPr/>
          <p:nvPr/>
        </p:nvGrpSpPr>
        <p:grpSpPr>
          <a:xfrm>
            <a:off x="685800" y="894300"/>
            <a:ext cx="8305800" cy="4114800"/>
            <a:chOff x="685800" y="894300"/>
            <a:chExt cx="8305800" cy="41148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1E44436-B9C3-E0B8-834A-730DDBC2069A}"/>
                </a:ext>
              </a:extLst>
            </p:cNvPr>
            <p:cNvSpPr/>
            <p:nvPr/>
          </p:nvSpPr>
          <p:spPr>
            <a:xfrm>
              <a:off x="3048000" y="894300"/>
              <a:ext cx="5943600" cy="4114800"/>
            </a:xfrm>
            <a:prstGeom prst="rect">
              <a:avLst/>
            </a:prstGeom>
            <a:noFill/>
            <a:ln w="28575">
              <a:solidFill>
                <a:schemeClr val="accent5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68C3D98-4763-624D-14D6-FF75FA37CEDD}"/>
                </a:ext>
              </a:extLst>
            </p:cNvPr>
            <p:cNvSpPr txBox="1"/>
            <p:nvPr/>
          </p:nvSpPr>
          <p:spPr>
            <a:xfrm>
              <a:off x="685800" y="4469830"/>
              <a:ext cx="23114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dirty="0">
                  <a:solidFill>
                    <a:schemeClr val="accent5">
                      <a:lumMod val="50000"/>
                      <a:lumOff val="50000"/>
                    </a:schemeClr>
                  </a:solidFill>
                  <a:effectLst/>
                </a:rPr>
                <a:t>Automate the access to these tables for H14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971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The Datamodel is the same in the three DBs, but data </a:t>
            </a:r>
            <a:r>
              <a:rPr lang="en-US" sz="4000" i="1" dirty="0"/>
              <a:t>may</a:t>
            </a:r>
            <a:r>
              <a:rPr lang="en-US" sz="4000" dirty="0"/>
              <a:t> be different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381000" y="4889500"/>
            <a:ext cx="8763000" cy="249238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dirty="0"/>
              <a:t>Each database has a full instance of the tournament. Each has all the tables. Different instances = </a:t>
            </a:r>
            <a:r>
              <a:rPr lang="en-US" i="1" dirty="0"/>
              <a:t>potentially </a:t>
            </a:r>
            <a:r>
              <a:rPr lang="en-US" dirty="0"/>
              <a:t>different data</a:t>
            </a:r>
          </a:p>
        </p:txBody>
      </p:sp>
      <p:sp>
        <p:nvSpPr>
          <p:cNvPr id="9" name="Flowchart: Magnetic Disk 8"/>
          <p:cNvSpPr/>
          <p:nvPr/>
        </p:nvSpPr>
        <p:spPr>
          <a:xfrm>
            <a:off x="1447800" y="2647950"/>
            <a:ext cx="1752600" cy="1676400"/>
          </a:xfrm>
          <a:prstGeom prst="flowChartMagneticDisk">
            <a:avLst/>
          </a:pr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rgbClr val="FFCC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effectLst/>
              </a:rPr>
              <a:t>Hedge</a:t>
            </a:r>
            <a:br>
              <a:rPr lang="en-US" sz="1800" b="1" dirty="0">
                <a:solidFill>
                  <a:schemeClr val="bg1"/>
                </a:solidFill>
                <a:effectLst/>
              </a:rPr>
            </a:br>
            <a:r>
              <a:rPr lang="en-US" sz="1800" b="1" dirty="0">
                <a:solidFill>
                  <a:schemeClr val="bg1"/>
                </a:solidFill>
                <a:effectLst/>
              </a:rPr>
              <a:t>Tournament</a:t>
            </a:r>
            <a:br>
              <a:rPr lang="en-US" sz="1800" b="1" dirty="0">
                <a:solidFill>
                  <a:schemeClr val="bg1"/>
                </a:solidFill>
                <a:effectLst/>
              </a:rPr>
            </a:br>
            <a:r>
              <a:rPr lang="en-US" sz="1800" b="1" dirty="0">
                <a:solidFill>
                  <a:schemeClr val="bg1"/>
                </a:solidFill>
                <a:effectLst/>
              </a:rPr>
              <a:t>ALPHA</a:t>
            </a:r>
          </a:p>
        </p:txBody>
      </p:sp>
      <p:sp>
        <p:nvSpPr>
          <p:cNvPr id="12" name="Flowchart: Magnetic Disk 11"/>
          <p:cNvSpPr/>
          <p:nvPr/>
        </p:nvSpPr>
        <p:spPr>
          <a:xfrm>
            <a:off x="5486400" y="2645279"/>
            <a:ext cx="1752600" cy="1676400"/>
          </a:xfrm>
          <a:prstGeom prst="flowChartMagneticDisk">
            <a:avLst/>
          </a:pr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rgbClr val="FFCC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effectLst/>
              </a:rPr>
              <a:t>Hedge</a:t>
            </a:r>
            <a:br>
              <a:rPr lang="en-US" sz="1800" b="1" dirty="0">
                <a:solidFill>
                  <a:schemeClr val="bg1"/>
                </a:solidFill>
                <a:effectLst/>
              </a:rPr>
            </a:br>
            <a:r>
              <a:rPr lang="en-US" sz="1800" b="1" dirty="0">
                <a:solidFill>
                  <a:schemeClr val="bg1"/>
                </a:solidFill>
                <a:effectLst/>
              </a:rPr>
              <a:t>Tournament</a:t>
            </a:r>
            <a:br>
              <a:rPr lang="en-US" sz="1800" b="1" dirty="0">
                <a:solidFill>
                  <a:schemeClr val="bg1"/>
                </a:solidFill>
                <a:effectLst/>
              </a:rPr>
            </a:br>
            <a:r>
              <a:rPr lang="en-US" sz="1800" b="1" dirty="0">
                <a:solidFill>
                  <a:schemeClr val="bg1"/>
                </a:solidFill>
                <a:effectLst/>
              </a:rPr>
              <a:t>GAMMA</a:t>
            </a:r>
          </a:p>
        </p:txBody>
      </p:sp>
      <p:sp>
        <p:nvSpPr>
          <p:cNvPr id="13" name="Flowchart: Magnetic Disk 12"/>
          <p:cNvSpPr/>
          <p:nvPr/>
        </p:nvSpPr>
        <p:spPr>
          <a:xfrm>
            <a:off x="3493806" y="2647950"/>
            <a:ext cx="1752600" cy="1676400"/>
          </a:xfrm>
          <a:prstGeom prst="flowChartMagneticDisk">
            <a:avLst/>
          </a:pr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rgbClr val="FFCC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effectLst/>
              </a:rPr>
              <a:t>Hedge</a:t>
            </a:r>
            <a:br>
              <a:rPr lang="en-US" sz="1800" b="1" dirty="0">
                <a:solidFill>
                  <a:schemeClr val="bg1"/>
                </a:solidFill>
                <a:effectLst/>
              </a:rPr>
            </a:br>
            <a:r>
              <a:rPr lang="en-US" sz="1800" b="1" dirty="0">
                <a:solidFill>
                  <a:schemeClr val="bg1"/>
                </a:solidFill>
                <a:effectLst/>
              </a:rPr>
              <a:t>Tournament</a:t>
            </a:r>
            <a:br>
              <a:rPr lang="en-US" sz="1800" b="1" dirty="0">
                <a:solidFill>
                  <a:schemeClr val="bg1"/>
                </a:solidFill>
                <a:effectLst/>
              </a:rPr>
            </a:br>
            <a:r>
              <a:rPr lang="en-US" sz="1800" b="1" dirty="0">
                <a:solidFill>
                  <a:schemeClr val="bg1"/>
                </a:solidFill>
                <a:effectLst/>
              </a:rPr>
              <a:t>BETA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14400" y="2025448"/>
            <a:ext cx="6858000" cy="2819400"/>
          </a:xfrm>
          <a:prstGeom prst="rect">
            <a:avLst/>
          </a:prstGeom>
          <a:noFill/>
          <a:ln w="57150">
            <a:solidFill>
              <a:schemeClr val="tx1"/>
            </a:solidFill>
            <a:prstDash val="sysDash"/>
          </a:ln>
        </p:spPr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4137551" y="1428750"/>
            <a:ext cx="3533788" cy="2769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800" dirty="0">
                <a:solidFill>
                  <a:srgbClr val="FF6600"/>
                </a:solidFill>
                <a:effectLst/>
              </a:rPr>
              <a:t>SERVER: f-sg6m-s4.comm.virginia.edu</a:t>
            </a:r>
          </a:p>
        </p:txBody>
      </p:sp>
      <p:sp>
        <p:nvSpPr>
          <p:cNvPr id="16" name="TextBox 15"/>
          <p:cNvSpPr txBox="1"/>
          <p:nvPr/>
        </p:nvSpPr>
        <p:spPr bwMode="auto">
          <a:xfrm>
            <a:off x="6096000" y="1746838"/>
            <a:ext cx="1712008" cy="169277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90000"/>
                    <a:lumOff val="10000"/>
                  </a:schemeClr>
                </a:solidFill>
                <a:effectLst/>
              </a:rPr>
              <a:t>Microsoft RDBMS sql server </a:t>
            </a:r>
          </a:p>
        </p:txBody>
      </p:sp>
    </p:spTree>
    <p:extLst>
      <p:ext uri="{BB962C8B-B14F-4D97-AF65-F5344CB8AC3E}">
        <p14:creationId xmlns:p14="http://schemas.microsoft.com/office/powerpoint/2010/main" val="366233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356F73-6029-4227-A8A8-A12EA85C0D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28750"/>
            <a:ext cx="7467600" cy="2133600"/>
          </a:xfrm>
        </p:spPr>
        <p:txBody>
          <a:bodyPr/>
          <a:lstStyle/>
          <a:p>
            <a:r>
              <a:rPr lang="en-US" dirty="0"/>
              <a:t>Homework H13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3362004-14F3-47E0-8202-ECB974E6C6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67150"/>
            <a:ext cx="7467600" cy="838200"/>
          </a:xfrm>
        </p:spPr>
        <p:txBody>
          <a:bodyPr/>
          <a:lstStyle/>
          <a:p>
            <a:r>
              <a:rPr lang="en-US" dirty="0"/>
              <a:t>All column names in all tables are to be considered </a:t>
            </a:r>
            <a:r>
              <a:rPr lang="en-US" dirty="0">
                <a:solidFill>
                  <a:srgbClr val="FF6600"/>
                </a:solidFill>
              </a:rPr>
              <a:t>orange words.</a:t>
            </a:r>
          </a:p>
        </p:txBody>
      </p:sp>
    </p:spTree>
    <p:extLst>
      <p:ext uri="{BB962C8B-B14F-4D97-AF65-F5344CB8AC3E}">
        <p14:creationId xmlns:p14="http://schemas.microsoft.com/office/powerpoint/2010/main" val="22551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61AD8-6938-EB85-6DD3-D1A032A3B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3D02E0-4A80-BD53-4844-09A7B9ABBA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28750"/>
            <a:ext cx="7467600" cy="2133600"/>
          </a:xfrm>
        </p:spPr>
        <p:txBody>
          <a:bodyPr/>
          <a:lstStyle/>
          <a:p>
            <a:r>
              <a:rPr lang="en-US" sz="7200" dirty="0"/>
              <a:t>Homework H14</a:t>
            </a:r>
            <a:br>
              <a:rPr lang="en-US" sz="7200" dirty="0"/>
            </a:br>
            <a:r>
              <a:rPr lang="en-US" sz="2400" dirty="0"/>
              <a:t>(already? We just saw H13…)</a:t>
            </a:r>
            <a:endParaRPr lang="en-US" sz="4800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799FF0D-7C50-486E-BC4B-89688A2F1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67150"/>
            <a:ext cx="7467600" cy="838200"/>
          </a:xfrm>
        </p:spPr>
        <p:txBody>
          <a:bodyPr/>
          <a:lstStyle/>
          <a:p>
            <a:r>
              <a:rPr lang="en-US" dirty="0"/>
              <a:t>All column names in all tables are to be considered </a:t>
            </a:r>
            <a:r>
              <a:rPr lang="en-US" dirty="0">
                <a:solidFill>
                  <a:srgbClr val="FF6600"/>
                </a:solidFill>
              </a:rPr>
              <a:t>orange words.</a:t>
            </a:r>
          </a:p>
        </p:txBody>
      </p:sp>
    </p:spTree>
    <p:extLst>
      <p:ext uri="{BB962C8B-B14F-4D97-AF65-F5344CB8AC3E}">
        <p14:creationId xmlns:p14="http://schemas.microsoft.com/office/powerpoint/2010/main" val="22478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D5192-882D-AF04-A36A-BCCE0006A9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Stocks and Options FUNdamentals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9983B1-78E4-72AC-900F-F16AB5C0ED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240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9100" y="895350"/>
            <a:ext cx="8534400" cy="3962400"/>
          </a:xfrm>
        </p:spPr>
        <p:txBody>
          <a:bodyPr>
            <a:noAutofit/>
          </a:bodyPr>
          <a:lstStyle/>
          <a:p>
            <a:r>
              <a:rPr lang="en-US" sz="1600" dirty="0"/>
              <a:t>A </a:t>
            </a:r>
            <a:r>
              <a:rPr lang="en-US" sz="1600" dirty="0">
                <a:solidFill>
                  <a:srgbClr val="FF9933"/>
                </a:solidFill>
              </a:rPr>
              <a:t>share</a:t>
            </a:r>
            <a:r>
              <a:rPr lang="en-US" sz="1600" dirty="0"/>
              <a:t> of a corporation is a security that represents fractional ownership of the corporation.</a:t>
            </a:r>
          </a:p>
          <a:p>
            <a:r>
              <a:rPr lang="en-US" sz="1600" dirty="0"/>
              <a:t>Owners of shares - “</a:t>
            </a:r>
            <a:r>
              <a:rPr lang="en-US" sz="1600" dirty="0">
                <a:solidFill>
                  <a:srgbClr val="FF9933"/>
                </a:solidFill>
              </a:rPr>
              <a:t>Shareholders/Stockholders</a:t>
            </a:r>
            <a:r>
              <a:rPr lang="en-US" sz="1600" dirty="0"/>
              <a:t>” - may receive dividends, proceeds from liquidation of assets, and may vote on important decisions affecting the corporation.</a:t>
            </a:r>
          </a:p>
          <a:p>
            <a:r>
              <a:rPr lang="en-US" sz="1600" dirty="0"/>
              <a:t>Shares are bought and sold on stock exchanges by </a:t>
            </a:r>
            <a:r>
              <a:rPr lang="en-US" sz="1600" dirty="0">
                <a:solidFill>
                  <a:srgbClr val="FF9933"/>
                </a:solidFill>
              </a:rPr>
              <a:t>market makers </a:t>
            </a:r>
            <a:r>
              <a:rPr lang="en-US" sz="1600" dirty="0"/>
              <a:t>(also known as </a:t>
            </a:r>
            <a:r>
              <a:rPr lang="en-US" sz="1600" dirty="0">
                <a:solidFill>
                  <a:srgbClr val="FF9933"/>
                </a:solidFill>
              </a:rPr>
              <a:t>specialists</a:t>
            </a:r>
            <a:r>
              <a:rPr lang="en-US" sz="1600" dirty="0"/>
              <a:t>) and other players. </a:t>
            </a:r>
            <a:r>
              <a:rPr lang="en-US" sz="1600" dirty="0">
                <a:solidFill>
                  <a:srgbClr val="FF9933"/>
                </a:solidFill>
              </a:rPr>
              <a:t>Bid / Ask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Stocks/Shares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EE0B34-4411-4A88-B516-3630238CF0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2" t="613" r="2222" b="62196"/>
          <a:stretch/>
        </p:blipFill>
        <p:spPr>
          <a:xfrm>
            <a:off x="4383101" y="2800350"/>
            <a:ext cx="3465499" cy="2343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374F1E-7D63-4A0A-A394-04539B0DC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2803547"/>
            <a:ext cx="3581400" cy="2359247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92736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1047750"/>
            <a:ext cx="6477000" cy="2057400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solidFill>
                  <a:sysClr val="windowText" lastClr="000000"/>
                </a:solidFill>
              </a:rPr>
              <a:t>An </a:t>
            </a:r>
            <a:r>
              <a:rPr lang="en-US" sz="2000" dirty="0">
                <a:solidFill>
                  <a:srgbClr val="FF9933"/>
                </a:solidFill>
              </a:rPr>
              <a:t>option</a:t>
            </a:r>
            <a:r>
              <a:rPr lang="en-US" sz="2000" dirty="0">
                <a:solidFill>
                  <a:sysClr val="windowText" lastClr="000000"/>
                </a:solidFill>
              </a:rPr>
              <a:t> is a </a:t>
            </a:r>
            <a:r>
              <a:rPr lang="en-US" sz="2000" dirty="0">
                <a:solidFill>
                  <a:srgbClr val="FF9933"/>
                </a:solidFill>
              </a:rPr>
              <a:t>contract</a:t>
            </a:r>
            <a:r>
              <a:rPr lang="en-US" sz="2000" dirty="0">
                <a:solidFill>
                  <a:sysClr val="windowText" lastClr="000000"/>
                </a:solidFill>
              </a:rPr>
              <a:t> giving the buyer </a:t>
            </a:r>
            <a:r>
              <a:rPr lang="en-US" sz="2000" dirty="0">
                <a:solidFill>
                  <a:srgbClr val="FF9933"/>
                </a:solidFill>
              </a:rPr>
              <a:t>the right, but not the obligation</a:t>
            </a:r>
            <a:r>
              <a:rPr lang="en-US" sz="2000" dirty="0">
                <a:solidFill>
                  <a:sysClr val="windowText" lastClr="000000"/>
                </a:solidFill>
              </a:rPr>
              <a:t>, to either </a:t>
            </a:r>
            <a:r>
              <a:rPr lang="en-US" sz="2000" dirty="0">
                <a:solidFill>
                  <a:srgbClr val="FF9933"/>
                </a:solidFill>
              </a:rPr>
              <a:t>buy or sell </a:t>
            </a:r>
            <a:r>
              <a:rPr lang="en-US" sz="2000" dirty="0">
                <a:solidFill>
                  <a:sysClr val="windowText" lastClr="000000"/>
                </a:solidFill>
              </a:rPr>
              <a:t>an </a:t>
            </a:r>
            <a:r>
              <a:rPr lang="en-US" sz="2000" dirty="0">
                <a:solidFill>
                  <a:srgbClr val="FF9933"/>
                </a:solidFill>
              </a:rPr>
              <a:t>underlying asset </a:t>
            </a:r>
            <a:r>
              <a:rPr lang="en-US" sz="2000" dirty="0">
                <a:solidFill>
                  <a:sysClr val="windowText" lastClr="000000"/>
                </a:solidFill>
              </a:rPr>
              <a:t>(e.g., a stock) at a specific price on or before a specified date.</a:t>
            </a:r>
            <a:br>
              <a:rPr lang="en-US" sz="2000" dirty="0">
                <a:solidFill>
                  <a:sysClr val="windowText" lastClr="000000"/>
                </a:solidFill>
              </a:rPr>
            </a:br>
            <a:r>
              <a:rPr lang="en-US" sz="2000" dirty="0">
                <a:solidFill>
                  <a:sysClr val="windowText" lastClr="000000"/>
                </a:solidFill>
              </a:rPr>
              <a:t>Once created, it may be sold and bought on the market. We do not </a:t>
            </a:r>
            <a:r>
              <a:rPr lang="en-US" sz="2000" i="1" dirty="0">
                <a:solidFill>
                  <a:sysClr val="windowText" lastClr="000000"/>
                </a:solidFill>
              </a:rPr>
              <a:t>write</a:t>
            </a:r>
            <a:r>
              <a:rPr lang="en-US" sz="2000" dirty="0">
                <a:solidFill>
                  <a:sysClr val="windowText" lastClr="000000"/>
                </a:solidFill>
              </a:rPr>
              <a:t> options. We buy/sell/sell short them.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Options are </a:t>
            </a:r>
            <a:r>
              <a:rPr lang="en-US" dirty="0">
                <a:solidFill>
                  <a:srgbClr val="FF9933"/>
                </a:solidFill>
              </a:rPr>
              <a:t>derivatives</a:t>
            </a:r>
          </a:p>
        </p:txBody>
      </p:sp>
      <p:pic>
        <p:nvPicPr>
          <p:cNvPr id="2170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1123950"/>
            <a:ext cx="1600200" cy="18266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26E9D4-463E-4708-96DD-C9BF273C2B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2489"/>
          <a:stretch/>
        </p:blipFill>
        <p:spPr>
          <a:xfrm>
            <a:off x="1295400" y="3531870"/>
            <a:ext cx="6624312" cy="156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59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Nomenclature</a:t>
            </a:r>
          </a:p>
        </p:txBody>
      </p:sp>
      <p:sp>
        <p:nvSpPr>
          <p:cNvPr id="162821" name="Rectangle 5"/>
          <p:cNvSpPr>
            <a:spLocks noChangeArrowheads="1"/>
          </p:cNvSpPr>
          <p:nvPr/>
        </p:nvSpPr>
        <p:spPr bwMode="auto">
          <a:xfrm>
            <a:off x="914400" y="2171700"/>
            <a:ext cx="3048000" cy="146436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l"/>
            <a:r>
              <a:rPr lang="en-US" sz="2400" b="1" dirty="0">
                <a:solidFill>
                  <a:schemeClr val="tx1"/>
                </a:solidFill>
                <a:effectLst/>
              </a:rPr>
              <a:t>TESLA Stock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effectLst/>
              </a:rPr>
              <a:t>Bid: $ 350.00</a:t>
            </a:r>
            <a:br>
              <a:rPr lang="en-US" sz="2400" dirty="0">
                <a:solidFill>
                  <a:schemeClr val="tx1"/>
                </a:solidFill>
                <a:effectLst/>
              </a:rPr>
            </a:br>
            <a:r>
              <a:rPr lang="en-US" sz="2400" dirty="0">
                <a:solidFill>
                  <a:schemeClr val="tx1"/>
                </a:solidFill>
                <a:effectLst/>
              </a:rPr>
              <a:t>Ask: $ 350.50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effectLst/>
              </a:rPr>
              <a:t>Dividend: $ 0</a:t>
            </a:r>
          </a:p>
        </p:txBody>
      </p:sp>
      <p:sp>
        <p:nvSpPr>
          <p:cNvPr id="162826" name="Text Box 10"/>
          <p:cNvSpPr txBox="1">
            <a:spLocks noChangeArrowheads="1"/>
          </p:cNvSpPr>
          <p:nvPr/>
        </p:nvSpPr>
        <p:spPr bwMode="auto">
          <a:xfrm>
            <a:off x="685800" y="1501050"/>
            <a:ext cx="133241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FF6600"/>
                </a:solidFill>
                <a:effectLst/>
              </a:rPr>
              <a:t>underlier</a:t>
            </a:r>
          </a:p>
        </p:txBody>
      </p:sp>
      <p:sp>
        <p:nvSpPr>
          <p:cNvPr id="162828" name="Line 12"/>
          <p:cNvSpPr>
            <a:spLocks noChangeShapeType="1"/>
          </p:cNvSpPr>
          <p:nvPr/>
        </p:nvSpPr>
        <p:spPr bwMode="auto">
          <a:xfrm>
            <a:off x="1562100" y="1838324"/>
            <a:ext cx="190500" cy="276226"/>
          </a:xfrm>
          <a:prstGeom prst="line">
            <a:avLst/>
          </a:prstGeom>
          <a:noFill/>
          <a:ln w="12700">
            <a:solidFill>
              <a:schemeClr val="accent1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62835" name="Line 19"/>
          <p:cNvSpPr>
            <a:spLocks noChangeShapeType="1"/>
          </p:cNvSpPr>
          <p:nvPr/>
        </p:nvSpPr>
        <p:spPr bwMode="auto">
          <a:xfrm>
            <a:off x="914400" y="2532460"/>
            <a:ext cx="3048000" cy="0"/>
          </a:xfrm>
          <a:prstGeom prst="line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62825" name="Rectangle 9"/>
          <p:cNvSpPr>
            <a:spLocks noChangeArrowheads="1"/>
          </p:cNvSpPr>
          <p:nvPr/>
        </p:nvSpPr>
        <p:spPr bwMode="auto">
          <a:xfrm>
            <a:off x="5334000" y="1901160"/>
            <a:ext cx="3429000" cy="249939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l"/>
            <a:r>
              <a:rPr lang="en-US" sz="2400" b="1" dirty="0">
                <a:solidFill>
                  <a:schemeClr val="tx1"/>
                </a:solidFill>
                <a:effectLst/>
              </a:rPr>
              <a:t>Put Option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effectLst/>
              </a:rPr>
              <a:t>can sell 1 TESLA stock</a:t>
            </a:r>
            <a:br>
              <a:rPr lang="en-US" sz="2400" dirty="0">
                <a:solidFill>
                  <a:schemeClr val="tx1"/>
                </a:solidFill>
                <a:effectLst/>
              </a:rPr>
            </a:br>
            <a:r>
              <a:rPr lang="en-US" sz="2400" dirty="0">
                <a:solidFill>
                  <a:schemeClr val="tx1"/>
                </a:solidFill>
                <a:effectLst/>
              </a:rPr>
              <a:t>@ $350.00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effectLst/>
              </a:rPr>
              <a:t>on 20 May 2025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effectLst/>
              </a:rPr>
              <a:t>Bid: $ 20.00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effectLst/>
              </a:rPr>
              <a:t>Ask: $ 20.20</a:t>
            </a:r>
          </a:p>
        </p:txBody>
      </p:sp>
      <p:sp>
        <p:nvSpPr>
          <p:cNvPr id="162827" name="Text Box 11"/>
          <p:cNvSpPr txBox="1">
            <a:spLocks noChangeArrowheads="1"/>
          </p:cNvSpPr>
          <p:nvPr/>
        </p:nvSpPr>
        <p:spPr bwMode="auto">
          <a:xfrm>
            <a:off x="4152900" y="2276146"/>
            <a:ext cx="99060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dirty="0">
                <a:solidFill>
                  <a:srgbClr val="FF6600"/>
                </a:solidFill>
                <a:effectLst/>
              </a:rPr>
              <a:t>strike price</a:t>
            </a:r>
          </a:p>
        </p:txBody>
      </p:sp>
      <p:sp>
        <p:nvSpPr>
          <p:cNvPr id="162829" name="Line 13"/>
          <p:cNvSpPr>
            <a:spLocks noChangeShapeType="1"/>
          </p:cNvSpPr>
          <p:nvPr/>
        </p:nvSpPr>
        <p:spPr bwMode="auto">
          <a:xfrm>
            <a:off x="5055870" y="2625120"/>
            <a:ext cx="354330" cy="288034"/>
          </a:xfrm>
          <a:prstGeom prst="line">
            <a:avLst/>
          </a:prstGeom>
          <a:noFill/>
          <a:ln w="12700">
            <a:solidFill>
              <a:schemeClr val="accent1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2830" name="Text Box 14"/>
          <p:cNvSpPr txBox="1">
            <a:spLocks noChangeArrowheads="1"/>
          </p:cNvSpPr>
          <p:nvPr/>
        </p:nvSpPr>
        <p:spPr bwMode="auto">
          <a:xfrm>
            <a:off x="2590800" y="4248150"/>
            <a:ext cx="3134191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000" dirty="0">
                <a:solidFill>
                  <a:srgbClr val="FF6600"/>
                </a:solidFill>
                <a:effectLst/>
              </a:rPr>
              <a:t>expiration:</a:t>
            </a:r>
            <a:br>
              <a:rPr lang="en-US" sz="2000" dirty="0">
                <a:solidFill>
                  <a:srgbClr val="FF6600"/>
                </a:solidFill>
                <a:effectLst/>
              </a:rPr>
            </a:br>
            <a:r>
              <a:rPr lang="en-US" sz="2000" dirty="0">
                <a:solidFill>
                  <a:srgbClr val="FF6600"/>
                </a:solidFill>
                <a:effectLst/>
              </a:rPr>
              <a:t>European vs. American</a:t>
            </a:r>
          </a:p>
        </p:txBody>
      </p:sp>
      <p:sp>
        <p:nvSpPr>
          <p:cNvPr id="162831" name="Line 15"/>
          <p:cNvSpPr>
            <a:spLocks noChangeShapeType="1"/>
          </p:cNvSpPr>
          <p:nvPr/>
        </p:nvSpPr>
        <p:spPr bwMode="auto">
          <a:xfrm flipV="1">
            <a:off x="4343400" y="3409949"/>
            <a:ext cx="1066800" cy="990599"/>
          </a:xfrm>
          <a:prstGeom prst="line">
            <a:avLst/>
          </a:prstGeom>
          <a:noFill/>
          <a:ln w="12700">
            <a:solidFill>
              <a:schemeClr val="accent1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Line 19">
            <a:extLst>
              <a:ext uri="{FF2B5EF4-FFF2-40B4-BE49-F238E27FC236}">
                <a16:creationId xmlns:a16="http://schemas.microsoft.com/office/drawing/2014/main" id="{4A022E50-EC1B-434C-A879-79780AF5B45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34000" y="2407157"/>
            <a:ext cx="3429000" cy="22087"/>
          </a:xfrm>
          <a:prstGeom prst="line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5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7" name="Rectangle 5"/>
          <p:cNvSpPr>
            <a:spLocks noGrp="1" noChangeArrowheads="1"/>
          </p:cNvSpPr>
          <p:nvPr>
            <p:ph type="body" sz="quarter" idx="10"/>
          </p:nvPr>
        </p:nvSpPr>
        <p:spPr>
          <a:xfrm>
            <a:off x="304800" y="1047750"/>
            <a:ext cx="8534400" cy="3962400"/>
          </a:xfr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</a:pPr>
            <a:r>
              <a:rPr lang="en-US" sz="2000" dirty="0"/>
              <a:t>You just inherited 1,000,000 Apple shares.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@ $250 -&gt; $250,000,000.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You are pretty happy.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But you are also worried. What if the price drops to $200?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You need some kind of insurance against that.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Somebody is willing to commit to buying your Apple shares at $250</a:t>
            </a:r>
            <a:br>
              <a:rPr lang="en-US" sz="2000" dirty="0"/>
            </a:br>
            <a:r>
              <a:rPr lang="en-US" sz="2000" dirty="0"/>
              <a:t>(if you want), two years from now.</a:t>
            </a:r>
          </a:p>
          <a:p>
            <a:pPr>
              <a:spcBef>
                <a:spcPts val="600"/>
              </a:spcBef>
            </a:pPr>
            <a:r>
              <a:rPr lang="en-US" sz="2000" i="1" u="sng" dirty="0"/>
              <a:t>But</a:t>
            </a:r>
            <a:r>
              <a:rPr lang="en-US" sz="2000" dirty="0"/>
              <a:t> s</a:t>
            </a:r>
            <a:r>
              <a:rPr sz="2000" dirty="0"/>
              <a:t>h</a:t>
            </a:r>
            <a:r>
              <a:rPr lang="en-US" sz="2000" dirty="0"/>
              <a:t>e wants $1 per share. Now.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You decide that it is a good deal. So, you buy 1,000,000 contracts that give you the right to sell your shares at $250 two years from now.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rgbClr val="00B050"/>
                </a:solidFill>
              </a:rPr>
              <a:t>You have bought 1,000,000 </a:t>
            </a:r>
            <a:r>
              <a:rPr lang="en-US" sz="2000" b="1" dirty="0">
                <a:solidFill>
                  <a:srgbClr val="00B050"/>
                </a:solidFill>
              </a:rPr>
              <a:t>put options</a:t>
            </a:r>
            <a:r>
              <a:rPr lang="en-US" sz="2000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Scenario</a:t>
            </a:r>
          </a:p>
        </p:txBody>
      </p:sp>
    </p:spTree>
    <p:extLst>
      <p:ext uri="{BB962C8B-B14F-4D97-AF65-F5344CB8AC3E}">
        <p14:creationId xmlns:p14="http://schemas.microsoft.com/office/powerpoint/2010/main" val="167662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78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78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78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78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78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78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78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78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78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78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78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78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78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78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78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78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78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87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53" name="Rectangle 9"/>
          <p:cNvSpPr>
            <a:spLocks noGrp="1" noChangeArrowheads="1"/>
          </p:cNvSpPr>
          <p:nvPr>
            <p:ph type="body" sz="quarter" idx="10"/>
          </p:nvPr>
        </p:nvSpPr>
        <p:spPr>
          <a:xfrm>
            <a:off x="457200" y="1006664"/>
            <a:ext cx="8534400" cy="3962400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dirty="0">
                <a:solidFill>
                  <a:srgbClr val="FF9933"/>
                </a:solidFill>
              </a:rPr>
              <a:t>put option </a:t>
            </a:r>
            <a:r>
              <a:rPr lang="en-US" dirty="0"/>
              <a:t>gives to its holder the right but not the obligation to </a:t>
            </a:r>
            <a:r>
              <a:rPr lang="en-US" dirty="0">
                <a:solidFill>
                  <a:srgbClr val="FF9933"/>
                </a:solidFill>
              </a:rPr>
              <a:t>sell</a:t>
            </a:r>
            <a:r>
              <a:rPr lang="en-US" dirty="0"/>
              <a:t> the underlying security at a given price on (or before) a given date.</a:t>
            </a:r>
            <a:br>
              <a:rPr lang="en-US" dirty="0"/>
            </a:br>
            <a:endParaRPr lang="en-US" dirty="0"/>
          </a:p>
          <a:p>
            <a:r>
              <a:rPr lang="en-US" i="1" dirty="0"/>
              <a:t>Think (loosely) “buying insurance”</a:t>
            </a:r>
          </a:p>
        </p:txBody>
      </p:sp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 Options</a:t>
            </a:r>
          </a:p>
        </p:txBody>
      </p:sp>
      <p:pic>
        <p:nvPicPr>
          <p:cNvPr id="159756" name="Picture 12" descr="MCj0215193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114300"/>
            <a:ext cx="1066800" cy="779860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 bwMode="auto">
          <a:xfrm>
            <a:off x="8763000" y="4829318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72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Easy meter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E2A954E-71F9-4F6A-AC78-F1D75AB0F9ED}"/>
              </a:ext>
            </a:extLst>
          </p:cNvPr>
          <p:cNvSpPr txBox="1"/>
          <p:nvPr/>
        </p:nvSpPr>
        <p:spPr>
          <a:xfrm>
            <a:off x="304800" y="3685401"/>
            <a:ext cx="8763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5">
                    <a:lumMod val="50000"/>
                    <a:lumOff val="50000"/>
                  </a:schemeClr>
                </a:solidFill>
                <a:effectLst/>
              </a:rPr>
              <a:t>https://thefinancialtechnologyreport.com/the-top-100-financial-technology-companies-of-2024/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40CF1-6645-4E96-E88F-7683E8267C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81100"/>
            <a:ext cx="8534400" cy="1847850"/>
          </a:xfrm>
        </p:spPr>
        <p:txBody>
          <a:bodyPr>
            <a:normAutofit/>
          </a:bodyPr>
          <a:lstStyle/>
          <a:p>
            <a:r>
              <a:rPr lang="en-US" dirty="0"/>
              <a:t>Just an Idea; If you do not want to pick an event, you might pick a company and tell us about it.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B5DC13-381A-E446-F536-081B1B39D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WINIT</a:t>
            </a:r>
          </a:p>
        </p:txBody>
      </p:sp>
    </p:spTree>
    <p:extLst>
      <p:ext uri="{BB962C8B-B14F-4D97-AF65-F5344CB8AC3E}">
        <p14:creationId xmlns:p14="http://schemas.microsoft.com/office/powerpoint/2010/main" val="95958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7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304800" y="990600"/>
            <a:ext cx="8610600" cy="417195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dirty="0"/>
              <a:t>You are an executive at Netflix.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You make $1,000,000 a year.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You are pretty happy.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The Board wants to make sure that you will do your best to keep the price of the Netflix stock up.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Rather than giving you a well-deserved raise, they offer to you a deal.  They promise that in three years they will give you the chance to buy 100,000 shares at $1,000 each.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Right now the share is valued at $980.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If the company does well, the share price could go as up as $1,100.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So you think: “In three years I could just get my 100,000 @ $1,000 and then immediately sell them back to the market for $1,100....”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You conclude that an extra $10,000,000 in your pocket is a good thing.</a:t>
            </a: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rgbClr val="00B050"/>
                </a:solidFill>
              </a:rPr>
              <a:t>You have been given 100,000 call options</a:t>
            </a:r>
            <a:r>
              <a:rPr lang="en-US" sz="18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Scenario</a:t>
            </a:r>
          </a:p>
        </p:txBody>
      </p:sp>
    </p:spTree>
    <p:extLst>
      <p:ext uri="{BB962C8B-B14F-4D97-AF65-F5344CB8AC3E}">
        <p14:creationId xmlns:p14="http://schemas.microsoft.com/office/powerpoint/2010/main" val="31486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6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6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6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6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6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6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6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6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6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6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6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6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6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6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60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60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60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60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60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60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6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5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304800" y="987458"/>
            <a:ext cx="8686800" cy="4098891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dirty="0">
                <a:solidFill>
                  <a:srgbClr val="FF9933"/>
                </a:solidFill>
              </a:rPr>
              <a:t>call option </a:t>
            </a:r>
            <a:r>
              <a:rPr lang="en-US" dirty="0"/>
              <a:t>gives to its holder the right but not the </a:t>
            </a:r>
            <a:r>
              <a:rPr lang="en-US" dirty="0" err="1"/>
              <a:t>obligartion</a:t>
            </a:r>
            <a:r>
              <a:rPr lang="en-US" dirty="0"/>
              <a:t> to </a:t>
            </a:r>
            <a:r>
              <a:rPr lang="en-US" dirty="0">
                <a:solidFill>
                  <a:srgbClr val="FF9933"/>
                </a:solidFill>
              </a:rPr>
              <a:t>buy</a:t>
            </a:r>
            <a:r>
              <a:rPr lang="en-US" dirty="0"/>
              <a:t> the underlying security at a given price on or by a given date</a:t>
            </a:r>
          </a:p>
          <a:p>
            <a:endParaRPr lang="en-US" dirty="0"/>
          </a:p>
          <a:p>
            <a:r>
              <a:rPr lang="en-US" sz="3200" i="1" dirty="0"/>
              <a:t>Think “deposit to buy later at a fixed price"</a:t>
            </a:r>
          </a:p>
        </p:txBody>
      </p:sp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Call Options</a:t>
            </a:r>
          </a:p>
        </p:txBody>
      </p:sp>
      <p:pic>
        <p:nvPicPr>
          <p:cNvPr id="218116" name="Picture 4" descr="MCj0215193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209550"/>
            <a:ext cx="1066800" cy="7798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18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Nomenclature</a:t>
            </a:r>
          </a:p>
        </p:txBody>
      </p:sp>
      <p:sp>
        <p:nvSpPr>
          <p:cNvPr id="162821" name="Rectangle 5"/>
          <p:cNvSpPr>
            <a:spLocks noChangeArrowheads="1"/>
          </p:cNvSpPr>
          <p:nvPr/>
        </p:nvSpPr>
        <p:spPr bwMode="auto">
          <a:xfrm>
            <a:off x="914400" y="2171700"/>
            <a:ext cx="3048000" cy="146436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l"/>
            <a:r>
              <a:rPr lang="en-US" sz="2400" b="1" dirty="0">
                <a:solidFill>
                  <a:schemeClr val="tx1"/>
                </a:solidFill>
                <a:effectLst/>
              </a:rPr>
              <a:t>TESLA Stock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effectLst/>
              </a:rPr>
              <a:t>Bid: $ 760.00</a:t>
            </a:r>
            <a:br>
              <a:rPr lang="en-US" sz="2400" dirty="0">
                <a:solidFill>
                  <a:schemeClr val="tx1"/>
                </a:solidFill>
                <a:effectLst/>
              </a:rPr>
            </a:br>
            <a:r>
              <a:rPr lang="en-US" sz="2400" dirty="0">
                <a:solidFill>
                  <a:schemeClr val="tx1"/>
                </a:solidFill>
                <a:effectLst/>
              </a:rPr>
              <a:t>Ask: $ 760.50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effectLst/>
              </a:rPr>
              <a:t>Dividend: $ 0</a:t>
            </a:r>
          </a:p>
        </p:txBody>
      </p:sp>
      <p:sp>
        <p:nvSpPr>
          <p:cNvPr id="162826" name="Text Box 10"/>
          <p:cNvSpPr txBox="1">
            <a:spLocks noChangeArrowheads="1"/>
          </p:cNvSpPr>
          <p:nvPr/>
        </p:nvSpPr>
        <p:spPr bwMode="auto">
          <a:xfrm>
            <a:off x="762000" y="1501050"/>
            <a:ext cx="133241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FF6600"/>
                </a:solidFill>
                <a:effectLst/>
              </a:rPr>
              <a:t>underlier</a:t>
            </a:r>
          </a:p>
        </p:txBody>
      </p:sp>
      <p:sp>
        <p:nvSpPr>
          <p:cNvPr id="162828" name="Line 12"/>
          <p:cNvSpPr>
            <a:spLocks noChangeShapeType="1"/>
          </p:cNvSpPr>
          <p:nvPr/>
        </p:nvSpPr>
        <p:spPr bwMode="auto">
          <a:xfrm>
            <a:off x="1562100" y="1838324"/>
            <a:ext cx="190500" cy="276226"/>
          </a:xfrm>
          <a:prstGeom prst="line">
            <a:avLst/>
          </a:prstGeom>
          <a:noFill/>
          <a:ln w="12700">
            <a:solidFill>
              <a:srgbClr val="FF66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62835" name="Line 19"/>
          <p:cNvSpPr>
            <a:spLocks noChangeShapeType="1"/>
          </p:cNvSpPr>
          <p:nvPr/>
        </p:nvSpPr>
        <p:spPr bwMode="auto">
          <a:xfrm>
            <a:off x="914400" y="2532460"/>
            <a:ext cx="3048000" cy="0"/>
          </a:xfrm>
          <a:prstGeom prst="line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62825" name="Rectangle 9"/>
          <p:cNvSpPr>
            <a:spLocks noChangeArrowheads="1"/>
          </p:cNvSpPr>
          <p:nvPr/>
        </p:nvSpPr>
        <p:spPr bwMode="auto">
          <a:xfrm>
            <a:off x="5334000" y="1901160"/>
            <a:ext cx="3429000" cy="249939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l"/>
            <a:r>
              <a:rPr lang="en-US" sz="2400" b="1" dirty="0">
                <a:solidFill>
                  <a:schemeClr val="tx1"/>
                </a:solidFill>
                <a:effectLst/>
              </a:rPr>
              <a:t>Call Option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effectLst/>
              </a:rPr>
              <a:t>can buy 1 TESLA stock</a:t>
            </a:r>
            <a:br>
              <a:rPr lang="en-US" sz="2400" dirty="0">
                <a:solidFill>
                  <a:schemeClr val="tx1"/>
                </a:solidFill>
                <a:effectLst/>
              </a:rPr>
            </a:br>
            <a:r>
              <a:rPr lang="en-US" sz="2400" dirty="0">
                <a:solidFill>
                  <a:schemeClr val="tx1"/>
                </a:solidFill>
                <a:effectLst/>
              </a:rPr>
              <a:t>@ $750.00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effectLst/>
              </a:rPr>
              <a:t>on 20 May 2025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effectLst/>
              </a:rPr>
              <a:t>Bid: $ 20.00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effectLst/>
              </a:rPr>
              <a:t>Ask: $ 20.50</a:t>
            </a:r>
          </a:p>
        </p:txBody>
      </p:sp>
      <p:sp>
        <p:nvSpPr>
          <p:cNvPr id="162827" name="Text Box 11"/>
          <p:cNvSpPr txBox="1">
            <a:spLocks noChangeArrowheads="1"/>
          </p:cNvSpPr>
          <p:nvPr/>
        </p:nvSpPr>
        <p:spPr bwMode="auto">
          <a:xfrm>
            <a:off x="4229100" y="2276146"/>
            <a:ext cx="99060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dirty="0">
                <a:solidFill>
                  <a:srgbClr val="FF6600"/>
                </a:solidFill>
                <a:effectLst/>
              </a:rPr>
              <a:t>strike price</a:t>
            </a:r>
          </a:p>
        </p:txBody>
      </p:sp>
      <p:sp>
        <p:nvSpPr>
          <p:cNvPr id="162829" name="Line 13"/>
          <p:cNvSpPr>
            <a:spLocks noChangeShapeType="1"/>
          </p:cNvSpPr>
          <p:nvPr/>
        </p:nvSpPr>
        <p:spPr bwMode="auto">
          <a:xfrm>
            <a:off x="5055870" y="2625120"/>
            <a:ext cx="354330" cy="288034"/>
          </a:xfrm>
          <a:prstGeom prst="line">
            <a:avLst/>
          </a:prstGeom>
          <a:noFill/>
          <a:ln w="12700">
            <a:solidFill>
              <a:srgbClr val="FF66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2830" name="Text Box 14"/>
          <p:cNvSpPr txBox="1">
            <a:spLocks noChangeArrowheads="1"/>
          </p:cNvSpPr>
          <p:nvPr/>
        </p:nvSpPr>
        <p:spPr bwMode="auto">
          <a:xfrm>
            <a:off x="2667000" y="4248150"/>
            <a:ext cx="3134191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000" dirty="0">
                <a:solidFill>
                  <a:srgbClr val="FF6600"/>
                </a:solidFill>
                <a:effectLst/>
              </a:rPr>
              <a:t>expiration:</a:t>
            </a:r>
            <a:br>
              <a:rPr lang="en-US" sz="2000" dirty="0">
                <a:solidFill>
                  <a:srgbClr val="FF6600"/>
                </a:solidFill>
                <a:effectLst/>
              </a:rPr>
            </a:br>
            <a:r>
              <a:rPr lang="en-US" sz="2000" dirty="0">
                <a:solidFill>
                  <a:srgbClr val="FF6600"/>
                </a:solidFill>
                <a:effectLst/>
              </a:rPr>
              <a:t>European vs. American</a:t>
            </a:r>
          </a:p>
        </p:txBody>
      </p:sp>
      <p:sp>
        <p:nvSpPr>
          <p:cNvPr id="162831" name="Line 15"/>
          <p:cNvSpPr>
            <a:spLocks noChangeShapeType="1"/>
          </p:cNvSpPr>
          <p:nvPr/>
        </p:nvSpPr>
        <p:spPr bwMode="auto">
          <a:xfrm flipV="1">
            <a:off x="4343400" y="3409949"/>
            <a:ext cx="1066800" cy="990599"/>
          </a:xfrm>
          <a:prstGeom prst="line">
            <a:avLst/>
          </a:prstGeom>
          <a:noFill/>
          <a:ln w="12700">
            <a:solidFill>
              <a:srgbClr val="FF66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Line 19">
            <a:extLst>
              <a:ext uri="{FF2B5EF4-FFF2-40B4-BE49-F238E27FC236}">
                <a16:creationId xmlns:a16="http://schemas.microsoft.com/office/drawing/2014/main" id="{4A022E50-EC1B-434C-A879-79780AF5B45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34000" y="2407157"/>
            <a:ext cx="3429000" cy="22087"/>
          </a:xfrm>
          <a:prstGeom prst="line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23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773527-891A-49D1-BE70-7D1F005465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800" y="891489"/>
            <a:ext cx="8534400" cy="3962400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dirty="0"/>
              <a:t>In the HT we use European options only.  Why?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en-US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Models and theory built on European options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American always at least as expensive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Not optimal to exercise early an American on a non-dividend paying stock (if assumptions hold)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Always possible to trade a European option before expiration.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en-US" dirty="0"/>
          </a:p>
          <a:p>
            <a:pPr marL="0" indent="0" algn="r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2200" dirty="0"/>
              <a:t>Source: R. McDonald – Fundamentals of derivative markets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934DD7-72DE-40EF-AD48-3172D4B0B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American vs. European Options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30766E-4366-4CE6-BD98-1BC4708B2C2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854575"/>
            <a:ext cx="228600" cy="274638"/>
          </a:xfrm>
          <a:prstGeom prst="rect">
            <a:avLst/>
          </a:prstGeom>
        </p:spPr>
        <p:txBody>
          <a:bodyPr/>
          <a:lstStyle/>
          <a:p>
            <a:fld id="{70D1A9CD-F3D1-40E9-97D1-3B6EEF89FC10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65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120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706888-8739-423E-906B-1D6952DA4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8462"/>
            <a:ext cx="9144000" cy="406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5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6A819-922F-42E2-8298-1A26E42C402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845050"/>
            <a:ext cx="223838" cy="274638"/>
          </a:xfrm>
        </p:spPr>
        <p:txBody>
          <a:bodyPr/>
          <a:lstStyle/>
          <a:p>
            <a:fld id="{70D1A9CD-F3D1-40E9-97D1-3B6EEF89FC10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D2499B-B652-4B37-A40B-280073AD13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3000"/>
                    </a14:imgEffect>
                  </a14:imgLayer>
                </a14:imgProps>
              </a:ext>
            </a:extLst>
          </a:blip>
          <a:srcRect t="2828"/>
          <a:stretch/>
        </p:blipFill>
        <p:spPr>
          <a:xfrm>
            <a:off x="27105" y="23813"/>
            <a:ext cx="8982084" cy="510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4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</a14:imgLayer>
                </a14:imgProps>
              </a:ext>
            </a:extLst>
          </a:blip>
          <a:srcRect l="1852" t="23651" b="2129"/>
          <a:stretch/>
        </p:blipFill>
        <p:spPr>
          <a:xfrm>
            <a:off x="13741" y="0"/>
            <a:ext cx="91065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12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4845050"/>
            <a:ext cx="223838" cy="274638"/>
          </a:xfrm>
        </p:spPr>
        <p:txBody>
          <a:bodyPr/>
          <a:lstStyle/>
          <a:p>
            <a:fld id="{70D1A9CD-F3D1-40E9-97D1-3B6EEF89FC10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90" y="-1"/>
            <a:ext cx="8717510" cy="514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83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Analytics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04799" y="891489"/>
            <a:ext cx="8762999" cy="39624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solidFill>
                  <a:srgbClr val="FF6600"/>
                </a:solidFill>
              </a:rPr>
              <a:t>Financial analytics </a:t>
            </a:r>
            <a:r>
              <a:rPr lang="en-US" sz="3200" dirty="0"/>
              <a:t>is the application of quantitative methods to financial problems:</a:t>
            </a:r>
            <a:br>
              <a:rPr lang="en-US" sz="3200" dirty="0"/>
            </a:br>
            <a:r>
              <a:rPr lang="en-US" sz="3200" dirty="0"/>
              <a:t>QF, Financial Engineering are synonyms.</a:t>
            </a:r>
            <a:br>
              <a:rPr lang="en-US" sz="3200" dirty="0"/>
            </a:br>
            <a:r>
              <a:rPr lang="en-US" sz="1800" dirty="0"/>
              <a:t> </a:t>
            </a:r>
            <a:br>
              <a:rPr lang="en-US" sz="3200" dirty="0"/>
            </a:br>
            <a:r>
              <a:rPr lang="en-US" sz="2800" dirty="0"/>
              <a:t>We focus on the IT</a:t>
            </a:r>
            <a:br>
              <a:rPr lang="en-US" sz="2800" dirty="0"/>
            </a:br>
            <a:r>
              <a:rPr lang="en-US" sz="2800" dirty="0"/>
              <a:t>aspect of financial</a:t>
            </a:r>
            <a:br>
              <a:rPr lang="en-US" sz="2800" dirty="0"/>
            </a:br>
            <a:r>
              <a:rPr lang="en-US" sz="2800" dirty="0"/>
              <a:t>analytics.</a:t>
            </a:r>
            <a:br>
              <a:rPr lang="en-US" sz="2800" dirty="0"/>
            </a:br>
            <a:r>
              <a:rPr lang="en-US" sz="2800" dirty="0"/>
              <a:t>Learning by doing:</a:t>
            </a:r>
            <a:br>
              <a:rPr lang="en-US" sz="2800" dirty="0"/>
            </a:br>
            <a:r>
              <a:rPr lang="en-US" sz="2800" dirty="0"/>
              <a:t>the Hedge Tournament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5ED626-66ED-4EAF-BC0A-A8DADDF37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9317" y="2495550"/>
            <a:ext cx="4634918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4782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67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1AD08-AC10-4437-82B0-2F54FEF35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Tournament objective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359840-CBE9-4A66-9D84-99DBE82F37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800" y="1075953"/>
            <a:ext cx="8534400" cy="38004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Given an </a:t>
            </a:r>
            <a:r>
              <a:rPr lang="en-US" dirty="0">
                <a:solidFill>
                  <a:srgbClr val="FF9900"/>
                </a:solidFill>
              </a:rPr>
              <a:t>illiquid</a:t>
            </a:r>
            <a:r>
              <a:rPr lang="en-US" dirty="0"/>
              <a:t> portfolio of stocks and options, plus some cash,</a:t>
            </a:r>
          </a:p>
          <a:p>
            <a:pPr marL="0" indent="0">
              <a:buNone/>
            </a:pPr>
            <a:r>
              <a:rPr lang="en-US" dirty="0"/>
              <a:t>invest the cash</a:t>
            </a:r>
            <a:br>
              <a:rPr lang="en-US" dirty="0"/>
            </a:br>
            <a:r>
              <a:rPr lang="en-US" dirty="0"/>
              <a:t>to </a:t>
            </a:r>
            <a:r>
              <a:rPr lang="en-US" dirty="0">
                <a:solidFill>
                  <a:srgbClr val="FF9900"/>
                </a:solidFill>
              </a:rPr>
              <a:t>minimize the risk of losses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02CAA-6ED7-4A2B-B338-F729486A9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289449-68D1-428A-A7DD-A5709100E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610350" y="3162300"/>
            <a:ext cx="2381250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43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0E70-2E2F-4829-A0E5-78F6B2919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portfolio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9A611E-A046-4434-802D-BE89696286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971550"/>
            <a:ext cx="8610600" cy="3962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Cash (Capital account)</a:t>
            </a:r>
          </a:p>
          <a:p>
            <a:r>
              <a:rPr lang="en-US" dirty="0">
                <a:solidFill>
                  <a:srgbClr val="FF6600"/>
                </a:solidFill>
              </a:rPr>
              <a:t>Stocks and Options</a:t>
            </a:r>
          </a:p>
          <a:p>
            <a:pPr marL="0" indent="0">
              <a:buNone/>
            </a:pPr>
            <a:r>
              <a:rPr lang="en-US" sz="4800" dirty="0">
                <a:solidFill>
                  <a:srgbClr val="FF6600"/>
                </a:solidFill>
              </a:rPr>
              <a:t>   </a:t>
            </a:r>
            <a:r>
              <a:rPr lang="en-US" sz="2400" dirty="0">
                <a:solidFill>
                  <a:srgbClr val="FF6600"/>
                </a:solidFill>
              </a:rPr>
              <a:t>Initial Positions (IP, </a:t>
            </a:r>
            <a:r>
              <a:rPr lang="en-US" sz="2400" dirty="0"/>
              <a:t>illiquid</a:t>
            </a:r>
            <a:r>
              <a:rPr lang="en-US" sz="2400" dirty="0">
                <a:solidFill>
                  <a:srgbClr val="FF6600"/>
                </a:solidFill>
              </a:rPr>
              <a:t>)</a:t>
            </a:r>
            <a:br>
              <a:rPr lang="en-US" sz="2400" dirty="0">
                <a:solidFill>
                  <a:srgbClr val="FF6600"/>
                </a:solidFill>
              </a:rPr>
            </a:br>
            <a:r>
              <a:rPr lang="en-US" sz="2400" dirty="0">
                <a:solidFill>
                  <a:srgbClr val="FF6600"/>
                </a:solidFill>
              </a:rPr>
              <a:t>      </a:t>
            </a:r>
            <a:r>
              <a:rPr lang="en-US" sz="2400" dirty="0"/>
              <a:t>and</a:t>
            </a:r>
            <a:br>
              <a:rPr lang="en-US" sz="2400" dirty="0">
                <a:solidFill>
                  <a:srgbClr val="FF6600"/>
                </a:solidFill>
              </a:rPr>
            </a:br>
            <a:r>
              <a:rPr lang="en-US" sz="2400" dirty="0">
                <a:solidFill>
                  <a:srgbClr val="FF6600"/>
                </a:solidFill>
              </a:rPr>
              <a:t>      Acquired position (AP, </a:t>
            </a:r>
            <a:r>
              <a:rPr lang="en-US" sz="2400" dirty="0"/>
              <a:t>liquid</a:t>
            </a:r>
            <a:r>
              <a:rPr lang="en-US" sz="2400" dirty="0">
                <a:solidFill>
                  <a:srgbClr val="FF6600"/>
                </a:solidFill>
              </a:rPr>
              <a:t>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6600"/>
                </a:solidFill>
              </a:rPr>
              <a:t>   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6600"/>
                </a:solidFill>
              </a:rPr>
              <a:t>      Long/short </a:t>
            </a:r>
            <a:r>
              <a:rPr lang="en-US" sz="2400" dirty="0"/>
              <a:t>positions</a:t>
            </a:r>
          </a:p>
          <a:p>
            <a:endParaRPr lang="en-US" dirty="0">
              <a:solidFill>
                <a:srgbClr val="FF6600"/>
              </a:solidFill>
            </a:endParaRPr>
          </a:p>
          <a:p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F2482-DFFD-4705-A4D0-39B770767F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3DE364-65C3-400B-BE0B-AF24DC8F2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5588" y="2266950"/>
            <a:ext cx="4219473" cy="281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0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do the talking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Name, major…</a:t>
            </a:r>
          </a:p>
          <a:p>
            <a:r>
              <a:rPr lang="en-US" dirty="0"/>
              <a:t>Comfort with VBA, Excel</a:t>
            </a:r>
          </a:p>
          <a:p>
            <a:r>
              <a:rPr lang="en-US" dirty="0"/>
              <a:t>Do you have a team?</a:t>
            </a:r>
          </a:p>
          <a:p>
            <a:r>
              <a:rPr lang="en-US" dirty="0"/>
              <a:t>Things you like about the class</a:t>
            </a:r>
          </a:p>
          <a:p>
            <a:r>
              <a:rPr lang="en-US" dirty="0"/>
              <a:t>Things that can be improved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9876" name="Picture 4" descr="rhp3rpah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57288" y="115062"/>
            <a:ext cx="1776413" cy="1485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191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11C93-76B0-28E6-1E4C-096B9C537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Orange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B9B0A4-DF98-5B36-23C1-B19EA71AD4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Pivot table</a:t>
            </a:r>
          </a:p>
          <a:p>
            <a:r>
              <a:rPr lang="en-US" dirty="0"/>
              <a:t>Dataset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8B046-409A-9C9E-4396-32B6917CAD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12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665F6-5E0D-4D40-8CBC-8F7D91B967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5500" y="1504950"/>
            <a:ext cx="3200400" cy="2133600"/>
          </a:xfrm>
        </p:spPr>
        <p:txBody>
          <a:bodyPr/>
          <a:lstStyle/>
          <a:p>
            <a:br>
              <a:rPr lang="en-US" sz="2800" dirty="0"/>
            </a:br>
            <a:r>
              <a:rPr lang="en-US" sz="6000" dirty="0"/>
              <a:t>The Spartan Trader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3BD59C-699D-4CC9-B4F8-D9DFBAEC3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8400" y="3867150"/>
            <a:ext cx="2743200" cy="838200"/>
          </a:xfrm>
        </p:spPr>
        <p:txBody>
          <a:bodyPr>
            <a:noAutofit/>
          </a:bodyPr>
          <a:lstStyle/>
          <a:p>
            <a:r>
              <a:rPr lang="en-US" dirty="0"/>
              <a:t> Robotrader /</a:t>
            </a:r>
            <a:br>
              <a:rPr lang="en-US" dirty="0"/>
            </a:br>
            <a:r>
              <a:rPr lang="en-US" dirty="0"/>
              <a:t>algo-trader</a:t>
            </a:r>
            <a:br>
              <a:rPr lang="en-US" dirty="0"/>
            </a:br>
            <a:r>
              <a:rPr lang="en-US" dirty="0"/>
              <a:t>homework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337130-B674-FC53-763D-21492AE60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6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CD45A-0835-4BD5-8DAF-CC43979D9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Spartan Trader functionality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3265CB-A0A7-4EEB-B042-E2BA3D9CFA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057486B-1A5A-4210-845A-500F58DB8C39}"/>
              </a:ext>
            </a:extLst>
          </p:cNvPr>
          <p:cNvSpPr/>
          <p:nvPr/>
        </p:nvSpPr>
        <p:spPr>
          <a:xfrm>
            <a:off x="914400" y="1453247"/>
            <a:ext cx="3124200" cy="1341656"/>
          </a:xfrm>
          <a:prstGeom prst="ellipse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Access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data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E092025-C8C8-4DE4-8204-26A9B2511666}"/>
              </a:ext>
            </a:extLst>
          </p:cNvPr>
          <p:cNvSpPr/>
          <p:nvPr/>
        </p:nvSpPr>
        <p:spPr>
          <a:xfrm>
            <a:off x="4953000" y="1453247"/>
            <a:ext cx="3124200" cy="134165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Compute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metrics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DDA4D69-3FFF-4050-B16D-0DD9CFBEA4BE}"/>
              </a:ext>
            </a:extLst>
          </p:cNvPr>
          <p:cNvSpPr/>
          <p:nvPr/>
        </p:nvSpPr>
        <p:spPr>
          <a:xfrm>
            <a:off x="914400" y="3333750"/>
            <a:ext cx="3124200" cy="134165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Trade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securities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F39EC87-1D51-4036-8F8C-66E5AADCDBAB}"/>
              </a:ext>
            </a:extLst>
          </p:cNvPr>
          <p:cNvSpPr/>
          <p:nvPr/>
        </p:nvSpPr>
        <p:spPr>
          <a:xfrm>
            <a:off x="5029202" y="3333750"/>
            <a:ext cx="3124200" cy="134165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Recommend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actions</a:t>
            </a:r>
          </a:p>
        </p:txBody>
      </p:sp>
    </p:spTree>
    <p:extLst>
      <p:ext uri="{BB962C8B-B14F-4D97-AF65-F5344CB8AC3E}">
        <p14:creationId xmlns:p14="http://schemas.microsoft.com/office/powerpoint/2010/main" val="186561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TF UG blue  2023">
  <a:themeElements>
    <a:clrScheme name="MSCommerce">
      <a:dk1>
        <a:srgbClr val="000000"/>
      </a:dk1>
      <a:lt1>
        <a:srgbClr val="FFFFFF"/>
      </a:lt1>
      <a:dk2>
        <a:srgbClr val="595959"/>
      </a:dk2>
      <a:lt2>
        <a:srgbClr val="FFFFFF"/>
      </a:lt2>
      <a:accent1>
        <a:srgbClr val="CC0000"/>
      </a:accent1>
      <a:accent2>
        <a:srgbClr val="FF0000"/>
      </a:accent2>
      <a:accent3>
        <a:srgbClr val="336699"/>
      </a:accent3>
      <a:accent4>
        <a:srgbClr val="FFFF00"/>
      </a:accent4>
      <a:accent5>
        <a:srgbClr val="000032"/>
      </a:accent5>
      <a:accent6>
        <a:srgbClr val="00B0F0"/>
      </a:accent6>
      <a:hlink>
        <a:srgbClr val="336699"/>
      </a:hlink>
      <a:folHlink>
        <a:srgbClr val="9A0000"/>
      </a:folHlink>
    </a:clrScheme>
    <a:fontScheme name="Thermal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e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>
            <a:effectLst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TF UG blue  2023" id="{DF2775FF-943D-4CF0-B5DC-BA2B834F9F5B}" vid="{397EBDE9-D7C7-4C58-A80B-329828E67D95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ITF UG blue  2023</Template>
  <TotalTime>8905</TotalTime>
  <Words>1113</Words>
  <Application>Microsoft Office PowerPoint</Application>
  <PresentationFormat>On-screen Show (16:9)</PresentationFormat>
  <Paragraphs>146</Paragraphs>
  <Slides>30</Slides>
  <Notes>12</Notes>
  <HiddenSlides>9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Calibri</vt:lpstr>
      <vt:lpstr>Segoe UI Light</vt:lpstr>
      <vt:lpstr>Segoe UI Semilight</vt:lpstr>
      <vt:lpstr>Times New Roman</vt:lpstr>
      <vt:lpstr>Verdana</vt:lpstr>
      <vt:lpstr>Wingdings</vt:lpstr>
      <vt:lpstr>ITF UG blue  2023</vt:lpstr>
      <vt:lpstr>Financial Analytics</vt:lpstr>
      <vt:lpstr>PowerPoint Presentation</vt:lpstr>
      <vt:lpstr>Financial Analytics</vt:lpstr>
      <vt:lpstr>Tournament objective</vt:lpstr>
      <vt:lpstr>Your portfolio</vt:lpstr>
      <vt:lpstr>You do the talking</vt:lpstr>
      <vt:lpstr>Orange words</vt:lpstr>
      <vt:lpstr> The Spartan Trader</vt:lpstr>
      <vt:lpstr>Spartan Trader functionality</vt:lpstr>
      <vt:lpstr>HT datamodel</vt:lpstr>
      <vt:lpstr>The Datamodel is the same in the three DBs, but data may be different</vt:lpstr>
      <vt:lpstr>Homework H13</vt:lpstr>
      <vt:lpstr>Homework H14 (already? We just saw H13…)</vt:lpstr>
      <vt:lpstr>Stocks and Options FUNdamentals</vt:lpstr>
      <vt:lpstr>Stocks/Shares</vt:lpstr>
      <vt:lpstr>Options are derivatives</vt:lpstr>
      <vt:lpstr>Nomenclature</vt:lpstr>
      <vt:lpstr>Example Scenario</vt:lpstr>
      <vt:lpstr>Put Options</vt:lpstr>
      <vt:lpstr>Alternative WINIT</vt:lpstr>
      <vt:lpstr>Another Scenario</vt:lpstr>
      <vt:lpstr>Call Options</vt:lpstr>
      <vt:lpstr>Nomenclature</vt:lpstr>
      <vt:lpstr>American vs. European Options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Virginia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xyz</dc:creator>
  <cp:lastModifiedBy>Grazioli, Stefano (sg6m)</cp:lastModifiedBy>
  <cp:revision>315</cp:revision>
  <dcterms:created xsi:type="dcterms:W3CDTF">2003-01-13T16:56:26Z</dcterms:created>
  <dcterms:modified xsi:type="dcterms:W3CDTF">2025-02-27T16:20:34Z</dcterms:modified>
</cp:coreProperties>
</file>