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4"/>
  </p:notesMasterIdLst>
  <p:sldIdLst>
    <p:sldId id="256" r:id="rId2"/>
    <p:sldId id="334" r:id="rId3"/>
    <p:sldId id="326" r:id="rId4"/>
    <p:sldId id="269" r:id="rId5"/>
    <p:sldId id="308" r:id="rId6"/>
    <p:sldId id="330" r:id="rId7"/>
    <p:sldId id="306" r:id="rId8"/>
    <p:sldId id="291" r:id="rId9"/>
    <p:sldId id="331" r:id="rId10"/>
    <p:sldId id="305" r:id="rId11"/>
    <p:sldId id="332" r:id="rId12"/>
    <p:sldId id="297" r:id="rId13"/>
    <p:sldId id="292" r:id="rId14"/>
    <p:sldId id="263" r:id="rId15"/>
    <p:sldId id="333" r:id="rId16"/>
    <p:sldId id="300" r:id="rId17"/>
    <p:sldId id="286" r:id="rId18"/>
    <p:sldId id="281" r:id="rId19"/>
    <p:sldId id="288" r:id="rId20"/>
    <p:sldId id="329" r:id="rId21"/>
    <p:sldId id="312" r:id="rId22"/>
    <p:sldId id="309" r:id="rId23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1C558D"/>
    <a:srgbClr val="FF9933"/>
    <a:srgbClr val="34A853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3" autoAdjust="0"/>
    <p:restoredTop sz="94625" autoAdjust="0"/>
  </p:normalViewPr>
  <p:slideViewPr>
    <p:cSldViewPr>
      <p:cViewPr varScale="1">
        <p:scale>
          <a:sx n="165" d="100"/>
          <a:sy n="165" d="100"/>
        </p:scale>
        <p:origin x="162" y="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286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FF6600"/>
        </a:solidFill>
      </dgm:spPr>
      <dgm:t>
        <a:bodyPr/>
        <a:lstStyle/>
        <a:p>
          <a:r>
            <a:rPr lang="en-US" dirty="0"/>
            <a:t>What is the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/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/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AC400-A297-45C8-B277-860E2D7BFC1F}" type="doc">
      <dgm:prSet loTypeId="urn:microsoft.com/office/officeart/2005/8/layout/radia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C295332-40CB-48C8-A5C4-B8FAFEF21CC9}">
      <dgm:prSet phldrT="[Text]"/>
      <dgm:spPr>
        <a:solidFill>
          <a:srgbClr val="FF9933"/>
        </a:solidFill>
      </dgm:spPr>
      <dgm:t>
        <a:bodyPr/>
        <a:lstStyle/>
        <a:p>
          <a:r>
            <a:rPr lang="en-US" dirty="0"/>
            <a:t>Fintech</a:t>
          </a:r>
        </a:p>
      </dgm:t>
    </dgm:pt>
    <dgm:pt modelId="{BB4CCC1C-0AD1-43ED-BD5C-C36B8F22874F}" type="parTrans" cxnId="{1B1DE009-01DE-4C63-9607-07A04F12EBCF}">
      <dgm:prSet/>
      <dgm:spPr/>
      <dgm:t>
        <a:bodyPr/>
        <a:lstStyle/>
        <a:p>
          <a:endParaRPr lang="en-US"/>
        </a:p>
      </dgm:t>
    </dgm:pt>
    <dgm:pt modelId="{F47F1B2F-400B-43F8-815D-760F2FC4C31A}" type="sibTrans" cxnId="{1B1DE009-01DE-4C63-9607-07A04F12EBCF}">
      <dgm:prSet/>
      <dgm:spPr/>
      <dgm:t>
        <a:bodyPr/>
        <a:lstStyle/>
        <a:p>
          <a:endParaRPr lang="en-US"/>
        </a:p>
      </dgm:t>
    </dgm:pt>
    <dgm:pt modelId="{98C3C4FD-8D4F-4A23-9BFF-A276CE67DE9E}">
      <dgm:prSet phldrT="[Text]" custT="1"/>
      <dgm:spPr/>
      <dgm:t>
        <a:bodyPr/>
        <a:lstStyle/>
        <a:p>
          <a:r>
            <a:rPr lang="en-US" sz="2000" dirty="0"/>
            <a:t>Lending</a:t>
          </a:r>
          <a:br>
            <a:rPr lang="en-US" sz="2000" dirty="0"/>
          </a:br>
          <a:r>
            <a:rPr lang="en-US" sz="1600" dirty="0"/>
            <a:t>Lending Club</a:t>
          </a:r>
          <a:endParaRPr lang="en-US" sz="2000" dirty="0"/>
        </a:p>
      </dgm:t>
    </dgm:pt>
    <dgm:pt modelId="{3931C1BB-1A61-4EFD-8D6F-019D5A2B8BB1}" type="parTrans" cxnId="{CB300B11-2883-4758-88A7-3ABD4B1609C0}">
      <dgm:prSet/>
      <dgm:spPr/>
      <dgm:t>
        <a:bodyPr/>
        <a:lstStyle/>
        <a:p>
          <a:endParaRPr lang="en-US" dirty="0"/>
        </a:p>
      </dgm:t>
    </dgm:pt>
    <dgm:pt modelId="{E1194BCF-4518-4BFF-BD06-819CAA4F7D2E}" type="sibTrans" cxnId="{CB300B11-2883-4758-88A7-3ABD4B1609C0}">
      <dgm:prSet/>
      <dgm:spPr/>
      <dgm:t>
        <a:bodyPr/>
        <a:lstStyle/>
        <a:p>
          <a:endParaRPr lang="en-US"/>
        </a:p>
      </dgm:t>
    </dgm:pt>
    <dgm:pt modelId="{9D808918-7089-4425-BED4-1A68102585A0}">
      <dgm:prSet phldrT="[Text]" custT="1"/>
      <dgm:spPr/>
      <dgm:t>
        <a:bodyPr/>
        <a:lstStyle/>
        <a:p>
          <a:r>
            <a:rPr lang="en-US" sz="1600" kern="1200" dirty="0"/>
            <a:t>Investment Management</a:t>
          </a:r>
          <a:br>
            <a:rPr lang="en-US" sz="1600" kern="1200" dirty="0"/>
          </a:br>
          <a:r>
            <a:rPr lang="en-US" sz="12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JPMorgan</a:t>
          </a:r>
          <a:endParaRPr lang="en-US" sz="1600" kern="1200" dirty="0"/>
        </a:p>
      </dgm:t>
    </dgm:pt>
    <dgm:pt modelId="{B93AC5C0-2E97-4625-BC08-437324E4C1EB}" type="parTrans" cxnId="{78F7834A-42BD-45E8-9E20-F0DD72E232F6}">
      <dgm:prSet/>
      <dgm:spPr/>
      <dgm:t>
        <a:bodyPr/>
        <a:lstStyle/>
        <a:p>
          <a:endParaRPr lang="en-US" dirty="0"/>
        </a:p>
      </dgm:t>
    </dgm:pt>
    <dgm:pt modelId="{A70E754F-9D0E-4B7A-B069-9372261E70E2}" type="sibTrans" cxnId="{78F7834A-42BD-45E8-9E20-F0DD72E232F6}">
      <dgm:prSet/>
      <dgm:spPr/>
      <dgm:t>
        <a:bodyPr/>
        <a:lstStyle/>
        <a:p>
          <a:endParaRPr lang="en-US"/>
        </a:p>
      </dgm:t>
    </dgm:pt>
    <dgm:pt modelId="{98228EFC-7026-446D-ADDC-9B6279C83FA5}">
      <dgm:prSet phldrT="[Text]" custT="1"/>
      <dgm:spPr/>
      <dgm:t>
        <a:bodyPr/>
        <a:lstStyle/>
        <a:p>
          <a:r>
            <a:rPr lang="en-US" sz="2000" kern="1200" dirty="0"/>
            <a:t>Payments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PayPal</a:t>
          </a:r>
        </a:p>
      </dgm:t>
    </dgm:pt>
    <dgm:pt modelId="{8A065109-2FB1-498A-84B2-5226FFC91957}" type="parTrans" cxnId="{35B967B4-E08D-4811-93BB-B56B740E7AD7}">
      <dgm:prSet/>
      <dgm:spPr/>
      <dgm:t>
        <a:bodyPr/>
        <a:lstStyle/>
        <a:p>
          <a:endParaRPr lang="en-US" dirty="0"/>
        </a:p>
      </dgm:t>
    </dgm:pt>
    <dgm:pt modelId="{A6E0C69E-40D1-4E02-9305-CC34B08955D5}" type="sibTrans" cxnId="{35B967B4-E08D-4811-93BB-B56B740E7AD7}">
      <dgm:prSet/>
      <dgm:spPr/>
      <dgm:t>
        <a:bodyPr/>
        <a:lstStyle/>
        <a:p>
          <a:endParaRPr lang="en-US"/>
        </a:p>
      </dgm:t>
    </dgm:pt>
    <dgm:pt modelId="{22267773-3352-46D6-A932-D0EDF4EE9E44}">
      <dgm:prSet phldrT="[Text]" custT="1"/>
      <dgm:spPr/>
      <dgm:t>
        <a:bodyPr/>
        <a:lstStyle/>
        <a:p>
          <a:r>
            <a:rPr lang="en-US" sz="2000" kern="1200" dirty="0"/>
            <a:t>InsurTech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Lemonade</a:t>
          </a:r>
        </a:p>
      </dgm:t>
    </dgm:pt>
    <dgm:pt modelId="{47290201-1D78-4D52-891F-4ECD3C71213D}" type="parTrans" cxnId="{41864452-D8CA-406E-873C-219198D1A856}">
      <dgm:prSet/>
      <dgm:spPr/>
      <dgm:t>
        <a:bodyPr/>
        <a:lstStyle/>
        <a:p>
          <a:endParaRPr lang="en-US" dirty="0"/>
        </a:p>
      </dgm:t>
    </dgm:pt>
    <dgm:pt modelId="{AF1958FC-4296-4969-B6CC-D6D6FDF0ACC5}" type="sibTrans" cxnId="{41864452-D8CA-406E-873C-219198D1A856}">
      <dgm:prSet/>
      <dgm:spPr/>
      <dgm:t>
        <a:bodyPr/>
        <a:lstStyle/>
        <a:p>
          <a:endParaRPr lang="en-US"/>
        </a:p>
      </dgm:t>
    </dgm:pt>
    <dgm:pt modelId="{36F5C3BC-F65C-4836-99B7-C74D4E35FDDB}">
      <dgm:prSet phldrT="[Text]" custT="1"/>
      <dgm:spPr/>
      <dgm:t>
        <a:bodyPr/>
        <a:lstStyle/>
        <a:p>
          <a:r>
            <a:rPr lang="en-US" sz="2000" kern="1200" dirty="0"/>
            <a:t>RegTech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Deloitte</a:t>
          </a:r>
          <a:endParaRPr lang="en-US" sz="2000" kern="1200" dirty="0"/>
        </a:p>
      </dgm:t>
    </dgm:pt>
    <dgm:pt modelId="{8DE7E108-EC61-4FD7-A1D3-58C712C3DE42}" type="parTrans" cxnId="{C5D5CADA-C825-4B16-A1AD-3118D117E5E8}">
      <dgm:prSet/>
      <dgm:spPr/>
      <dgm:t>
        <a:bodyPr/>
        <a:lstStyle/>
        <a:p>
          <a:endParaRPr lang="en-US" dirty="0"/>
        </a:p>
      </dgm:t>
    </dgm:pt>
    <dgm:pt modelId="{D0F92DA7-18A7-4625-BB73-6E18BBC2DE38}" type="sibTrans" cxnId="{C5D5CADA-C825-4B16-A1AD-3118D117E5E8}">
      <dgm:prSet/>
      <dgm:spPr/>
      <dgm:t>
        <a:bodyPr/>
        <a:lstStyle/>
        <a:p>
          <a:endParaRPr lang="en-US"/>
        </a:p>
      </dgm:t>
    </dgm:pt>
    <dgm:pt modelId="{C1DEA075-5D33-4624-8BAF-3E129AC12241}" type="pres">
      <dgm:prSet presAssocID="{2B3AC400-A297-45C8-B277-860E2D7BFC1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11A166D-1589-45CC-A4D8-735CC46F02AD}" type="pres">
      <dgm:prSet presAssocID="{3C295332-40CB-48C8-A5C4-B8FAFEF21CC9}" presName="centerShape" presStyleLbl="node0" presStyleIdx="0" presStyleCnt="1" custScaleX="87710" custScaleY="87511"/>
      <dgm:spPr/>
    </dgm:pt>
    <dgm:pt modelId="{4F3A8D46-F611-4701-9CE8-8A95816E9365}" type="pres">
      <dgm:prSet presAssocID="{3931C1BB-1A61-4EFD-8D6F-019D5A2B8BB1}" presName="Name9" presStyleLbl="parChTrans1D2" presStyleIdx="0" presStyleCnt="5"/>
      <dgm:spPr/>
    </dgm:pt>
    <dgm:pt modelId="{BA9C0D94-8AC0-44A0-9342-F13BC0C8DE5B}" type="pres">
      <dgm:prSet presAssocID="{3931C1BB-1A61-4EFD-8D6F-019D5A2B8BB1}" presName="connTx" presStyleLbl="parChTrans1D2" presStyleIdx="0" presStyleCnt="5"/>
      <dgm:spPr/>
    </dgm:pt>
    <dgm:pt modelId="{9AD4C383-AE8D-4745-A9D9-D0CD229F4F49}" type="pres">
      <dgm:prSet presAssocID="{98C3C4FD-8D4F-4A23-9BFF-A276CE67DE9E}" presName="node" presStyleLbl="node1" presStyleIdx="0" presStyleCnt="5" custScaleX="135159">
        <dgm:presLayoutVars>
          <dgm:bulletEnabled val="1"/>
        </dgm:presLayoutVars>
      </dgm:prSet>
      <dgm:spPr/>
    </dgm:pt>
    <dgm:pt modelId="{300C5C20-513F-4CA3-9B9A-687EFB758B69}" type="pres">
      <dgm:prSet presAssocID="{B93AC5C0-2E97-4625-BC08-437324E4C1EB}" presName="Name9" presStyleLbl="parChTrans1D2" presStyleIdx="1" presStyleCnt="5"/>
      <dgm:spPr/>
    </dgm:pt>
    <dgm:pt modelId="{D5A03FBC-EBC7-4AEF-B737-15A76876B4D9}" type="pres">
      <dgm:prSet presAssocID="{B93AC5C0-2E97-4625-BC08-437324E4C1EB}" presName="connTx" presStyleLbl="parChTrans1D2" presStyleIdx="1" presStyleCnt="5"/>
      <dgm:spPr/>
    </dgm:pt>
    <dgm:pt modelId="{25DB65A0-4FD9-46D5-B70A-ADB2FC014EA0}" type="pres">
      <dgm:prSet presAssocID="{9D808918-7089-4425-BED4-1A68102585A0}" presName="node" presStyleLbl="node1" presStyleIdx="1" presStyleCnt="5" custScaleX="135159">
        <dgm:presLayoutVars>
          <dgm:bulletEnabled val="1"/>
        </dgm:presLayoutVars>
      </dgm:prSet>
      <dgm:spPr/>
    </dgm:pt>
    <dgm:pt modelId="{B9C5154F-C9D9-4469-AE07-9A8BA1C49142}" type="pres">
      <dgm:prSet presAssocID="{8A065109-2FB1-498A-84B2-5226FFC91957}" presName="Name9" presStyleLbl="parChTrans1D2" presStyleIdx="2" presStyleCnt="5"/>
      <dgm:spPr/>
    </dgm:pt>
    <dgm:pt modelId="{1D43A2DB-FE08-4629-A217-FB0A66431ABC}" type="pres">
      <dgm:prSet presAssocID="{8A065109-2FB1-498A-84B2-5226FFC91957}" presName="connTx" presStyleLbl="parChTrans1D2" presStyleIdx="2" presStyleCnt="5"/>
      <dgm:spPr/>
    </dgm:pt>
    <dgm:pt modelId="{DEE100B1-D82A-4B02-B6AE-A3454FC94CEB}" type="pres">
      <dgm:prSet presAssocID="{98228EFC-7026-446D-ADDC-9B6279C83FA5}" presName="node" presStyleLbl="node1" presStyleIdx="2" presStyleCnt="5" custScaleX="135159">
        <dgm:presLayoutVars>
          <dgm:bulletEnabled val="1"/>
        </dgm:presLayoutVars>
      </dgm:prSet>
      <dgm:spPr/>
    </dgm:pt>
    <dgm:pt modelId="{ED2C7CE0-DEE5-48BD-8FAC-3986027CAC44}" type="pres">
      <dgm:prSet presAssocID="{47290201-1D78-4D52-891F-4ECD3C71213D}" presName="Name9" presStyleLbl="parChTrans1D2" presStyleIdx="3" presStyleCnt="5"/>
      <dgm:spPr/>
    </dgm:pt>
    <dgm:pt modelId="{96D81FCB-7071-499C-9297-C80395E60037}" type="pres">
      <dgm:prSet presAssocID="{47290201-1D78-4D52-891F-4ECD3C71213D}" presName="connTx" presStyleLbl="parChTrans1D2" presStyleIdx="3" presStyleCnt="5"/>
      <dgm:spPr/>
    </dgm:pt>
    <dgm:pt modelId="{34B9BCF4-6B7C-405F-BBBE-B14B44D8FF39}" type="pres">
      <dgm:prSet presAssocID="{22267773-3352-46D6-A932-D0EDF4EE9E44}" presName="node" presStyleLbl="node1" presStyleIdx="3" presStyleCnt="5" custScaleX="135159" custRadScaleRad="99908" custRadScaleInc="106">
        <dgm:presLayoutVars>
          <dgm:bulletEnabled val="1"/>
        </dgm:presLayoutVars>
      </dgm:prSet>
      <dgm:spPr/>
    </dgm:pt>
    <dgm:pt modelId="{80AF02FD-15A2-4899-9EBD-29ED2066B59A}" type="pres">
      <dgm:prSet presAssocID="{8DE7E108-EC61-4FD7-A1D3-58C712C3DE42}" presName="Name9" presStyleLbl="parChTrans1D2" presStyleIdx="4" presStyleCnt="5"/>
      <dgm:spPr/>
    </dgm:pt>
    <dgm:pt modelId="{D7AF5E7F-402F-45DD-B20D-079390C3E272}" type="pres">
      <dgm:prSet presAssocID="{8DE7E108-EC61-4FD7-A1D3-58C712C3DE42}" presName="connTx" presStyleLbl="parChTrans1D2" presStyleIdx="4" presStyleCnt="5"/>
      <dgm:spPr/>
    </dgm:pt>
    <dgm:pt modelId="{FF93D817-8116-4C43-9D91-F4F1B02D989C}" type="pres">
      <dgm:prSet presAssocID="{36F5C3BC-F65C-4836-99B7-C74D4E35FDDB}" presName="node" presStyleLbl="node1" presStyleIdx="4" presStyleCnt="5" custScaleX="135159">
        <dgm:presLayoutVars>
          <dgm:bulletEnabled val="1"/>
        </dgm:presLayoutVars>
      </dgm:prSet>
      <dgm:spPr/>
    </dgm:pt>
  </dgm:ptLst>
  <dgm:cxnLst>
    <dgm:cxn modelId="{AF6A9801-11EF-4602-AB88-9113648A21A6}" type="presOf" srcId="{8A065109-2FB1-498A-84B2-5226FFC91957}" destId="{B9C5154F-C9D9-4469-AE07-9A8BA1C49142}" srcOrd="0" destOrd="0" presId="urn:microsoft.com/office/officeart/2005/8/layout/radial1"/>
    <dgm:cxn modelId="{1B1DE009-01DE-4C63-9607-07A04F12EBCF}" srcId="{2B3AC400-A297-45C8-B277-860E2D7BFC1F}" destId="{3C295332-40CB-48C8-A5C4-B8FAFEF21CC9}" srcOrd="0" destOrd="0" parTransId="{BB4CCC1C-0AD1-43ED-BD5C-C36B8F22874F}" sibTransId="{F47F1B2F-400B-43F8-815D-760F2FC4C31A}"/>
    <dgm:cxn modelId="{CB300B11-2883-4758-88A7-3ABD4B1609C0}" srcId="{3C295332-40CB-48C8-A5C4-B8FAFEF21CC9}" destId="{98C3C4FD-8D4F-4A23-9BFF-A276CE67DE9E}" srcOrd="0" destOrd="0" parTransId="{3931C1BB-1A61-4EFD-8D6F-019D5A2B8BB1}" sibTransId="{E1194BCF-4518-4BFF-BD06-819CAA4F7D2E}"/>
    <dgm:cxn modelId="{A437BF33-D0A8-42CF-880E-AC789D6101DE}" type="presOf" srcId="{8DE7E108-EC61-4FD7-A1D3-58C712C3DE42}" destId="{D7AF5E7F-402F-45DD-B20D-079390C3E272}" srcOrd="1" destOrd="0" presId="urn:microsoft.com/office/officeart/2005/8/layout/radial1"/>
    <dgm:cxn modelId="{15FCCB67-8E14-455D-975E-B49FF84AA6E3}" type="presOf" srcId="{B93AC5C0-2E97-4625-BC08-437324E4C1EB}" destId="{D5A03FBC-EBC7-4AEF-B737-15A76876B4D9}" srcOrd="1" destOrd="0" presId="urn:microsoft.com/office/officeart/2005/8/layout/radial1"/>
    <dgm:cxn modelId="{A4E73769-8179-4F4B-AF00-E68DD57ECBBF}" type="presOf" srcId="{3931C1BB-1A61-4EFD-8D6F-019D5A2B8BB1}" destId="{4F3A8D46-F611-4701-9CE8-8A95816E9365}" srcOrd="0" destOrd="0" presId="urn:microsoft.com/office/officeart/2005/8/layout/radial1"/>
    <dgm:cxn modelId="{79F9D649-4E50-484F-B54C-F3A5DF7F1923}" type="presOf" srcId="{22267773-3352-46D6-A932-D0EDF4EE9E44}" destId="{34B9BCF4-6B7C-405F-BBBE-B14B44D8FF39}" srcOrd="0" destOrd="0" presId="urn:microsoft.com/office/officeart/2005/8/layout/radial1"/>
    <dgm:cxn modelId="{78F7834A-42BD-45E8-9E20-F0DD72E232F6}" srcId="{3C295332-40CB-48C8-A5C4-B8FAFEF21CC9}" destId="{9D808918-7089-4425-BED4-1A68102585A0}" srcOrd="1" destOrd="0" parTransId="{B93AC5C0-2E97-4625-BC08-437324E4C1EB}" sibTransId="{A70E754F-9D0E-4B7A-B069-9372261E70E2}"/>
    <dgm:cxn modelId="{41864452-D8CA-406E-873C-219198D1A856}" srcId="{3C295332-40CB-48C8-A5C4-B8FAFEF21CC9}" destId="{22267773-3352-46D6-A932-D0EDF4EE9E44}" srcOrd="3" destOrd="0" parTransId="{47290201-1D78-4D52-891F-4ECD3C71213D}" sibTransId="{AF1958FC-4296-4969-B6CC-D6D6FDF0ACC5}"/>
    <dgm:cxn modelId="{9B663874-2574-486A-BA15-26EE3BB24085}" type="presOf" srcId="{47290201-1D78-4D52-891F-4ECD3C71213D}" destId="{96D81FCB-7071-499C-9297-C80395E60037}" srcOrd="1" destOrd="0" presId="urn:microsoft.com/office/officeart/2005/8/layout/radial1"/>
    <dgm:cxn modelId="{A3A11257-8A82-4E71-B7FD-0356FD8A78DA}" type="presOf" srcId="{3931C1BB-1A61-4EFD-8D6F-019D5A2B8BB1}" destId="{BA9C0D94-8AC0-44A0-9342-F13BC0C8DE5B}" srcOrd="1" destOrd="0" presId="urn:microsoft.com/office/officeart/2005/8/layout/radial1"/>
    <dgm:cxn modelId="{2C92A877-433E-46CC-B67C-2352BB31015A}" type="presOf" srcId="{B93AC5C0-2E97-4625-BC08-437324E4C1EB}" destId="{300C5C20-513F-4CA3-9B9A-687EFB758B69}" srcOrd="0" destOrd="0" presId="urn:microsoft.com/office/officeart/2005/8/layout/radial1"/>
    <dgm:cxn modelId="{1ED5327B-A103-41AF-AEDA-A6DA680F0302}" type="presOf" srcId="{98C3C4FD-8D4F-4A23-9BFF-A276CE67DE9E}" destId="{9AD4C383-AE8D-4745-A9D9-D0CD229F4F49}" srcOrd="0" destOrd="0" presId="urn:microsoft.com/office/officeart/2005/8/layout/radial1"/>
    <dgm:cxn modelId="{9D9FEB7F-D769-427E-BD64-147DFE03E20B}" type="presOf" srcId="{8DE7E108-EC61-4FD7-A1D3-58C712C3DE42}" destId="{80AF02FD-15A2-4899-9EBD-29ED2066B59A}" srcOrd="0" destOrd="0" presId="urn:microsoft.com/office/officeart/2005/8/layout/radial1"/>
    <dgm:cxn modelId="{BE2BB787-BC2F-4F49-9EAB-92C9C7A835AB}" type="presOf" srcId="{9D808918-7089-4425-BED4-1A68102585A0}" destId="{25DB65A0-4FD9-46D5-B70A-ADB2FC014EA0}" srcOrd="0" destOrd="0" presId="urn:microsoft.com/office/officeart/2005/8/layout/radial1"/>
    <dgm:cxn modelId="{CE894989-81FA-4D73-AF0C-266DF0F815A3}" type="presOf" srcId="{3C295332-40CB-48C8-A5C4-B8FAFEF21CC9}" destId="{311A166D-1589-45CC-A4D8-735CC46F02AD}" srcOrd="0" destOrd="0" presId="urn:microsoft.com/office/officeart/2005/8/layout/radial1"/>
    <dgm:cxn modelId="{859006A8-3984-4B40-BEE6-7FD26A23B559}" type="presOf" srcId="{8A065109-2FB1-498A-84B2-5226FFC91957}" destId="{1D43A2DB-FE08-4629-A217-FB0A66431ABC}" srcOrd="1" destOrd="0" presId="urn:microsoft.com/office/officeart/2005/8/layout/radial1"/>
    <dgm:cxn modelId="{29CE2FAF-49CF-4355-805C-7EDA414147E8}" type="presOf" srcId="{98228EFC-7026-446D-ADDC-9B6279C83FA5}" destId="{DEE100B1-D82A-4B02-B6AE-A3454FC94CEB}" srcOrd="0" destOrd="0" presId="urn:microsoft.com/office/officeart/2005/8/layout/radial1"/>
    <dgm:cxn modelId="{35B967B4-E08D-4811-93BB-B56B740E7AD7}" srcId="{3C295332-40CB-48C8-A5C4-B8FAFEF21CC9}" destId="{98228EFC-7026-446D-ADDC-9B6279C83FA5}" srcOrd="2" destOrd="0" parTransId="{8A065109-2FB1-498A-84B2-5226FFC91957}" sibTransId="{A6E0C69E-40D1-4E02-9305-CC34B08955D5}"/>
    <dgm:cxn modelId="{675224C0-F971-4FE4-BF2A-C3A4A3513221}" type="presOf" srcId="{47290201-1D78-4D52-891F-4ECD3C71213D}" destId="{ED2C7CE0-DEE5-48BD-8FAC-3986027CAC44}" srcOrd="0" destOrd="0" presId="urn:microsoft.com/office/officeart/2005/8/layout/radial1"/>
    <dgm:cxn modelId="{C5D5CADA-C825-4B16-A1AD-3118D117E5E8}" srcId="{3C295332-40CB-48C8-A5C4-B8FAFEF21CC9}" destId="{36F5C3BC-F65C-4836-99B7-C74D4E35FDDB}" srcOrd="4" destOrd="0" parTransId="{8DE7E108-EC61-4FD7-A1D3-58C712C3DE42}" sibTransId="{D0F92DA7-18A7-4625-BB73-6E18BBC2DE38}"/>
    <dgm:cxn modelId="{BF2467E0-7EB5-47D9-89D2-CB01853D0BD3}" type="presOf" srcId="{36F5C3BC-F65C-4836-99B7-C74D4E35FDDB}" destId="{FF93D817-8116-4C43-9D91-F4F1B02D989C}" srcOrd="0" destOrd="0" presId="urn:microsoft.com/office/officeart/2005/8/layout/radial1"/>
    <dgm:cxn modelId="{36E1C5E3-0057-4DE3-AC60-C2296B7519D1}" type="presOf" srcId="{2B3AC400-A297-45C8-B277-860E2D7BFC1F}" destId="{C1DEA075-5D33-4624-8BAF-3E129AC12241}" srcOrd="0" destOrd="0" presId="urn:microsoft.com/office/officeart/2005/8/layout/radial1"/>
    <dgm:cxn modelId="{03170131-BFC8-422A-BC51-8B6543A55E6D}" type="presParOf" srcId="{C1DEA075-5D33-4624-8BAF-3E129AC12241}" destId="{311A166D-1589-45CC-A4D8-735CC46F02AD}" srcOrd="0" destOrd="0" presId="urn:microsoft.com/office/officeart/2005/8/layout/radial1"/>
    <dgm:cxn modelId="{524914C3-BF25-4647-B5D9-01182EB20F69}" type="presParOf" srcId="{C1DEA075-5D33-4624-8BAF-3E129AC12241}" destId="{4F3A8D46-F611-4701-9CE8-8A95816E9365}" srcOrd="1" destOrd="0" presId="urn:microsoft.com/office/officeart/2005/8/layout/radial1"/>
    <dgm:cxn modelId="{DE749A9D-77A3-4E6A-9AE3-3684E17C6882}" type="presParOf" srcId="{4F3A8D46-F611-4701-9CE8-8A95816E9365}" destId="{BA9C0D94-8AC0-44A0-9342-F13BC0C8DE5B}" srcOrd="0" destOrd="0" presId="urn:microsoft.com/office/officeart/2005/8/layout/radial1"/>
    <dgm:cxn modelId="{5C888750-0229-4452-B797-08B298863EF9}" type="presParOf" srcId="{C1DEA075-5D33-4624-8BAF-3E129AC12241}" destId="{9AD4C383-AE8D-4745-A9D9-D0CD229F4F49}" srcOrd="2" destOrd="0" presId="urn:microsoft.com/office/officeart/2005/8/layout/radial1"/>
    <dgm:cxn modelId="{0F29ACEE-E0AE-4409-AF01-91D40FE4643A}" type="presParOf" srcId="{C1DEA075-5D33-4624-8BAF-3E129AC12241}" destId="{300C5C20-513F-4CA3-9B9A-687EFB758B69}" srcOrd="3" destOrd="0" presId="urn:microsoft.com/office/officeart/2005/8/layout/radial1"/>
    <dgm:cxn modelId="{406C8EC9-8451-4414-960C-537859FF049A}" type="presParOf" srcId="{300C5C20-513F-4CA3-9B9A-687EFB758B69}" destId="{D5A03FBC-EBC7-4AEF-B737-15A76876B4D9}" srcOrd="0" destOrd="0" presId="urn:microsoft.com/office/officeart/2005/8/layout/radial1"/>
    <dgm:cxn modelId="{91AA77C9-8CC9-446B-8475-FA5037078DFA}" type="presParOf" srcId="{C1DEA075-5D33-4624-8BAF-3E129AC12241}" destId="{25DB65A0-4FD9-46D5-B70A-ADB2FC014EA0}" srcOrd="4" destOrd="0" presId="urn:microsoft.com/office/officeart/2005/8/layout/radial1"/>
    <dgm:cxn modelId="{D3BD4E30-8765-49D8-B3EB-D56DF8C6C072}" type="presParOf" srcId="{C1DEA075-5D33-4624-8BAF-3E129AC12241}" destId="{B9C5154F-C9D9-4469-AE07-9A8BA1C49142}" srcOrd="5" destOrd="0" presId="urn:microsoft.com/office/officeart/2005/8/layout/radial1"/>
    <dgm:cxn modelId="{2E24250A-DA34-420C-B3A9-0E8BC1D5F623}" type="presParOf" srcId="{B9C5154F-C9D9-4469-AE07-9A8BA1C49142}" destId="{1D43A2DB-FE08-4629-A217-FB0A66431ABC}" srcOrd="0" destOrd="0" presId="urn:microsoft.com/office/officeart/2005/8/layout/radial1"/>
    <dgm:cxn modelId="{1EF1815E-B159-4E73-8493-17330E105FDA}" type="presParOf" srcId="{C1DEA075-5D33-4624-8BAF-3E129AC12241}" destId="{DEE100B1-D82A-4B02-B6AE-A3454FC94CEB}" srcOrd="6" destOrd="0" presId="urn:microsoft.com/office/officeart/2005/8/layout/radial1"/>
    <dgm:cxn modelId="{2E2FAF5E-BFA0-49D6-929C-E99CAC16FF82}" type="presParOf" srcId="{C1DEA075-5D33-4624-8BAF-3E129AC12241}" destId="{ED2C7CE0-DEE5-48BD-8FAC-3986027CAC44}" srcOrd="7" destOrd="0" presId="urn:microsoft.com/office/officeart/2005/8/layout/radial1"/>
    <dgm:cxn modelId="{0C022960-12C7-420B-968E-9B64EBE53BDE}" type="presParOf" srcId="{ED2C7CE0-DEE5-48BD-8FAC-3986027CAC44}" destId="{96D81FCB-7071-499C-9297-C80395E60037}" srcOrd="0" destOrd="0" presId="urn:microsoft.com/office/officeart/2005/8/layout/radial1"/>
    <dgm:cxn modelId="{0E3943FD-3786-47FD-9352-0AA8381F4C19}" type="presParOf" srcId="{C1DEA075-5D33-4624-8BAF-3E129AC12241}" destId="{34B9BCF4-6B7C-405F-BBBE-B14B44D8FF39}" srcOrd="8" destOrd="0" presId="urn:microsoft.com/office/officeart/2005/8/layout/radial1"/>
    <dgm:cxn modelId="{57436453-AF06-4F5F-BFCF-57DAB5DE75E3}" type="presParOf" srcId="{C1DEA075-5D33-4624-8BAF-3E129AC12241}" destId="{80AF02FD-15A2-4899-9EBD-29ED2066B59A}" srcOrd="9" destOrd="0" presId="urn:microsoft.com/office/officeart/2005/8/layout/radial1"/>
    <dgm:cxn modelId="{2F8C4F73-048D-461B-A7ED-1E3206A32940}" type="presParOf" srcId="{80AF02FD-15A2-4899-9EBD-29ED2066B59A}" destId="{D7AF5E7F-402F-45DD-B20D-079390C3E272}" srcOrd="0" destOrd="0" presId="urn:microsoft.com/office/officeart/2005/8/layout/radial1"/>
    <dgm:cxn modelId="{E93C3607-BD3D-40B1-82D1-3CBD433BF448}" type="presParOf" srcId="{C1DEA075-5D33-4624-8BAF-3E129AC12241}" destId="{FF93D817-8116-4C43-9D91-F4F1B02D989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FF6600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/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1C558D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D30916-410B-452C-BEB5-3364788C64F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56FADA-36D2-4983-8AD9-2CB052D31556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is this course about?</a:t>
          </a:r>
        </a:p>
      </dgm:t>
    </dgm:pt>
    <dgm:pt modelId="{CE3D11C8-714D-4648-BC14-9E6CB23A242E}" type="parTrans" cxnId="{774403B1-DF90-40BE-82F8-D008F3695B40}">
      <dgm:prSet/>
      <dgm:spPr/>
      <dgm:t>
        <a:bodyPr/>
        <a:lstStyle/>
        <a:p>
          <a:endParaRPr lang="en-US"/>
        </a:p>
      </dgm:t>
    </dgm:pt>
    <dgm:pt modelId="{BB0B3F90-94F5-46A9-9C41-AC968A2E8F93}" type="sibTrans" cxnId="{774403B1-DF90-40BE-82F8-D008F3695B40}">
      <dgm:prSet/>
      <dgm:spPr/>
      <dgm:t>
        <a:bodyPr/>
        <a:lstStyle/>
        <a:p>
          <a:endParaRPr lang="en-US"/>
        </a:p>
      </dgm:t>
    </dgm:pt>
    <dgm:pt modelId="{D9A5881D-CBB2-4FD1-B431-AD35E9ABF2C1}">
      <dgm:prSet/>
      <dgm:spPr>
        <a:solidFill>
          <a:srgbClr val="1C558D"/>
        </a:solidFill>
      </dgm:spPr>
      <dgm:t>
        <a:bodyPr/>
        <a:lstStyle/>
        <a:p>
          <a:r>
            <a:rPr lang="en-US" dirty="0"/>
            <a:t>What skills will I learn that I can put on my CV?</a:t>
          </a:r>
        </a:p>
      </dgm:t>
    </dgm:pt>
    <dgm:pt modelId="{C4106CA4-5376-441E-A262-270C1BFBB7C2}" type="parTrans" cxnId="{1E10AC0C-241E-47B4-ADE9-70817BBB07E0}">
      <dgm:prSet/>
      <dgm:spPr/>
      <dgm:t>
        <a:bodyPr/>
        <a:lstStyle/>
        <a:p>
          <a:endParaRPr lang="en-US"/>
        </a:p>
      </dgm:t>
    </dgm:pt>
    <dgm:pt modelId="{B3B134AF-9E7D-4771-81E5-B476368B3F82}" type="sibTrans" cxnId="{1E10AC0C-241E-47B4-ADE9-70817BBB07E0}">
      <dgm:prSet/>
      <dgm:spPr/>
      <dgm:t>
        <a:bodyPr/>
        <a:lstStyle/>
        <a:p>
          <a:endParaRPr lang="en-US"/>
        </a:p>
      </dgm:t>
    </dgm:pt>
    <dgm:pt modelId="{2CFB83D2-5A66-44CE-A85C-BA30B4E46153}">
      <dgm:prSet/>
      <dgm:spPr>
        <a:solidFill>
          <a:srgbClr val="FF6600"/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gm:t>
    </dgm:pt>
    <dgm:pt modelId="{E6707E29-54F4-49E1-8E25-4309F322FF8E}" type="parTrans" cxnId="{7B363DA1-A4DE-4787-B150-3D402E6CDA4B}">
      <dgm:prSet/>
      <dgm:spPr/>
      <dgm:t>
        <a:bodyPr/>
        <a:lstStyle/>
        <a:p>
          <a:endParaRPr lang="en-US"/>
        </a:p>
      </dgm:t>
    </dgm:pt>
    <dgm:pt modelId="{399B20FE-2834-4AC0-97E8-1748BF552D36}" type="sibTrans" cxnId="{7B363DA1-A4DE-4787-B150-3D402E6CDA4B}">
      <dgm:prSet/>
      <dgm:spPr/>
      <dgm:t>
        <a:bodyPr/>
        <a:lstStyle/>
        <a:p>
          <a:endParaRPr lang="en-US"/>
        </a:p>
      </dgm:t>
    </dgm:pt>
    <dgm:pt modelId="{65F3A98E-ED46-44E2-B1F4-31A948081600}">
      <dgm:prSet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dirty="0"/>
            <a:t>What is the Hedge Tournament?</a:t>
          </a:r>
        </a:p>
      </dgm:t>
    </dgm:pt>
    <dgm:pt modelId="{22249C18-3252-46E2-8918-97FA39D5B099}" type="parTrans" cxnId="{0FAC893D-70A0-45CC-8E41-3BE7CE00EF3A}">
      <dgm:prSet/>
      <dgm:spPr/>
      <dgm:t>
        <a:bodyPr/>
        <a:lstStyle/>
        <a:p>
          <a:endParaRPr lang="en-US"/>
        </a:p>
      </dgm:t>
    </dgm:pt>
    <dgm:pt modelId="{929CAC43-36A2-460E-8427-A55CDC4EE7C5}" type="sibTrans" cxnId="{0FAC893D-70A0-45CC-8E41-3BE7CE00EF3A}">
      <dgm:prSet/>
      <dgm:spPr/>
      <dgm:t>
        <a:bodyPr/>
        <a:lstStyle/>
        <a:p>
          <a:endParaRPr lang="en-US"/>
        </a:p>
      </dgm:t>
    </dgm:pt>
    <dgm:pt modelId="{93975D5D-DE7D-4A16-8031-F29511B09CDD}" type="pres">
      <dgm:prSet presAssocID="{12D30916-410B-452C-BEB5-3364788C64F8}" presName="Name0" presStyleCnt="0">
        <dgm:presLayoutVars>
          <dgm:chMax val="7"/>
          <dgm:chPref val="7"/>
          <dgm:dir/>
        </dgm:presLayoutVars>
      </dgm:prSet>
      <dgm:spPr/>
    </dgm:pt>
    <dgm:pt modelId="{9A80F453-95C5-4177-83D4-5935B6ECFB10}" type="pres">
      <dgm:prSet presAssocID="{12D30916-410B-452C-BEB5-3364788C64F8}" presName="Name1" presStyleCnt="0"/>
      <dgm:spPr/>
    </dgm:pt>
    <dgm:pt modelId="{19B660AE-488A-4B3E-B412-388531BC6393}" type="pres">
      <dgm:prSet presAssocID="{12D30916-410B-452C-BEB5-3364788C64F8}" presName="cycle" presStyleCnt="0"/>
      <dgm:spPr/>
    </dgm:pt>
    <dgm:pt modelId="{A0649973-6B34-434E-BB5B-1366B2004DCE}" type="pres">
      <dgm:prSet presAssocID="{12D30916-410B-452C-BEB5-3364788C64F8}" presName="srcNode" presStyleLbl="node1" presStyleIdx="0" presStyleCnt="4"/>
      <dgm:spPr/>
    </dgm:pt>
    <dgm:pt modelId="{6B19635F-3972-43C2-A394-66E9BCF35514}" type="pres">
      <dgm:prSet presAssocID="{12D30916-410B-452C-BEB5-3364788C64F8}" presName="conn" presStyleLbl="parChTrans1D2" presStyleIdx="0" presStyleCnt="1"/>
      <dgm:spPr/>
    </dgm:pt>
    <dgm:pt modelId="{86126621-D214-42D1-896E-D2F7B050508A}" type="pres">
      <dgm:prSet presAssocID="{12D30916-410B-452C-BEB5-3364788C64F8}" presName="extraNode" presStyleLbl="node1" presStyleIdx="0" presStyleCnt="4"/>
      <dgm:spPr/>
    </dgm:pt>
    <dgm:pt modelId="{D787BE4E-604E-4F6E-9A51-CC6C0457D55B}" type="pres">
      <dgm:prSet presAssocID="{12D30916-410B-452C-BEB5-3364788C64F8}" presName="dstNode" presStyleLbl="node1" presStyleIdx="0" presStyleCnt="4"/>
      <dgm:spPr/>
    </dgm:pt>
    <dgm:pt modelId="{0A0D1D10-4146-4E0F-B6BD-02D38E93C28F}" type="pres">
      <dgm:prSet presAssocID="{6456FADA-36D2-4983-8AD9-2CB052D31556}" presName="text_1" presStyleLbl="node1" presStyleIdx="0" presStyleCnt="4">
        <dgm:presLayoutVars>
          <dgm:bulletEnabled val="1"/>
        </dgm:presLayoutVars>
      </dgm:prSet>
      <dgm:spPr/>
    </dgm:pt>
    <dgm:pt modelId="{A273FF8A-B68B-43F3-B070-ECE07B6B1CE3}" type="pres">
      <dgm:prSet presAssocID="{6456FADA-36D2-4983-8AD9-2CB052D31556}" presName="accent_1" presStyleCnt="0"/>
      <dgm:spPr/>
    </dgm:pt>
    <dgm:pt modelId="{E108AEF6-0071-491C-866A-FDD2ADF9F454}" type="pres">
      <dgm:prSet presAssocID="{6456FADA-36D2-4983-8AD9-2CB052D31556}" presName="accentRepeatNode" presStyleLbl="solidFgAcc1" presStyleIdx="0" presStyleCnt="4"/>
      <dgm:spPr/>
    </dgm:pt>
    <dgm:pt modelId="{0ADBA0F7-F801-42B7-9BBC-0277A800B30A}" type="pres">
      <dgm:prSet presAssocID="{D9A5881D-CBB2-4FD1-B431-AD35E9ABF2C1}" presName="text_2" presStyleLbl="node1" presStyleIdx="1" presStyleCnt="4">
        <dgm:presLayoutVars>
          <dgm:bulletEnabled val="1"/>
        </dgm:presLayoutVars>
      </dgm:prSet>
      <dgm:spPr/>
    </dgm:pt>
    <dgm:pt modelId="{5655F61F-7C4B-42A8-B458-5DAA8CA67471}" type="pres">
      <dgm:prSet presAssocID="{D9A5881D-CBB2-4FD1-B431-AD35E9ABF2C1}" presName="accent_2" presStyleCnt="0"/>
      <dgm:spPr/>
    </dgm:pt>
    <dgm:pt modelId="{43CC351D-CF99-450C-80C2-B48C331ED7E6}" type="pres">
      <dgm:prSet presAssocID="{D9A5881D-CBB2-4FD1-B431-AD35E9ABF2C1}" presName="accentRepeatNode" presStyleLbl="solidFgAcc1" presStyleIdx="1" presStyleCnt="4"/>
      <dgm:spPr/>
    </dgm:pt>
    <dgm:pt modelId="{58A8B6D5-DCF1-4BBC-B012-C01F0419F9C5}" type="pres">
      <dgm:prSet presAssocID="{65F3A98E-ED46-44E2-B1F4-31A948081600}" presName="text_3" presStyleLbl="node1" presStyleIdx="2" presStyleCnt="4">
        <dgm:presLayoutVars>
          <dgm:bulletEnabled val="1"/>
        </dgm:presLayoutVars>
      </dgm:prSet>
      <dgm:spPr/>
    </dgm:pt>
    <dgm:pt modelId="{6C2E98E9-0B1B-499F-8154-2DB0CBC833FA}" type="pres">
      <dgm:prSet presAssocID="{65F3A98E-ED46-44E2-B1F4-31A948081600}" presName="accent_3" presStyleCnt="0"/>
      <dgm:spPr/>
    </dgm:pt>
    <dgm:pt modelId="{DA5118E3-3075-4245-9DAA-FF955840C4C7}" type="pres">
      <dgm:prSet presAssocID="{65F3A98E-ED46-44E2-B1F4-31A948081600}" presName="accentRepeatNode" presStyleLbl="solidFgAcc1" presStyleIdx="2" presStyleCnt="4"/>
      <dgm:spPr/>
    </dgm:pt>
    <dgm:pt modelId="{EC541717-0F32-478D-815F-8022966E572F}" type="pres">
      <dgm:prSet presAssocID="{2CFB83D2-5A66-44CE-A85C-BA30B4E46153}" presName="text_4" presStyleLbl="node1" presStyleIdx="3" presStyleCnt="4">
        <dgm:presLayoutVars>
          <dgm:bulletEnabled val="1"/>
        </dgm:presLayoutVars>
      </dgm:prSet>
      <dgm:spPr/>
    </dgm:pt>
    <dgm:pt modelId="{8550B0CB-727A-4CF7-A154-F62B373CD3F1}" type="pres">
      <dgm:prSet presAssocID="{2CFB83D2-5A66-44CE-A85C-BA30B4E46153}" presName="accent_4" presStyleCnt="0"/>
      <dgm:spPr/>
    </dgm:pt>
    <dgm:pt modelId="{F13D2A68-008E-4D23-8D27-93880D6ADD79}" type="pres">
      <dgm:prSet presAssocID="{2CFB83D2-5A66-44CE-A85C-BA30B4E46153}" presName="accentRepeatNode" presStyleLbl="solidFgAcc1" presStyleIdx="3" presStyleCnt="4"/>
      <dgm:spPr/>
    </dgm:pt>
  </dgm:ptLst>
  <dgm:cxnLst>
    <dgm:cxn modelId="{B28BA007-24E7-4868-A49F-B0FF356AF0F8}" type="presOf" srcId="{12D30916-410B-452C-BEB5-3364788C64F8}" destId="{93975D5D-DE7D-4A16-8031-F29511B09CDD}" srcOrd="0" destOrd="0" presId="urn:microsoft.com/office/officeart/2008/layout/VerticalCurvedList"/>
    <dgm:cxn modelId="{1E10AC0C-241E-47B4-ADE9-70817BBB07E0}" srcId="{12D30916-410B-452C-BEB5-3364788C64F8}" destId="{D9A5881D-CBB2-4FD1-B431-AD35E9ABF2C1}" srcOrd="1" destOrd="0" parTransId="{C4106CA4-5376-441E-A262-270C1BFBB7C2}" sibTransId="{B3B134AF-9E7D-4771-81E5-B476368B3F82}"/>
    <dgm:cxn modelId="{26A37611-1918-43AF-91DF-D4F417798C48}" type="presOf" srcId="{BB0B3F90-94F5-46A9-9C41-AC968A2E8F93}" destId="{6B19635F-3972-43C2-A394-66E9BCF35514}" srcOrd="0" destOrd="0" presId="urn:microsoft.com/office/officeart/2008/layout/VerticalCurvedList"/>
    <dgm:cxn modelId="{0FAC893D-70A0-45CC-8E41-3BE7CE00EF3A}" srcId="{12D30916-410B-452C-BEB5-3364788C64F8}" destId="{65F3A98E-ED46-44E2-B1F4-31A948081600}" srcOrd="2" destOrd="0" parTransId="{22249C18-3252-46E2-8918-97FA39D5B099}" sibTransId="{929CAC43-36A2-460E-8427-A55CDC4EE7C5}"/>
    <dgm:cxn modelId="{93F50B5C-760C-4AF6-80A5-AE0A7557FAFF}" type="presOf" srcId="{6456FADA-36D2-4983-8AD9-2CB052D31556}" destId="{0A0D1D10-4146-4E0F-B6BD-02D38E93C28F}" srcOrd="0" destOrd="0" presId="urn:microsoft.com/office/officeart/2008/layout/VerticalCurvedList"/>
    <dgm:cxn modelId="{DD4CE87C-E79F-4DDC-8EEE-8390D49591B3}" type="presOf" srcId="{D9A5881D-CBB2-4FD1-B431-AD35E9ABF2C1}" destId="{0ADBA0F7-F801-42B7-9BBC-0277A800B30A}" srcOrd="0" destOrd="0" presId="urn:microsoft.com/office/officeart/2008/layout/VerticalCurvedList"/>
    <dgm:cxn modelId="{7B363DA1-A4DE-4787-B150-3D402E6CDA4B}" srcId="{12D30916-410B-452C-BEB5-3364788C64F8}" destId="{2CFB83D2-5A66-44CE-A85C-BA30B4E46153}" srcOrd="3" destOrd="0" parTransId="{E6707E29-54F4-49E1-8E25-4309F322FF8E}" sibTransId="{399B20FE-2834-4AC0-97E8-1748BF552D36}"/>
    <dgm:cxn modelId="{774403B1-DF90-40BE-82F8-D008F3695B40}" srcId="{12D30916-410B-452C-BEB5-3364788C64F8}" destId="{6456FADA-36D2-4983-8AD9-2CB052D31556}" srcOrd="0" destOrd="0" parTransId="{CE3D11C8-714D-4648-BC14-9E6CB23A242E}" sibTransId="{BB0B3F90-94F5-46A9-9C41-AC968A2E8F93}"/>
    <dgm:cxn modelId="{CD6AC9BA-F86B-448C-954B-BEC1D22C70EB}" type="presOf" srcId="{2CFB83D2-5A66-44CE-A85C-BA30B4E46153}" destId="{EC541717-0F32-478D-815F-8022966E572F}" srcOrd="0" destOrd="0" presId="urn:microsoft.com/office/officeart/2008/layout/VerticalCurvedList"/>
    <dgm:cxn modelId="{271BD4FB-F4C8-4B2D-9688-1E4A1B2BF683}" type="presOf" srcId="{65F3A98E-ED46-44E2-B1F4-31A948081600}" destId="{58A8B6D5-DCF1-4BBC-B012-C01F0419F9C5}" srcOrd="0" destOrd="0" presId="urn:microsoft.com/office/officeart/2008/layout/VerticalCurvedList"/>
    <dgm:cxn modelId="{E045F951-9B70-48BE-90E8-16E81A0DB8FD}" type="presParOf" srcId="{93975D5D-DE7D-4A16-8031-F29511B09CDD}" destId="{9A80F453-95C5-4177-83D4-5935B6ECFB10}" srcOrd="0" destOrd="0" presId="urn:microsoft.com/office/officeart/2008/layout/VerticalCurvedList"/>
    <dgm:cxn modelId="{418F1EA1-BD0C-488A-AC2F-71BC39D8EE60}" type="presParOf" srcId="{9A80F453-95C5-4177-83D4-5935B6ECFB10}" destId="{19B660AE-488A-4B3E-B412-388531BC6393}" srcOrd="0" destOrd="0" presId="urn:microsoft.com/office/officeart/2008/layout/VerticalCurvedList"/>
    <dgm:cxn modelId="{C6D8B4A2-14EB-4E2F-9613-F141C80057FC}" type="presParOf" srcId="{19B660AE-488A-4B3E-B412-388531BC6393}" destId="{A0649973-6B34-434E-BB5B-1366B2004DCE}" srcOrd="0" destOrd="0" presId="urn:microsoft.com/office/officeart/2008/layout/VerticalCurvedList"/>
    <dgm:cxn modelId="{3BB2A93F-3B25-4072-9D5F-50C4AECB4E77}" type="presParOf" srcId="{19B660AE-488A-4B3E-B412-388531BC6393}" destId="{6B19635F-3972-43C2-A394-66E9BCF35514}" srcOrd="1" destOrd="0" presId="urn:microsoft.com/office/officeart/2008/layout/VerticalCurvedList"/>
    <dgm:cxn modelId="{C528D7B4-FBE2-466F-8972-1C0BA8A76283}" type="presParOf" srcId="{19B660AE-488A-4B3E-B412-388531BC6393}" destId="{86126621-D214-42D1-896E-D2F7B050508A}" srcOrd="2" destOrd="0" presId="urn:microsoft.com/office/officeart/2008/layout/VerticalCurvedList"/>
    <dgm:cxn modelId="{A1CF1E0B-D8B4-461E-B5A4-765CBA0BED54}" type="presParOf" srcId="{19B660AE-488A-4B3E-B412-388531BC6393}" destId="{D787BE4E-604E-4F6E-9A51-CC6C0457D55B}" srcOrd="3" destOrd="0" presId="urn:microsoft.com/office/officeart/2008/layout/VerticalCurvedList"/>
    <dgm:cxn modelId="{EA2B70AF-EF01-4796-845F-39B22D1E8196}" type="presParOf" srcId="{9A80F453-95C5-4177-83D4-5935B6ECFB10}" destId="{0A0D1D10-4146-4E0F-B6BD-02D38E93C28F}" srcOrd="1" destOrd="0" presId="urn:microsoft.com/office/officeart/2008/layout/VerticalCurvedList"/>
    <dgm:cxn modelId="{CFE032F8-6D0C-42CB-927A-7D8CEEF94849}" type="presParOf" srcId="{9A80F453-95C5-4177-83D4-5935B6ECFB10}" destId="{A273FF8A-B68B-43F3-B070-ECE07B6B1CE3}" srcOrd="2" destOrd="0" presId="urn:microsoft.com/office/officeart/2008/layout/VerticalCurvedList"/>
    <dgm:cxn modelId="{2F452519-D170-478B-BA28-F55FFE679432}" type="presParOf" srcId="{A273FF8A-B68B-43F3-B070-ECE07B6B1CE3}" destId="{E108AEF6-0071-491C-866A-FDD2ADF9F454}" srcOrd="0" destOrd="0" presId="urn:microsoft.com/office/officeart/2008/layout/VerticalCurvedList"/>
    <dgm:cxn modelId="{7E5666A2-D507-4FB4-AB27-3B55E9E80E84}" type="presParOf" srcId="{9A80F453-95C5-4177-83D4-5935B6ECFB10}" destId="{0ADBA0F7-F801-42B7-9BBC-0277A800B30A}" srcOrd="3" destOrd="0" presId="urn:microsoft.com/office/officeart/2008/layout/VerticalCurvedList"/>
    <dgm:cxn modelId="{1162C4C0-318C-4573-BFCE-88789515DCC0}" type="presParOf" srcId="{9A80F453-95C5-4177-83D4-5935B6ECFB10}" destId="{5655F61F-7C4B-42A8-B458-5DAA8CA67471}" srcOrd="4" destOrd="0" presId="urn:microsoft.com/office/officeart/2008/layout/VerticalCurvedList"/>
    <dgm:cxn modelId="{23D15FA0-38AE-4CC2-8D53-9FCDAD97299D}" type="presParOf" srcId="{5655F61F-7C4B-42A8-B458-5DAA8CA67471}" destId="{43CC351D-CF99-450C-80C2-B48C331ED7E6}" srcOrd="0" destOrd="0" presId="urn:microsoft.com/office/officeart/2008/layout/VerticalCurvedList"/>
    <dgm:cxn modelId="{C062F73B-7326-46C0-B60D-86F00ADC5411}" type="presParOf" srcId="{9A80F453-95C5-4177-83D4-5935B6ECFB10}" destId="{58A8B6D5-DCF1-4BBC-B012-C01F0419F9C5}" srcOrd="5" destOrd="0" presId="urn:microsoft.com/office/officeart/2008/layout/VerticalCurvedList"/>
    <dgm:cxn modelId="{8291BA1C-919F-481D-85A1-88D2C3600EEA}" type="presParOf" srcId="{9A80F453-95C5-4177-83D4-5935B6ECFB10}" destId="{6C2E98E9-0B1B-499F-8154-2DB0CBC833FA}" srcOrd="6" destOrd="0" presId="urn:microsoft.com/office/officeart/2008/layout/VerticalCurvedList"/>
    <dgm:cxn modelId="{1BA13161-3B1F-4431-B53C-CC7F7940002E}" type="presParOf" srcId="{6C2E98E9-0B1B-499F-8154-2DB0CBC833FA}" destId="{DA5118E3-3075-4245-9DAA-FF955840C4C7}" srcOrd="0" destOrd="0" presId="urn:microsoft.com/office/officeart/2008/layout/VerticalCurvedList"/>
    <dgm:cxn modelId="{B95004DA-9F22-49C9-B597-2ADC7D70A1FD}" type="presParOf" srcId="{9A80F453-95C5-4177-83D4-5935B6ECFB10}" destId="{EC541717-0F32-478D-815F-8022966E572F}" srcOrd="7" destOrd="0" presId="urn:microsoft.com/office/officeart/2008/layout/VerticalCurvedList"/>
    <dgm:cxn modelId="{D8067D4A-EC5E-4166-946E-4AF5E7C5F547}" type="presParOf" srcId="{9A80F453-95C5-4177-83D4-5935B6ECFB10}" destId="{8550B0CB-727A-4CF7-A154-F62B373CD3F1}" srcOrd="8" destOrd="0" presId="urn:microsoft.com/office/officeart/2008/layout/VerticalCurvedList"/>
    <dgm:cxn modelId="{B4184E6D-B67D-46A0-BBF0-D4A5AB25EADD}" type="presParOf" srcId="{8550B0CB-727A-4CF7-A154-F62B373CD3F1}" destId="{F13D2A68-008E-4D23-8D27-93880D6ADD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A166D-1589-45CC-A4D8-735CC46F02AD}">
      <dsp:nvSpPr>
        <dsp:cNvPr id="0" name=""/>
        <dsp:cNvSpPr/>
      </dsp:nvSpPr>
      <dsp:spPr>
        <a:xfrm>
          <a:off x="3047999" y="1676401"/>
          <a:ext cx="1066801" cy="1064381"/>
        </a:xfrm>
        <a:prstGeom prst="ellipse">
          <a:avLst/>
        </a:prstGeom>
        <a:solidFill>
          <a:srgbClr val="FF993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Fintech</a:t>
          </a:r>
        </a:p>
      </dsp:txBody>
      <dsp:txXfrm>
        <a:off x="3204228" y="1832276"/>
        <a:ext cx="754343" cy="752631"/>
      </dsp:txXfrm>
    </dsp:sp>
    <dsp:sp modelId="{4F3A8D46-F611-4701-9CE8-8A95816E9365}">
      <dsp:nvSpPr>
        <dsp:cNvPr id="0" name=""/>
        <dsp:cNvSpPr/>
      </dsp:nvSpPr>
      <dsp:spPr>
        <a:xfrm rot="16200000">
          <a:off x="3359912" y="1439631"/>
          <a:ext cx="442975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442975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570325" y="1443839"/>
        <a:ext cx="22148" cy="22148"/>
      </dsp:txXfrm>
    </dsp:sp>
    <dsp:sp modelId="{9AD4C383-AE8D-4745-A9D9-D0CD229F4F49}">
      <dsp:nvSpPr>
        <dsp:cNvPr id="0" name=""/>
        <dsp:cNvSpPr/>
      </dsp:nvSpPr>
      <dsp:spPr>
        <a:xfrm>
          <a:off x="2759442" y="17143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Lending</a:t>
          </a:r>
          <a:br>
            <a:rPr lang="en-US" sz="2000" kern="1200" dirty="0"/>
          </a:br>
          <a:r>
            <a:rPr lang="en-US" sz="1600" kern="1200" dirty="0"/>
            <a:t>Lending Club</a:t>
          </a:r>
          <a:endParaRPr lang="en-US" sz="2000" kern="1200" dirty="0"/>
        </a:p>
      </dsp:txBody>
      <dsp:txXfrm>
        <a:off x="3000188" y="195264"/>
        <a:ext cx="1162423" cy="860041"/>
      </dsp:txXfrm>
    </dsp:sp>
    <dsp:sp modelId="{300C5C20-513F-4CA3-9B9A-687EFB758B69}">
      <dsp:nvSpPr>
        <dsp:cNvPr id="0" name=""/>
        <dsp:cNvSpPr/>
      </dsp:nvSpPr>
      <dsp:spPr>
        <a:xfrm rot="20520000">
          <a:off x="4082253" y="1988543"/>
          <a:ext cx="258709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258709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205140" y="1997357"/>
        <a:ext cx="12935" cy="12935"/>
      </dsp:txXfrm>
    </dsp:sp>
    <dsp:sp modelId="{25DB65A0-4FD9-46D5-B70A-ADB2FC014EA0}">
      <dsp:nvSpPr>
        <dsp:cNvPr id="0" name=""/>
        <dsp:cNvSpPr/>
      </dsp:nvSpPr>
      <dsp:spPr>
        <a:xfrm>
          <a:off x="4265257" y="1111181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Investment Management</a:t>
          </a:r>
          <a:br>
            <a:rPr lang="en-US" sz="1600" kern="1200" dirty="0"/>
          </a:br>
          <a:r>
            <a:rPr lang="en-US" sz="12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JPMorgan</a:t>
          </a:r>
          <a:endParaRPr lang="en-US" sz="1600" kern="1200" dirty="0"/>
        </a:p>
      </dsp:txBody>
      <dsp:txXfrm>
        <a:off x="4506003" y="1289302"/>
        <a:ext cx="1162423" cy="860041"/>
      </dsp:txXfrm>
    </dsp:sp>
    <dsp:sp modelId="{B9C5154F-C9D9-4469-AE07-9A8BA1C49142}">
      <dsp:nvSpPr>
        <dsp:cNvPr id="0" name=""/>
        <dsp:cNvSpPr/>
      </dsp:nvSpPr>
      <dsp:spPr>
        <a:xfrm rot="3240000">
          <a:off x="3814367" y="2781388"/>
          <a:ext cx="388593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388593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98948" y="2786955"/>
        <a:ext cx="19429" cy="19429"/>
      </dsp:txXfrm>
    </dsp:sp>
    <dsp:sp modelId="{DEE100B1-D82A-4B02-B6AE-A3454FC94CEB}">
      <dsp:nvSpPr>
        <dsp:cNvPr id="0" name=""/>
        <dsp:cNvSpPr/>
      </dsp:nvSpPr>
      <dsp:spPr>
        <a:xfrm>
          <a:off x="3690086" y="2881373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Payments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PayPal</a:t>
          </a:r>
        </a:p>
      </dsp:txBody>
      <dsp:txXfrm>
        <a:off x="3930832" y="3059494"/>
        <a:ext cx="1162423" cy="860041"/>
      </dsp:txXfrm>
    </dsp:sp>
    <dsp:sp modelId="{ED2C7CE0-DEE5-48BD-8FAC-3986027CAC44}">
      <dsp:nvSpPr>
        <dsp:cNvPr id="0" name=""/>
        <dsp:cNvSpPr/>
      </dsp:nvSpPr>
      <dsp:spPr>
        <a:xfrm rot="7562290">
          <a:off x="2960694" y="2780469"/>
          <a:ext cx="387023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387023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44530" y="2786076"/>
        <a:ext cx="19351" cy="19351"/>
      </dsp:txXfrm>
    </dsp:sp>
    <dsp:sp modelId="{34B9BCF4-6B7C-405F-BBBE-B14B44D8FF39}">
      <dsp:nvSpPr>
        <dsp:cNvPr id="0" name=""/>
        <dsp:cNvSpPr/>
      </dsp:nvSpPr>
      <dsp:spPr>
        <a:xfrm>
          <a:off x="1828801" y="2879575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InsurTech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Lemonade</a:t>
          </a:r>
        </a:p>
      </dsp:txBody>
      <dsp:txXfrm>
        <a:off x="2069547" y="3057696"/>
        <a:ext cx="1162423" cy="860041"/>
      </dsp:txXfrm>
    </dsp:sp>
    <dsp:sp modelId="{80AF02FD-15A2-4899-9EBD-29ED2066B59A}">
      <dsp:nvSpPr>
        <dsp:cNvPr id="0" name=""/>
        <dsp:cNvSpPr/>
      </dsp:nvSpPr>
      <dsp:spPr>
        <a:xfrm rot="11880000">
          <a:off x="2821837" y="1988543"/>
          <a:ext cx="258709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258709" y="15282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2944724" y="1997357"/>
        <a:ext cx="12935" cy="12935"/>
      </dsp:txXfrm>
    </dsp:sp>
    <dsp:sp modelId="{FF93D817-8116-4C43-9D91-F4F1B02D989C}">
      <dsp:nvSpPr>
        <dsp:cNvPr id="0" name=""/>
        <dsp:cNvSpPr/>
      </dsp:nvSpPr>
      <dsp:spPr>
        <a:xfrm>
          <a:off x="1253626" y="1111181"/>
          <a:ext cx="1643915" cy="12162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RegTech</a:t>
          </a:r>
          <a:br>
            <a:rPr lang="en-US" sz="2000" kern="1200" dirty="0"/>
          </a:br>
          <a:r>
            <a:rPr lang="en-US" sz="1600" kern="1200" dirty="0">
              <a:solidFill>
                <a:srgbClr val="FFFFFF"/>
              </a:solidFill>
              <a:latin typeface="Calibri"/>
              <a:ea typeface="+mn-ea"/>
              <a:cs typeface="+mn-cs"/>
            </a:rPr>
            <a:t>Deloitte</a:t>
          </a:r>
          <a:endParaRPr lang="en-US" sz="2000" kern="1200" dirty="0"/>
        </a:p>
      </dsp:txBody>
      <dsp:txXfrm>
        <a:off x="1494372" y="1289302"/>
        <a:ext cx="1162423" cy="8600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9635F-3972-43C2-A394-66E9BCF35514}">
      <dsp:nvSpPr>
        <dsp:cNvPr id="0" name=""/>
        <dsp:cNvSpPr/>
      </dsp:nvSpPr>
      <dsp:spPr>
        <a:xfrm>
          <a:off x="-5320068" y="-814738"/>
          <a:ext cx="6334934" cy="6334934"/>
        </a:xfrm>
        <a:prstGeom prst="blockArc">
          <a:avLst>
            <a:gd name="adj1" fmla="val 18900000"/>
            <a:gd name="adj2" fmla="val 2700000"/>
            <a:gd name="adj3" fmla="val 341"/>
          </a:avLst>
        </a:prstGeom>
        <a:noFill/>
        <a:ln w="952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D1D10-4146-4E0F-B6BD-02D38E93C28F}">
      <dsp:nvSpPr>
        <dsp:cNvPr id="0" name=""/>
        <dsp:cNvSpPr/>
      </dsp:nvSpPr>
      <dsp:spPr>
        <a:xfrm>
          <a:off x="531334" y="361755"/>
          <a:ext cx="7937748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this course about?</a:t>
          </a:r>
        </a:p>
      </dsp:txBody>
      <dsp:txXfrm>
        <a:off x="531334" y="361755"/>
        <a:ext cx="7937748" cy="723887"/>
      </dsp:txXfrm>
    </dsp:sp>
    <dsp:sp modelId="{E108AEF6-0071-491C-866A-FDD2ADF9F454}">
      <dsp:nvSpPr>
        <dsp:cNvPr id="0" name=""/>
        <dsp:cNvSpPr/>
      </dsp:nvSpPr>
      <dsp:spPr>
        <a:xfrm>
          <a:off x="78904" y="27126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BA0F7-F801-42B7-9BBC-0277A800B30A}">
      <dsp:nvSpPr>
        <dsp:cNvPr id="0" name=""/>
        <dsp:cNvSpPr/>
      </dsp:nvSpPr>
      <dsp:spPr>
        <a:xfrm>
          <a:off x="946355" y="1447775"/>
          <a:ext cx="7522726" cy="723887"/>
        </a:xfrm>
        <a:prstGeom prst="rect">
          <a:avLst/>
        </a:prstGeom>
        <a:solidFill>
          <a:srgbClr val="1C558D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skills will I learn that I can put on my CV?</a:t>
          </a:r>
        </a:p>
      </dsp:txBody>
      <dsp:txXfrm>
        <a:off x="946355" y="1447775"/>
        <a:ext cx="7522726" cy="723887"/>
      </dsp:txXfrm>
    </dsp:sp>
    <dsp:sp modelId="{43CC351D-CF99-450C-80C2-B48C331ED7E6}">
      <dsp:nvSpPr>
        <dsp:cNvPr id="0" name=""/>
        <dsp:cNvSpPr/>
      </dsp:nvSpPr>
      <dsp:spPr>
        <a:xfrm>
          <a:off x="493925" y="1357289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8B6D5-DCF1-4BBC-B012-C01F0419F9C5}">
      <dsp:nvSpPr>
        <dsp:cNvPr id="0" name=""/>
        <dsp:cNvSpPr/>
      </dsp:nvSpPr>
      <dsp:spPr>
        <a:xfrm>
          <a:off x="946355" y="2533794"/>
          <a:ext cx="7522726" cy="723887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the Hedge Tournament?</a:t>
          </a:r>
        </a:p>
      </dsp:txBody>
      <dsp:txXfrm>
        <a:off x="946355" y="2533794"/>
        <a:ext cx="7522726" cy="723887"/>
      </dsp:txXfrm>
    </dsp:sp>
    <dsp:sp modelId="{DA5118E3-3075-4245-9DAA-FF955840C4C7}">
      <dsp:nvSpPr>
        <dsp:cNvPr id="0" name=""/>
        <dsp:cNvSpPr/>
      </dsp:nvSpPr>
      <dsp:spPr>
        <a:xfrm>
          <a:off x="493925" y="244330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41717-0F32-478D-815F-8022966E572F}">
      <dsp:nvSpPr>
        <dsp:cNvPr id="0" name=""/>
        <dsp:cNvSpPr/>
      </dsp:nvSpPr>
      <dsp:spPr>
        <a:xfrm>
          <a:off x="531334" y="3619813"/>
          <a:ext cx="7937748" cy="723887"/>
        </a:xfrm>
        <a:prstGeom prst="rect">
          <a:avLst/>
        </a:prstGeom>
        <a:solidFill>
          <a:srgbClr val="FF660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458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What is the work that I need to do?</a:t>
          </a:r>
        </a:p>
      </dsp:txBody>
      <dsp:txXfrm>
        <a:off x="531334" y="3619813"/>
        <a:ext cx="7937748" cy="723887"/>
      </dsp:txXfrm>
    </dsp:sp>
    <dsp:sp modelId="{F13D2A68-008E-4D23-8D27-93880D6ADD79}">
      <dsp:nvSpPr>
        <dsp:cNvPr id="0" name=""/>
        <dsp:cNvSpPr/>
      </dsp:nvSpPr>
      <dsp:spPr>
        <a:xfrm>
          <a:off x="78904" y="3529328"/>
          <a:ext cx="904859" cy="9048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F9DBC2A5-E837-466D-905C-1A10D0A8D3A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2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D1588-6ADF-4589-878A-1469DEB463C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5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BB3814-6FAC-4BED-B42A-CE7D61A86B9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8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3A4B86-E5A9-49CC-BA88-4E53BC9EFF89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3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E5E9A-7E4B-4DF0-A765-C2C56083D150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88CB8-073C-4DE3-B53B-5E2A210BF1D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4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300/0.177=1,700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2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DC26C-87F5-459C-93A4-2EF2C1F41B04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24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5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2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BD2199-7245-4521-925B-62CAC5DC2ABB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70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BC2A5-E837-466D-905C-1A10D0A8D3A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5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spc="1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Trading Analytics</a:t>
            </a:r>
          </a:p>
        </p:txBody>
      </p:sp>
    </p:spTree>
    <p:extLst>
      <p:ext uri="{BB962C8B-B14F-4D97-AF65-F5344CB8AC3E}">
        <p14:creationId xmlns:p14="http://schemas.microsoft.com/office/powerpoint/2010/main" val="25112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29513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933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32902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360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 userDrawn="1"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8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-2152571" y="2326877"/>
            <a:ext cx="500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</a:t>
            </a:r>
            <a:r>
              <a:rPr lang="en-US" sz="24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Information Management</a:t>
            </a:r>
            <a:endParaRPr lang="en-US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024148-7DA9-4943-9FF6-CF12696E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19150"/>
            <a:ext cx="6336683" cy="32003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9800" y="3867150"/>
            <a:ext cx="29718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WINIT: What Is New in Technology?</a:t>
            </a:r>
          </a:p>
        </p:txBody>
      </p:sp>
    </p:spTree>
    <p:extLst>
      <p:ext uri="{BB962C8B-B14F-4D97-AF65-F5344CB8AC3E}">
        <p14:creationId xmlns:p14="http://schemas.microsoft.com/office/powerpoint/2010/main" val="11075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4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9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Critical Thinking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375E9-78E5-7E83-9140-2635DF93C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7204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7253-D5F2-4AE5-8A17-CCE5CFBB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You Do The Talking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38EEAD8-79AC-DFEC-05A1-9C3AD9965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rhp3rpah[1]">
            <a:extLst>
              <a:ext uri="{FF2B5EF4-FFF2-40B4-BE49-F238E27FC236}">
                <a16:creationId xmlns:a16="http://schemas.microsoft.com/office/drawing/2014/main" id="{02A06E73-53DC-F530-9A72-741E614467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199" y="70306"/>
            <a:ext cx="1066800" cy="8923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817496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1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4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ED4F6-370A-4299-99BA-6237C0E61BAF}"/>
              </a:ext>
            </a:extLst>
          </p:cNvPr>
          <p:cNvSpPr/>
          <p:nvPr userDrawn="1"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7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A65EF2B9-9AE3-481E-9DF6-39B9BC07E8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6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24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11" r:id="rId13"/>
    <p:sldLayoutId id="2147483710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Financial Trading Analytics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Introduction</a:t>
            </a:r>
          </a:p>
          <a:p>
            <a:r>
              <a:rPr lang="en-US" dirty="0"/>
              <a:t>Stefano Grazioli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Tools on your CV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5636" y="889938"/>
            <a:ext cx="5697666" cy="4044012"/>
          </a:xfrm>
        </p:spPr>
        <p:txBody>
          <a:bodyPr>
            <a:normAutofit lnSpcReduction="10000"/>
          </a:bodyPr>
          <a:lstStyle/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Process automation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automating repetitive business analysis tasks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Visual Basic for Applications, Excel Macros, </a:t>
            </a:r>
            <a:b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VSTO: Visual Studio Tools for Office</a:t>
            </a:r>
            <a:endParaRPr lang="en-US" sz="2000" dirty="0">
              <a:solidFill>
                <a:schemeClr val="accent1"/>
              </a:solidFill>
            </a:endParaRP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Automating Business Intelligence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extracting &amp; analyzing information from enterprise databases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Excel-databases, Azure Data Studio, SQL, </a:t>
            </a:r>
            <a:b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SQL Server, Pivot Tables</a:t>
            </a:r>
          </a:p>
          <a:p>
            <a:pPr marL="285750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Financial Engineering tools: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designing &amp; implementing financial strategies 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Visual Studio, </a:t>
            </a: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Hedge Tournament, </a:t>
            </a:r>
            <a:b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 Advanced Excel</a:t>
            </a:r>
            <a:r>
              <a:rPr lang="en-US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17" y="1781175"/>
            <a:ext cx="581025" cy="63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/>
          <a:stretch/>
        </p:blipFill>
        <p:spPr bwMode="auto">
          <a:xfrm>
            <a:off x="7208118" y="3048688"/>
            <a:ext cx="1783548" cy="502567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6"/>
          <a:stretch/>
        </p:blipFill>
        <p:spPr bwMode="auto">
          <a:xfrm>
            <a:off x="7007942" y="1002506"/>
            <a:ext cx="1543050" cy="1188244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63" y="838887"/>
            <a:ext cx="383458" cy="37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01" y="3611808"/>
            <a:ext cx="1784366" cy="1157289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2"/>
          <a:stretch/>
        </p:blipFill>
        <p:spPr bwMode="auto">
          <a:xfrm>
            <a:off x="6777182" y="4409194"/>
            <a:ext cx="2238086" cy="575082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939A9D-F18B-4F7D-B338-068091B0A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339" y="2571750"/>
            <a:ext cx="483200" cy="483200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919F2-0095-4960-B5FC-2A4034D8D2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8292" y="2437691"/>
            <a:ext cx="483200" cy="485357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B7293-4EA0-462B-A747-959B89AD304F}"/>
              </a:ext>
            </a:extLst>
          </p:cNvPr>
          <p:cNvSpPr txBox="1"/>
          <p:nvPr/>
        </p:nvSpPr>
        <p:spPr>
          <a:xfrm>
            <a:off x="7001998" y="2532769"/>
            <a:ext cx="75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Azure Data Studio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76573-B50D-4E4A-A933-EDBBA6156750}"/>
              </a:ext>
            </a:extLst>
          </p:cNvPr>
          <p:cNvSpPr txBox="1"/>
          <p:nvPr/>
        </p:nvSpPr>
        <p:spPr>
          <a:xfrm>
            <a:off x="8308258" y="2378880"/>
            <a:ext cx="7595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  <a:effectLst/>
              </a:rPr>
              <a:t>Pivot tables</a:t>
            </a:r>
          </a:p>
        </p:txBody>
      </p:sp>
    </p:spTree>
    <p:extLst>
      <p:ext uri="{BB962C8B-B14F-4D97-AF65-F5344CB8AC3E}">
        <p14:creationId xmlns:p14="http://schemas.microsoft.com/office/powerpoint/2010/main" val="9357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266820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3490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by doing</a:t>
            </a:r>
          </a:p>
        </p:txBody>
      </p:sp>
    </p:spTree>
    <p:extLst>
      <p:ext uri="{BB962C8B-B14F-4D97-AF65-F5344CB8AC3E}">
        <p14:creationId xmlns:p14="http://schemas.microsoft.com/office/powerpoint/2010/main" val="174477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33350"/>
            <a:ext cx="8610600" cy="762000"/>
          </a:xfrm>
          <a:solidFill>
            <a:schemeClr val="tx1">
              <a:alpha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The Hedge Tournament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04EAE-05C4-4CFA-AD9A-45E0164C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33351"/>
            <a:ext cx="8610601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Hedge Tournament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1409306" y="3086273"/>
            <a:ext cx="1804182" cy="1767616"/>
          </a:xfrm>
          <a:prstGeom prst="can">
            <a:avLst>
              <a:gd name="adj" fmla="val 33398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11272" name="AutoShape 8"/>
          <p:cNvCxnSpPr>
            <a:cxnSpLocks noChangeShapeType="1"/>
            <a:stCxn id="6" idx="3"/>
            <a:endCxn id="4" idx="0"/>
          </p:cNvCxnSpPr>
          <p:nvPr/>
        </p:nvCxnSpPr>
        <p:spPr bwMode="auto">
          <a:xfrm>
            <a:off x="6177293" y="2258759"/>
            <a:ext cx="1552256" cy="799065"/>
          </a:xfrm>
          <a:prstGeom prst="bentConnector2">
            <a:avLst/>
          </a:prstGeom>
          <a:noFill/>
          <a:ln w="76200">
            <a:solidFill>
              <a:schemeClr val="folHlink"/>
            </a:solidFill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11296" name="AutoShape 32"/>
          <p:cNvCxnSpPr>
            <a:cxnSpLocks noChangeShapeType="1"/>
            <a:endCxn id="6" idx="1"/>
          </p:cNvCxnSpPr>
          <p:nvPr/>
        </p:nvCxnSpPr>
        <p:spPr bwMode="auto">
          <a:xfrm rot="5400000" flipH="1" flipV="1">
            <a:off x="2508333" y="2467820"/>
            <a:ext cx="1240520" cy="822398"/>
          </a:xfrm>
          <a:prstGeom prst="bentConnector2">
            <a:avLst/>
          </a:prstGeom>
          <a:noFill/>
          <a:ln w="76200">
            <a:solidFill>
              <a:schemeClr val="folHlink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1543398" y="3767486"/>
            <a:ext cx="1535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Financial</a:t>
            </a:r>
            <a:br>
              <a:rPr lang="en-US" sz="2400" dirty="0">
                <a:solidFill>
                  <a:schemeClr val="bg2"/>
                </a:solidFill>
              </a:rPr>
            </a:br>
            <a:r>
              <a:rPr lang="en-US" sz="2400" dirty="0">
                <a:solidFill>
                  <a:schemeClr val="bg2"/>
                </a:solidFill>
              </a:rPr>
              <a:t>Data DB</a:t>
            </a:r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3352800" y="3028950"/>
            <a:ext cx="30741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Your app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effectLst/>
              </a:rPr>
              <a:t>(gather, analyze, trade, control)</a:t>
            </a:r>
          </a:p>
        </p:txBody>
      </p: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6588447" y="4320139"/>
            <a:ext cx="22669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Your financial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effectLst/>
              </a:rPr>
              <a:t>decisions</a:t>
            </a: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2057400" y="2309396"/>
            <a:ext cx="0" cy="1100554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pic>
        <p:nvPicPr>
          <p:cNvPr id="11301" name="Picture 37" descr="bd19819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798" y="1814215"/>
            <a:ext cx="1421349" cy="908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3" name="Text Box 39"/>
          <p:cNvSpPr txBox="1">
            <a:spLocks noChangeArrowheads="1"/>
          </p:cNvSpPr>
          <p:nvPr/>
        </p:nvSpPr>
        <p:spPr bwMode="auto">
          <a:xfrm>
            <a:off x="381000" y="1159555"/>
            <a:ext cx="259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effectLst/>
              </a:rPr>
              <a:t>Financial Markets</a:t>
            </a: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2667000" y="3295650"/>
            <a:ext cx="152400" cy="171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6781800" y="853608"/>
            <a:ext cx="227907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Hard skills</a:t>
            </a:r>
          </a:p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Experience with IT 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   project management</a:t>
            </a:r>
          </a:p>
          <a:p>
            <a:pPr algn="l"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ffectLst/>
              </a:rPr>
              <a:t> A differentiating story </a:t>
            </a:r>
            <a:br>
              <a:rPr lang="en-US" sz="1400" dirty="0">
                <a:solidFill>
                  <a:schemeClr val="tx1"/>
                </a:solidFill>
                <a:effectLst/>
              </a:rPr>
            </a:br>
            <a:r>
              <a:rPr lang="en-US" sz="1400" dirty="0">
                <a:solidFill>
                  <a:schemeClr val="tx1"/>
                </a:solidFill>
                <a:effectLst/>
              </a:rPr>
              <a:t>   to tell recruiters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0F60F-1F40-435B-A342-D6E269578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683"/>
          <a:stretch/>
        </p:blipFill>
        <p:spPr>
          <a:xfrm>
            <a:off x="6638948" y="3057824"/>
            <a:ext cx="2181202" cy="120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38A7E-82B5-442D-BD3A-CFF873BAE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792" y="1459694"/>
            <a:ext cx="2637501" cy="1598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E81069-A8E5-49FF-B3DB-C183E928C30B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18" name="Line 38">
            <a:extLst>
              <a:ext uri="{FF2B5EF4-FFF2-40B4-BE49-F238E27FC236}">
                <a16:creationId xmlns:a16="http://schemas.microsoft.com/office/drawing/2014/main" id="{A6BCD3E6-1DA5-4FAD-8DDD-7099281DC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706057"/>
            <a:ext cx="0" cy="480769"/>
          </a:xfrm>
          <a:prstGeom prst="line">
            <a:avLst/>
          </a:prstGeom>
          <a:noFill/>
          <a:ln w="76200">
            <a:solidFill>
              <a:schemeClr val="folHlink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 dirty="0"/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82A7A692-C05F-4665-AD51-12A049E2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4203720"/>
            <a:ext cx="2266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</a:rPr>
              <a:t>Your portfolio performance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066970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994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What, already?</a:t>
            </a:r>
          </a:p>
        </p:txBody>
      </p:sp>
    </p:spTree>
    <p:extLst>
      <p:ext uri="{BB962C8B-B14F-4D97-AF65-F5344CB8AC3E}">
        <p14:creationId xmlns:p14="http://schemas.microsoft.com/office/powerpoint/2010/main" val="1519901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Web Sites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Public site </a:t>
            </a:r>
          </a:p>
          <a:p>
            <a:pPr marL="457200" lvl="1" indent="0">
              <a:buNone/>
            </a:pPr>
            <a:r>
              <a:rPr lang="en-US" dirty="0"/>
              <a:t>  Google ‘Stefano Grazioli’ and go from there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>
                <a:solidFill>
                  <a:srgbClr val="C00000"/>
                </a:solidFill>
              </a:rPr>
              <a:t>Grading policies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 Office hours</a:t>
            </a:r>
          </a:p>
          <a:p>
            <a:r>
              <a:rPr lang="en-US" dirty="0"/>
              <a:t>Personal site</a:t>
            </a:r>
          </a:p>
          <a:p>
            <a:pPr marL="457200" lvl="1" indent="0">
              <a:buNone/>
            </a:pPr>
            <a:r>
              <a:rPr lang="en-US" dirty="0"/>
              <a:t>  Set your password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597078" y="291192"/>
            <a:ext cx="1331976" cy="1219200"/>
            <a:chOff x="228600" y="3333750"/>
            <a:chExt cx="1905000" cy="1600200"/>
          </a:xfrm>
        </p:grpSpPr>
        <p:pic>
          <p:nvPicPr>
            <p:cNvPr id="37892" name="Picture 4" descr="j02394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3562350"/>
              <a:ext cx="1524000" cy="1233488"/>
            </a:xfrm>
            <a:prstGeom prst="rect">
              <a:avLst/>
            </a:prstGeom>
            <a:noFill/>
          </p:spPr>
        </p:pic>
        <p:sp>
          <p:nvSpPr>
            <p:cNvPr id="37893" name="AutoShape 5"/>
            <p:cNvSpPr>
              <a:spLocks noChangeArrowheads="1"/>
            </p:cNvSpPr>
            <p:nvPr/>
          </p:nvSpPr>
          <p:spPr bwMode="auto">
            <a:xfrm>
              <a:off x="228600" y="3333750"/>
              <a:ext cx="1905000" cy="1600200"/>
            </a:xfrm>
            <a:custGeom>
              <a:avLst/>
              <a:gdLst>
                <a:gd name="G0" fmla="+- 1385 0 0"/>
                <a:gd name="G1" fmla="*/ G0 2 1"/>
                <a:gd name="G2" fmla="+- 21600 0 G1"/>
                <a:gd name="G3" fmla="*/ G2 G2 1"/>
                <a:gd name="G4" fmla="*/ G0 G0 1"/>
                <a:gd name="G5" fmla="+- G3 0 G4"/>
                <a:gd name="G6" fmla="*/ G5 1 8"/>
                <a:gd name="G7" fmla="sqrt G6"/>
                <a:gd name="G8" fmla="*/ G4 1 8"/>
                <a:gd name="G9" fmla="sqrt G8"/>
                <a:gd name="G10" fmla="+- G7 G9 0"/>
                <a:gd name="G11" fmla="+- G7 0 G9"/>
                <a:gd name="G12" fmla="+- G10 10800 0"/>
                <a:gd name="G13" fmla="+- 10800 0 G10"/>
                <a:gd name="G14" fmla="+- G11 10800 0"/>
                <a:gd name="G15" fmla="+- 10800 0 G11"/>
                <a:gd name="G16" fmla="+- 21600 0 G0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928" y="16950"/>
                  </a:moveTo>
                  <a:cubicBezTo>
                    <a:pt x="19403" y="15240"/>
                    <a:pt x="20215" y="13057"/>
                    <a:pt x="20215" y="10800"/>
                  </a:cubicBezTo>
                  <a:cubicBezTo>
                    <a:pt x="20215" y="5600"/>
                    <a:pt x="15999" y="1385"/>
                    <a:pt x="10800" y="1385"/>
                  </a:cubicBezTo>
                  <a:cubicBezTo>
                    <a:pt x="8542" y="1384"/>
                    <a:pt x="6359" y="2196"/>
                    <a:pt x="4649" y="3671"/>
                  </a:cubicBezTo>
                  <a:close/>
                  <a:moveTo>
                    <a:pt x="3671" y="4649"/>
                  </a:moveTo>
                  <a:cubicBezTo>
                    <a:pt x="2196" y="6359"/>
                    <a:pt x="1385" y="8542"/>
                    <a:pt x="1385" y="10799"/>
                  </a:cubicBezTo>
                  <a:cubicBezTo>
                    <a:pt x="1385" y="15999"/>
                    <a:pt x="5600" y="20215"/>
                    <a:pt x="10800" y="20215"/>
                  </a:cubicBezTo>
                  <a:cubicBezTo>
                    <a:pt x="13057" y="20215"/>
                    <a:pt x="15240" y="19403"/>
                    <a:pt x="16950" y="17928"/>
                  </a:cubicBez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5FCCC6-4FBE-4BEA-B0F6-A51AC587D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42" y="4105205"/>
            <a:ext cx="2205012" cy="886002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597078" y="3952912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4E18E-9390-4248-B1BB-762802526B30}"/>
              </a:ext>
            </a:extLst>
          </p:cNvPr>
          <p:cNvSpPr txBox="1"/>
          <p:nvPr/>
        </p:nvSpPr>
        <p:spPr>
          <a:xfrm>
            <a:off x="6908215" y="3605561"/>
            <a:ext cx="183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effectLst/>
              </a:rPr>
              <a:t>Password only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982952"/>
            <a:ext cx="8610600" cy="40195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VS is one of the most complex</a:t>
            </a:r>
            <a:br>
              <a:rPr lang="en-US" dirty="0"/>
            </a:br>
            <a:r>
              <a:rPr lang="en-US" dirty="0"/>
              <a:t>and powerful software ever</a:t>
            </a:r>
            <a:br>
              <a:rPr lang="en-US" dirty="0"/>
            </a:br>
            <a:r>
              <a:rPr lang="en-US" dirty="0"/>
              <a:t>built. Some struggle as you learn is </a:t>
            </a:r>
            <a:r>
              <a:rPr lang="en-US" i="1" dirty="0"/>
              <a:t>inevitable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/>
              <a:t>Give yourself plenty of time</a:t>
            </a:r>
          </a:p>
          <a:p>
            <a:pPr>
              <a:lnSpc>
                <a:spcPct val="120000"/>
              </a:lnSpc>
            </a:pPr>
            <a:r>
              <a:rPr lang="en-US" dirty="0"/>
              <a:t>Enjoy problem solving</a:t>
            </a:r>
          </a:p>
          <a:p>
            <a:pPr>
              <a:lnSpc>
                <a:spcPct val="120000"/>
              </a:lnSpc>
            </a:pPr>
            <a:r>
              <a:rPr lang="en-US" i="1" dirty="0">
                <a:solidFill>
                  <a:srgbClr val="C00000"/>
                </a:solidFill>
              </a:rPr>
              <a:t>No copying/pasting code written by others: it is a honor violation.</a:t>
            </a:r>
          </a:p>
          <a:p>
            <a:pPr>
              <a:lnSpc>
                <a:spcPct val="120000"/>
              </a:lnSpc>
            </a:pPr>
            <a:r>
              <a:rPr lang="en-US" dirty="0"/>
              <a:t>Contact me via Teams. See me. Office hours on the web site.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24" name="Picture 4" descr="PE01487_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0" y="57150"/>
            <a:ext cx="2277561" cy="183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WINIT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New In Technology</a:t>
            </a:r>
          </a:p>
          <a:p>
            <a:r>
              <a:rPr lang="en-US" dirty="0"/>
              <a:t>Go to the class web site</a:t>
            </a:r>
            <a:br>
              <a:rPr lang="en-US" dirty="0"/>
            </a:br>
            <a:r>
              <a:rPr lang="en-US" dirty="0"/>
              <a:t>for instructions</a:t>
            </a:r>
          </a:p>
          <a:p>
            <a:endParaRPr lang="en-US" dirty="0"/>
          </a:p>
          <a:p>
            <a:r>
              <a:rPr lang="en-US" dirty="0"/>
              <a:t>And the first volunteer is...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950DBF-D9A0-4242-BB78-39594A8DC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11595" r="13657"/>
          <a:stretch/>
        </p:blipFill>
        <p:spPr>
          <a:xfrm>
            <a:off x="6096000" y="2266950"/>
            <a:ext cx="2947375" cy="277773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169ED-EAEF-4712-BEA7-D5C2FD81B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192BD4-6693-453C-9ED8-3B28C17DC946}"/>
              </a:ext>
            </a:extLst>
          </p:cNvPr>
          <p:cNvGrpSpPr/>
          <p:nvPr/>
        </p:nvGrpSpPr>
        <p:grpSpPr>
          <a:xfrm>
            <a:off x="313695" y="123690"/>
            <a:ext cx="3048000" cy="2379188"/>
            <a:chOff x="313695" y="123690"/>
            <a:chExt cx="3048000" cy="23791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8AAD038-D6D4-4F6C-95B0-F570E37F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695" y="123690"/>
              <a:ext cx="3048000" cy="21336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69261-69E4-42A1-924D-B9FBF2E17E9F}"/>
                </a:ext>
              </a:extLst>
            </p:cNvPr>
            <p:cNvSpPr txBox="1"/>
            <p:nvPr/>
          </p:nvSpPr>
          <p:spPr>
            <a:xfrm>
              <a:off x="1340803" y="2256657"/>
              <a:ext cx="9845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Milano, Italy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064392-A8E3-4C9E-A504-3BD8E7FEF2DD}"/>
              </a:ext>
            </a:extLst>
          </p:cNvPr>
          <p:cNvGrpSpPr/>
          <p:nvPr/>
        </p:nvGrpSpPr>
        <p:grpSpPr>
          <a:xfrm>
            <a:off x="3447938" y="136058"/>
            <a:ext cx="2898058" cy="2343075"/>
            <a:chOff x="3447938" y="136058"/>
            <a:chExt cx="2898058" cy="2343075"/>
          </a:xfrm>
        </p:grpSpPr>
        <p:pic>
          <p:nvPicPr>
            <p:cNvPr id="2050" name="Picture 2" descr="Poets&amp;Quants - Inside SDA Bocconi's Sparkling New Milan Campus">
              <a:extLst>
                <a:ext uri="{FF2B5EF4-FFF2-40B4-BE49-F238E27FC236}">
                  <a16:creationId xmlns:a16="http://schemas.microsoft.com/office/drawing/2014/main" id="{E5B375CD-968E-44A4-AF80-52B1C4F21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" r="17166"/>
            <a:stretch/>
          </p:blipFill>
          <p:spPr bwMode="auto">
            <a:xfrm>
              <a:off x="3447938" y="136058"/>
              <a:ext cx="2898058" cy="2121231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9C48DD-FB79-46E0-B98B-215F11DD1439}"/>
                </a:ext>
              </a:extLst>
            </p:cNvPr>
            <p:cNvSpPr txBox="1"/>
            <p:nvPr/>
          </p:nvSpPr>
          <p:spPr>
            <a:xfrm>
              <a:off x="4214254" y="2232912"/>
              <a:ext cx="13740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Bocconi University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41A311-EC32-4E8A-A0F7-0EAE7F534CB9}"/>
              </a:ext>
            </a:extLst>
          </p:cNvPr>
          <p:cNvGrpSpPr/>
          <p:nvPr/>
        </p:nvGrpSpPr>
        <p:grpSpPr>
          <a:xfrm>
            <a:off x="6432239" y="123690"/>
            <a:ext cx="2549249" cy="1770221"/>
            <a:chOff x="6432239" y="123690"/>
            <a:chExt cx="2549249" cy="17702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76B424-D2A7-48E2-A108-E2C5B3CB9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59" r="17834" b="12466"/>
            <a:stretch/>
          </p:blipFill>
          <p:spPr>
            <a:xfrm>
              <a:off x="6432239" y="123690"/>
              <a:ext cx="2549249" cy="1524000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82DC1-722A-46B4-A968-B32F95B466A6}"/>
                </a:ext>
              </a:extLst>
            </p:cNvPr>
            <p:cNvSpPr txBox="1"/>
            <p:nvPr/>
          </p:nvSpPr>
          <p:spPr>
            <a:xfrm>
              <a:off x="7302745" y="1647690"/>
              <a:ext cx="8082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UT Austin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5D61AE-8042-4408-A32F-F26A3E08F5B3}"/>
              </a:ext>
            </a:extLst>
          </p:cNvPr>
          <p:cNvGrpSpPr/>
          <p:nvPr/>
        </p:nvGrpSpPr>
        <p:grpSpPr>
          <a:xfrm>
            <a:off x="304477" y="2678611"/>
            <a:ext cx="3057218" cy="2267631"/>
            <a:chOff x="304477" y="2678611"/>
            <a:chExt cx="3057218" cy="22676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7E1246-3791-42A5-BA8A-5BB3B739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77" y="2678611"/>
              <a:ext cx="3057218" cy="202673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C421C-26F3-4565-A0B0-3CF0EF358D8D}"/>
                </a:ext>
              </a:extLst>
            </p:cNvPr>
            <p:cNvSpPr txBox="1"/>
            <p:nvPr/>
          </p:nvSpPr>
          <p:spPr>
            <a:xfrm>
              <a:off x="723647" y="4700021"/>
              <a:ext cx="18453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UVA: Mendoza, Argentina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21E46B-15C5-45B8-8A6B-91EF8C747811}"/>
              </a:ext>
            </a:extLst>
          </p:cNvPr>
          <p:cNvGrpSpPr/>
          <p:nvPr/>
        </p:nvGrpSpPr>
        <p:grpSpPr>
          <a:xfrm>
            <a:off x="3447938" y="2678611"/>
            <a:ext cx="2898058" cy="2267631"/>
            <a:chOff x="3447938" y="2678611"/>
            <a:chExt cx="2898058" cy="22676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39E369-3419-4115-96F8-B7F9F029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47938" y="2678611"/>
              <a:ext cx="2898058" cy="2026738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D4BD4A-B351-4B84-9FB7-DF96824289FD}"/>
                </a:ext>
              </a:extLst>
            </p:cNvPr>
            <p:cNvSpPr txBox="1"/>
            <p:nvPr/>
          </p:nvSpPr>
          <p:spPr>
            <a:xfrm>
              <a:off x="4255605" y="4700021"/>
              <a:ext cx="9092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effectLst/>
                </a:rPr>
                <a:t>UVA: NoVA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8AE01E-1472-45D3-B53C-FF25E734C13D}"/>
              </a:ext>
            </a:extLst>
          </p:cNvPr>
          <p:cNvGrpSpPr/>
          <p:nvPr/>
        </p:nvGrpSpPr>
        <p:grpSpPr>
          <a:xfrm>
            <a:off x="6423210" y="1921519"/>
            <a:ext cx="1730189" cy="282845"/>
            <a:chOff x="6423211" y="1921519"/>
            <a:chExt cx="1728334" cy="2828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2B85200-F17E-4D09-8BFC-4F95C867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3211" y="1921519"/>
              <a:ext cx="508280" cy="2769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41A51B-DD7D-4955-BF43-C07CEE78C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3238" y="1921519"/>
              <a:ext cx="508280" cy="2769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46A3FF-E91B-43C7-8015-284FE7ED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3265" y="1927380"/>
              <a:ext cx="508280" cy="27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4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F092-6404-4F4A-B6AF-C5A418580C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 descr="Microsoft Teams - Insight Platforms">
            <a:extLst>
              <a:ext uri="{FF2B5EF4-FFF2-40B4-BE49-F238E27FC236}">
                <a16:creationId xmlns:a16="http://schemas.microsoft.com/office/drawing/2014/main" id="{F4FF2F52-D5EE-4F20-9EEA-947FA823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428750"/>
            <a:ext cx="22288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2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2AF7E-86BA-4908-B5C5-E6B92C51F2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54575"/>
            <a:ext cx="228600" cy="274638"/>
          </a:xfrm>
        </p:spPr>
        <p:txBody>
          <a:bodyPr/>
          <a:lstStyle/>
          <a:p>
            <a:fld id="{A65EF2B9-9AE3-481E-9DF6-39B9BC07E8D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9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09550"/>
            <a:ext cx="8763000" cy="485382"/>
          </a:xfrm>
        </p:spPr>
        <p:txBody>
          <a:bodyPr/>
          <a:lstStyle/>
          <a:p>
            <a:r>
              <a:rPr lang="en-US" sz="4800" dirty="0"/>
              <a:t>Our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44FF2-7B74-4221-8DA3-E1B2D12A7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55" y="57150"/>
            <a:ext cx="3140913" cy="1946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6AF05B-5627-4291-B85E-B4ADEE9A30A1}"/>
              </a:ext>
            </a:extLst>
          </p:cNvPr>
          <p:cNvSpPr txBox="1"/>
          <p:nvPr/>
        </p:nvSpPr>
        <p:spPr bwMode="auto">
          <a:xfrm>
            <a:off x="380999" y="895350"/>
            <a:ext cx="2743201" cy="39703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Microsoft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Appian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KPMG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Amazon Web Services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U.S. Air Force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US Navy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Freddie Mac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Verisign Inc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Ensemble Health Partners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University of Virginia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R2 Technology Solutions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Google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ICS-NETT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Two Roads Consulting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09C55-5BDD-48B4-8267-E74B94A53A5F}"/>
              </a:ext>
            </a:extLst>
          </p:cNvPr>
          <p:cNvSpPr txBox="1"/>
          <p:nvPr/>
        </p:nvSpPr>
        <p:spPr bwMode="auto">
          <a:xfrm>
            <a:off x="3190962" y="895350"/>
            <a:ext cx="4741254" cy="39703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ICF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Deloitte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Rapid7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CGI Federal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Booz Allen Hamilton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CapTech Consulting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Department of VA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Vanguard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Capital One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Phase2 Technology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General Dynamics Information Technology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Federal Reserve Bank of Richmond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National Security Agency</a:t>
            </a:r>
          </a:p>
          <a:p>
            <a:pPr algn="l">
              <a:spcBef>
                <a:spcPts val="0"/>
              </a:spcBef>
              <a:buClr>
                <a:srgbClr val="E3621B"/>
              </a:buClr>
            </a:pPr>
            <a:r>
              <a:rPr lang="en-US" sz="1800" dirty="0">
                <a:solidFill>
                  <a:schemeClr val="tx1"/>
                </a:solidFill>
                <a:effectLst/>
              </a:rPr>
              <a:t>DRT Strategies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DAE9C-BF65-4CA1-8BCC-CD2491F3EE5C}"/>
              </a:ext>
            </a:extLst>
          </p:cNvPr>
          <p:cNvSpPr txBox="1"/>
          <p:nvPr/>
        </p:nvSpPr>
        <p:spPr>
          <a:xfrm>
            <a:off x="5867400" y="2335475"/>
            <a:ext cx="3048001" cy="6463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>
              <a:spcBef>
                <a:spcPts val="0"/>
              </a:spcBef>
              <a:buClr>
                <a:srgbClr val="E3621B"/>
              </a:buClr>
              <a:defRPr sz="2000">
                <a:solidFill>
                  <a:schemeClr val="tx1"/>
                </a:solidFill>
                <a:effectLst/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1800" dirty="0"/>
              <a:t>Accenture Federal Services</a:t>
            </a:r>
          </a:p>
          <a:p>
            <a:r>
              <a:rPr lang="en-US" sz="1800" dirty="0"/>
              <a:t>LVY Consulting</a:t>
            </a:r>
          </a:p>
        </p:txBody>
      </p:sp>
    </p:spTree>
    <p:extLst>
      <p:ext uri="{BB962C8B-B14F-4D97-AF65-F5344CB8AC3E}">
        <p14:creationId xmlns:p14="http://schemas.microsoft.com/office/powerpoint/2010/main" val="401042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771264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91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Objectives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123950"/>
            <a:ext cx="7619999" cy="3962400"/>
          </a:xfrm>
        </p:spPr>
        <p:txBody>
          <a:bodyPr>
            <a:normAutofit/>
          </a:bodyPr>
          <a:lstStyle/>
          <a:p>
            <a:r>
              <a:rPr lang="en-US" dirty="0"/>
              <a:t>“I know how to use IT to </a:t>
            </a:r>
            <a:r>
              <a:rPr lang="en-US"/>
              <a:t>solve financial </a:t>
            </a:r>
            <a:r>
              <a:rPr lang="en-US" dirty="0"/>
              <a:t>problems”</a:t>
            </a:r>
          </a:p>
          <a:p>
            <a:r>
              <a:rPr lang="en-US" dirty="0"/>
              <a:t>“I am comfortable around Excel, macros, VBA, and databases”</a:t>
            </a:r>
          </a:p>
          <a:p>
            <a:r>
              <a:rPr lang="en-US" dirty="0"/>
              <a:t>“I have acquired valuable skills</a:t>
            </a:r>
            <a:br>
              <a:rPr lang="en-US" dirty="0"/>
            </a:br>
            <a:r>
              <a:rPr lang="en-US" dirty="0"/>
              <a:t>  in state-of-the-art tools.”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412" name="Picture 4" descr="j02938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4166755"/>
            <a:ext cx="990600" cy="781556"/>
          </a:xfrm>
          <a:prstGeom prst="rect">
            <a:avLst/>
          </a:prstGeom>
          <a:noFill/>
        </p:spPr>
      </p:pic>
      <p:pic>
        <p:nvPicPr>
          <p:cNvPr id="17413" name="Picture 5" descr="j02938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724150"/>
            <a:ext cx="990600" cy="781556"/>
          </a:xfrm>
          <a:prstGeom prst="rect">
            <a:avLst/>
          </a:prstGeom>
          <a:noFill/>
        </p:spPr>
      </p:pic>
      <p:pic>
        <p:nvPicPr>
          <p:cNvPr id="17414" name="Picture 6" descr="j02938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1250373"/>
            <a:ext cx="990600" cy="781556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03A743A-F3D8-4AAA-91FF-958D3F1C8F71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Fintech = Finance + 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t="17073" r="40077" b="63415"/>
          <a:stretch/>
        </p:blipFill>
        <p:spPr>
          <a:xfrm>
            <a:off x="6553200" y="1280431"/>
            <a:ext cx="2506611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118360"/>
            <a:ext cx="12192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21126"/>
          <a:stretch/>
        </p:blipFill>
        <p:spPr>
          <a:xfrm>
            <a:off x="4876500" y="4635805"/>
            <a:ext cx="4267500" cy="45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1" y="4281140"/>
            <a:ext cx="1143000" cy="366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915472"/>
            <a:ext cx="2506610" cy="2066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12144"/>
          <a:stretch/>
        </p:blipFill>
        <p:spPr>
          <a:xfrm>
            <a:off x="5783961" y="2464859"/>
            <a:ext cx="3225491" cy="14022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87" y="3867150"/>
            <a:ext cx="3705225" cy="1079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50" y="3533774"/>
            <a:ext cx="1238250" cy="333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36968" b="27235"/>
          <a:stretch/>
        </p:blipFill>
        <p:spPr>
          <a:xfrm>
            <a:off x="3008965" y="2498222"/>
            <a:ext cx="2472543" cy="791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041" y="2215279"/>
            <a:ext cx="2681288" cy="3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7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CE20-79D5-4505-A373-7A9ACCF4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Aspects of Fintech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6D695-A7E5-4FC1-AB5D-8D299515A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EC9F64-24B6-45C9-B14E-0CCF388A1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504699"/>
              </p:ext>
            </p:extLst>
          </p:nvPr>
        </p:nvGraphicFramePr>
        <p:xfrm>
          <a:off x="990600" y="913471"/>
          <a:ext cx="7162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95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Algorithmic</a:t>
            </a:r>
            <a:r>
              <a:rPr lang="en-US" dirty="0"/>
              <a:t> vs. High Frequency Trading (HFT)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/>
          <a:stretch/>
        </p:blipFill>
        <p:spPr bwMode="auto">
          <a:xfrm>
            <a:off x="5915864" y="1504950"/>
            <a:ext cx="3099443" cy="285436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9DB90-C721-4C81-BB37-D92DBF9F2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353"/>
          <a:stretch/>
        </p:blipFill>
        <p:spPr>
          <a:xfrm>
            <a:off x="1295399" y="1989299"/>
            <a:ext cx="4336879" cy="582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9041BE-1827-448D-9077-2F9757977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062435"/>
            <a:ext cx="838200" cy="222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509063-1BA3-4F33-A0FF-FE5E15DE76E3}"/>
              </a:ext>
            </a:extLst>
          </p:cNvPr>
          <p:cNvSpPr/>
          <p:nvPr/>
        </p:nvSpPr>
        <p:spPr>
          <a:xfrm>
            <a:off x="1295399" y="3589499"/>
            <a:ext cx="434393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Segoe UI Black" panose="020B0A02040204020203" pitchFamily="34" charset="0"/>
              </a:rPr>
              <a:t>60% of trades larger than $10 million in March 2020 were executed by an algorithm</a:t>
            </a:r>
            <a:br>
              <a:rPr lang="en-US" sz="1800" b="1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ea typeface="Segoe UI Black" panose="020B0A02040204020203" pitchFamily="34" charset="0"/>
              </a:rPr>
            </a:br>
            <a:r>
              <a:rPr lang="en-US" sz="1200" dirty="0">
                <a:solidFill>
                  <a:schemeClr val="tx1"/>
                </a:solidFill>
                <a:effectLst/>
                <a:latin typeface="Franklin Gothic Medium" panose="020B0603020102020204" pitchFamily="34" charset="0"/>
                <a:cs typeface="Segoe UI" panose="020B0502040204020203" pitchFamily="34" charset="0"/>
              </a:rPr>
              <a:t>- JP Morgan</a:t>
            </a:r>
            <a:endParaRPr lang="en-US" sz="1800" dirty="0">
              <a:solidFill>
                <a:schemeClr val="tx1"/>
              </a:solidFill>
              <a:effectLst/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6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will learn how to use technology to automate and support financial processes and 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>
            <a:off x="685800" y="1459955"/>
            <a:ext cx="4572000" cy="2280609"/>
          </a:xfrm>
          <a:prstGeom prst="ellipse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/>
          <a:p>
            <a:pPr algn="l"/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Knowledge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Technology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(Coding, Databases,</a:t>
            </a:r>
            <a:b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Excel…)</a:t>
            </a:r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62400" y="1581150"/>
            <a:ext cx="4648200" cy="2400300"/>
          </a:xfrm>
          <a:prstGeom prst="ellipse">
            <a:avLst/>
          </a:prstGeom>
          <a:solidFill>
            <a:schemeClr val="folHlink">
              <a:alpha val="83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/>
          <a:p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Knowledge</a:t>
            </a:r>
          </a:p>
          <a:p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Business</a:t>
            </a:r>
            <a:b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(Finance/Accounting</a:t>
            </a:r>
          </a:p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Teamwork/Leadership)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 rot="18324833">
            <a:off x="3943520" y="2404258"/>
            <a:ext cx="1256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4"/>
                </a:solidFill>
              </a:rPr>
              <a:t>What you will learn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3188" y="3126020"/>
            <a:ext cx="4572000" cy="1921894"/>
            <a:chOff x="0" y="3025212"/>
            <a:chExt cx="4572000" cy="192189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 bwMode="auto">
            <a:xfrm flipV="1">
              <a:off x="4216060" y="3025212"/>
              <a:ext cx="137052" cy="808129"/>
            </a:xfrm>
            <a:prstGeom prst="straightConnector1">
              <a:avLst/>
            </a:prstGeom>
            <a:noFill/>
            <a:ln w="952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 bwMode="auto">
            <a:xfrm>
              <a:off x="0" y="3777555"/>
              <a:ext cx="4572000" cy="116955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990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rgbClr val="C00000"/>
                  </a:solidFill>
                  <a:effectLst/>
                  <a:latin typeface="Arial" pitchFamily="34" charset="0"/>
                  <a:cs typeface="Arial" pitchFamily="34" charset="0"/>
                </a:rPr>
                <a:t>Automating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business tasks</a:t>
              </a:r>
            </a:p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rgbClr val="C00000"/>
                  </a:solidFill>
                  <a:effectLst/>
                  <a:latin typeface="Arial" pitchFamily="34" charset="0"/>
                  <a:cs typeface="Arial" pitchFamily="34" charset="0"/>
                </a:rPr>
                <a:t>Automating Business Intelligence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extracting &amp; analyzing information from enterprise databases</a:t>
              </a:r>
            </a:p>
            <a:p>
              <a:pPr marL="285750" indent="-285750" algn="l">
                <a:buClr>
                  <a:schemeClr val="tx1"/>
                </a:buClr>
                <a:buFont typeface="Arial" pitchFamily="34" charset="0"/>
                <a:buChar char="•"/>
              </a:pPr>
              <a:r>
                <a:rPr lang="en-US" sz="1400" b="1" dirty="0">
                  <a:solidFill>
                    <a:srgbClr val="C00000"/>
                  </a:solidFill>
                  <a:effectLst/>
                  <a:latin typeface="Arial" pitchFamily="34" charset="0"/>
                  <a:cs typeface="Arial" pitchFamily="34" charset="0"/>
                </a:rPr>
                <a:t>Financial engineering</a:t>
              </a:r>
              <a:r>
                <a:rPr lang="en-US" sz="1400" dirty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: designing &amp; implementing financial strategies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4AC07C1-254E-4465-9CB4-684A5B4917FD}"/>
              </a:ext>
            </a:extLst>
          </p:cNvPr>
          <p:cNvSpPr/>
          <p:nvPr/>
        </p:nvSpPr>
        <p:spPr>
          <a:xfrm>
            <a:off x="8991600" y="5010150"/>
            <a:ext cx="76200" cy="76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4F495-CD37-4F9C-8F40-7EFF2E2A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EF2B9-9AE3-481E-9DF6-39B9BC07E8D7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B2FBFDC-0665-48E4-9D37-152B2290E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0203494"/>
              </p:ext>
            </p:extLst>
          </p:nvPr>
        </p:nvGraphicFramePr>
        <p:xfrm>
          <a:off x="457200" y="285750"/>
          <a:ext cx="8534400" cy="4705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9735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M 2021red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IM 2021red" id="{F55610F5-F8F2-494B-A514-B162089633DA}" vid="{D6E20D5F-5C5D-4D43-AD8E-601228C36FD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FIM 2021red</Template>
  <TotalTime>4056</TotalTime>
  <Words>690</Words>
  <Application>Microsoft Office PowerPoint</Application>
  <PresentationFormat>On-screen Show (16:9)</PresentationFormat>
  <Paragraphs>148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Franklin Gothic Medium</vt:lpstr>
      <vt:lpstr>Segoe UI Light</vt:lpstr>
      <vt:lpstr>Segoe UI Semibold</vt:lpstr>
      <vt:lpstr>Segoe UI Semilight</vt:lpstr>
      <vt:lpstr>Times New Roman</vt:lpstr>
      <vt:lpstr>Verdana</vt:lpstr>
      <vt:lpstr>Wingdings</vt:lpstr>
      <vt:lpstr>FIM 2021red</vt:lpstr>
      <vt:lpstr>Financial Trading Analytics</vt:lpstr>
      <vt:lpstr>PowerPoint Presentation</vt:lpstr>
      <vt:lpstr>PowerPoint Presentation</vt:lpstr>
      <vt:lpstr>Class Objectives</vt:lpstr>
      <vt:lpstr>Fintech = Finance + IT</vt:lpstr>
      <vt:lpstr>Aspects of Fintech</vt:lpstr>
      <vt:lpstr>Algorithmic vs. High Frequency Trading (HFT)</vt:lpstr>
      <vt:lpstr>You will learn how to use technology to automate and support financial processes and decision making</vt:lpstr>
      <vt:lpstr>PowerPoint Presentation</vt:lpstr>
      <vt:lpstr>Specific Tools on your CV</vt:lpstr>
      <vt:lpstr>PowerPoint Presentation</vt:lpstr>
      <vt:lpstr>Learning by doing</vt:lpstr>
      <vt:lpstr>The Hedge Tournament</vt:lpstr>
      <vt:lpstr>The Hedge Tournament</vt:lpstr>
      <vt:lpstr>PowerPoint Presentation</vt:lpstr>
      <vt:lpstr>Homework</vt:lpstr>
      <vt:lpstr>Two Web Sites</vt:lpstr>
      <vt:lpstr>Homework</vt:lpstr>
      <vt:lpstr>WINIT</vt:lpstr>
      <vt:lpstr>PowerPoint Presentation</vt:lpstr>
      <vt:lpstr>PowerPoint Presentation</vt:lpstr>
      <vt:lpstr>Our network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259</cp:revision>
  <dcterms:created xsi:type="dcterms:W3CDTF">2003-01-13T16:56:26Z</dcterms:created>
  <dcterms:modified xsi:type="dcterms:W3CDTF">2024-01-17T17:13:24Z</dcterms:modified>
</cp:coreProperties>
</file>