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23"/>
  </p:notesMasterIdLst>
  <p:sldIdLst>
    <p:sldId id="256" r:id="rId2"/>
    <p:sldId id="376" r:id="rId3"/>
    <p:sldId id="377" r:id="rId4"/>
    <p:sldId id="302" r:id="rId5"/>
    <p:sldId id="363" r:id="rId6"/>
    <p:sldId id="378" r:id="rId7"/>
    <p:sldId id="379" r:id="rId8"/>
    <p:sldId id="380" r:id="rId9"/>
    <p:sldId id="381" r:id="rId10"/>
    <p:sldId id="382" r:id="rId11"/>
    <p:sldId id="364" r:id="rId12"/>
    <p:sldId id="369" r:id="rId13"/>
    <p:sldId id="367" r:id="rId14"/>
    <p:sldId id="353" r:id="rId15"/>
    <p:sldId id="370" r:id="rId16"/>
    <p:sldId id="371" r:id="rId17"/>
    <p:sldId id="373" r:id="rId18"/>
    <p:sldId id="374" r:id="rId19"/>
    <p:sldId id="372" r:id="rId20"/>
    <p:sldId id="281" r:id="rId21"/>
    <p:sldId id="362" r:id="rId22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  <a:srgbClr val="9CC3DD"/>
    <a:srgbClr val="003300"/>
    <a:srgbClr val="FFFF66"/>
    <a:srgbClr val="FF0000"/>
    <a:srgbClr val="00FF00"/>
    <a:srgbClr val="0066FF"/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>
      <p:cViewPr varScale="1">
        <p:scale>
          <a:sx n="132" d="100"/>
          <a:sy n="132" d="100"/>
        </p:scale>
        <p:origin x="1728" y="3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9E962-EEA7-412D-8CD5-0EF553C4DDD5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97F5D-83B7-47B6-82B3-28EA9F1AB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3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39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2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77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42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03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36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35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77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1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6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27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98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15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75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11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77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7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</p:spTree>
    <p:extLst>
      <p:ext uri="{BB962C8B-B14F-4D97-AF65-F5344CB8AC3E}">
        <p14:creationId xmlns:p14="http://schemas.microsoft.com/office/powerpoint/2010/main" val="243339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295668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4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69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0" y="4023690"/>
            <a:ext cx="3657600" cy="838200"/>
          </a:xfrm>
          <a:ln>
            <a:solidFill>
              <a:schemeClr val="bg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239811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87458"/>
            <a:ext cx="8534400" cy="4098891"/>
          </a:xfrm>
          <a:noFill/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491F76-B6F3-7263-3EBB-53466484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461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</p:spTree>
    <p:extLst>
      <p:ext uri="{BB962C8B-B14F-4D97-AF65-F5344CB8AC3E}">
        <p14:creationId xmlns:p14="http://schemas.microsoft.com/office/powerpoint/2010/main" val="11727779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  <a:noFill/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7EEFCF-594E-457B-A883-2995FDC55ED8}"/>
              </a:ext>
            </a:extLst>
          </p:cNvPr>
          <p:cNvSpPr txBox="1">
            <a:spLocks/>
          </p:cNvSpPr>
          <p:nvPr/>
        </p:nvSpPr>
        <p:spPr>
          <a:xfrm>
            <a:off x="304800" y="8819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83211575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2DE02-EA20-446E-A906-D80273504D4C}"/>
              </a:ext>
            </a:extLst>
          </p:cNvPr>
          <p:cNvSpPr txBox="1"/>
          <p:nvPr/>
        </p:nvSpPr>
        <p:spPr>
          <a:xfrm>
            <a:off x="304800" y="70306"/>
            <a:ext cx="4812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4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46054057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1428750"/>
            <a:ext cx="86868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93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77608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7204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48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iography4u.com/julius-caesar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Subs &amp; Functions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18DFC-0B5E-4B0D-9A8C-51DEBDCEB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93" y="1428750"/>
            <a:ext cx="8759111" cy="1048544"/>
          </a:xfrm>
          <a:prstGeom prst="rect">
            <a:avLst/>
          </a:prstGeom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Binding parameters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173D6-A04E-490F-907A-D0B0340D9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137" y="3234408"/>
            <a:ext cx="6809463" cy="16233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594D6D7-F007-4760-9C65-71E9C7A7FCA0}"/>
              </a:ext>
            </a:extLst>
          </p:cNvPr>
          <p:cNvGrpSpPr/>
          <p:nvPr/>
        </p:nvGrpSpPr>
        <p:grpSpPr>
          <a:xfrm>
            <a:off x="3124200" y="1252564"/>
            <a:ext cx="1905000" cy="2820337"/>
            <a:chOff x="3124200" y="1252564"/>
            <a:chExt cx="1905000" cy="282033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8384BC-474D-4227-92B2-E5752163A81B}"/>
                </a:ext>
              </a:extLst>
            </p:cNvPr>
            <p:cNvSpPr/>
            <p:nvPr/>
          </p:nvSpPr>
          <p:spPr>
            <a:xfrm>
              <a:off x="3124200" y="1252564"/>
              <a:ext cx="1905000" cy="533400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A91C0B-7ABF-482D-BE20-917FC251F38F}"/>
                </a:ext>
              </a:extLst>
            </p:cNvPr>
            <p:cNvSpPr/>
            <p:nvPr/>
          </p:nvSpPr>
          <p:spPr>
            <a:xfrm>
              <a:off x="3773544" y="3844300"/>
              <a:ext cx="990600" cy="228601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0EA15E-4EED-41B6-A73C-DBF77D689AE8}"/>
              </a:ext>
            </a:extLst>
          </p:cNvPr>
          <p:cNvGrpSpPr/>
          <p:nvPr/>
        </p:nvGrpSpPr>
        <p:grpSpPr>
          <a:xfrm>
            <a:off x="5068944" y="1245701"/>
            <a:ext cx="3084456" cy="2827200"/>
            <a:chOff x="5068944" y="1245701"/>
            <a:chExt cx="3084456" cy="28272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8CEFEEE-1DBD-4DF1-8D5E-B9B0B8A0946F}"/>
                </a:ext>
              </a:extLst>
            </p:cNvPr>
            <p:cNvSpPr/>
            <p:nvPr/>
          </p:nvSpPr>
          <p:spPr>
            <a:xfrm>
              <a:off x="6629400" y="1245701"/>
              <a:ext cx="1524000" cy="5334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A72EC98-E56C-434A-B724-3355967D6047}"/>
                </a:ext>
              </a:extLst>
            </p:cNvPr>
            <p:cNvSpPr/>
            <p:nvPr/>
          </p:nvSpPr>
          <p:spPr>
            <a:xfrm>
              <a:off x="5068944" y="3844300"/>
              <a:ext cx="1295400" cy="22860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52E0CF-7220-4BD8-AC4E-A89DB7FA3516}"/>
              </a:ext>
            </a:extLst>
          </p:cNvPr>
          <p:cNvGrpSpPr/>
          <p:nvPr/>
        </p:nvGrpSpPr>
        <p:grpSpPr>
          <a:xfrm>
            <a:off x="4772936" y="1245701"/>
            <a:ext cx="1780264" cy="2827200"/>
            <a:chOff x="4772936" y="1245701"/>
            <a:chExt cx="1780264" cy="28272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E96905-8532-4097-89C3-A617A3CFE40A}"/>
                </a:ext>
              </a:extLst>
            </p:cNvPr>
            <p:cNvSpPr/>
            <p:nvPr/>
          </p:nvSpPr>
          <p:spPr>
            <a:xfrm>
              <a:off x="5174681" y="1245701"/>
              <a:ext cx="1378519" cy="5334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B18789-0617-4297-9F44-6F3717DCA7DC}"/>
                </a:ext>
              </a:extLst>
            </p:cNvPr>
            <p:cNvSpPr/>
            <p:nvPr/>
          </p:nvSpPr>
          <p:spPr>
            <a:xfrm>
              <a:off x="4772936" y="3844300"/>
              <a:ext cx="304800" cy="228601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64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9900"/>
                </a:solidFill>
              </a:rPr>
              <a:t>Subs</a:t>
            </a:r>
            <a:r>
              <a:rPr lang="en-US" sz="4800" dirty="0"/>
              <a:t> do not always return values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C37376-ED1E-4ACE-9F87-3AF18BEF4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03" y="2368713"/>
            <a:ext cx="8430394" cy="1498437"/>
          </a:xfrm>
          <a:prstGeom prst="rect">
            <a:avLst/>
          </a:prstGeom>
        </p:spPr>
      </p:pic>
      <p:sp>
        <p:nvSpPr>
          <p:cNvPr id="9" name="Callout: Line 8">
            <a:extLst>
              <a:ext uri="{FF2B5EF4-FFF2-40B4-BE49-F238E27FC236}">
                <a16:creationId xmlns:a16="http://schemas.microsoft.com/office/drawing/2014/main" id="{B826CFF5-D8D7-46CB-AFD6-12CA72FB04D4}"/>
              </a:ext>
            </a:extLst>
          </p:cNvPr>
          <p:cNvSpPr/>
          <p:nvPr/>
        </p:nvSpPr>
        <p:spPr>
          <a:xfrm>
            <a:off x="2362200" y="1657350"/>
            <a:ext cx="1143000" cy="304800"/>
          </a:xfrm>
          <a:prstGeom prst="borderCallout1">
            <a:avLst>
              <a:gd name="adj1" fmla="val 70313"/>
              <a:gd name="adj2" fmla="val -2916"/>
              <a:gd name="adj3" fmla="val 247158"/>
              <a:gd name="adj4" fmla="val -44107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Keyword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0536D71-66BD-4123-9AE0-E8617AA57FBC}"/>
              </a:ext>
            </a:extLst>
          </p:cNvPr>
          <p:cNvSpPr/>
          <p:nvPr/>
        </p:nvSpPr>
        <p:spPr>
          <a:xfrm>
            <a:off x="685800" y="985640"/>
            <a:ext cx="1295400" cy="747910"/>
          </a:xfrm>
          <a:prstGeom prst="borderCallout1">
            <a:avLst>
              <a:gd name="adj1" fmla="val 105336"/>
              <a:gd name="adj2" fmla="val 31643"/>
              <a:gd name="adj3" fmla="val 191539"/>
              <a:gd name="adj4" fmla="val 25231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Security: private vs. public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5791200" y="1123950"/>
            <a:ext cx="2362200" cy="533400"/>
          </a:xfrm>
          <a:prstGeom prst="borderCallout1">
            <a:avLst>
              <a:gd name="adj1" fmla="val 110938"/>
              <a:gd name="adj2" fmla="val 31170"/>
              <a:gd name="adj3" fmla="val 241577"/>
              <a:gd name="adj4" fmla="val -14845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Argument, with arbitrary name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B1C340-0F46-463F-A0E6-0081A3A9B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795"/>
          <a:stretch/>
        </p:blipFill>
        <p:spPr>
          <a:xfrm>
            <a:off x="457200" y="4502313"/>
            <a:ext cx="4648200" cy="403229"/>
          </a:xfrm>
          <a:prstGeom prst="rect">
            <a:avLst/>
          </a:prstGeom>
        </p:spPr>
      </p:pic>
      <p:sp>
        <p:nvSpPr>
          <p:cNvPr id="15" name="Callout: Line 14">
            <a:extLst>
              <a:ext uri="{FF2B5EF4-FFF2-40B4-BE49-F238E27FC236}">
                <a16:creationId xmlns:a16="http://schemas.microsoft.com/office/drawing/2014/main" id="{A86AFE4F-B496-495E-BB02-B4874F0A6B7C}"/>
              </a:ext>
            </a:extLst>
          </p:cNvPr>
          <p:cNvSpPr/>
          <p:nvPr/>
        </p:nvSpPr>
        <p:spPr>
          <a:xfrm>
            <a:off x="6172200" y="3983200"/>
            <a:ext cx="2286000" cy="645950"/>
          </a:xfrm>
          <a:prstGeom prst="borderCallout1">
            <a:avLst>
              <a:gd name="adj1" fmla="val 56251"/>
              <a:gd name="adj2" fmla="val -4170"/>
              <a:gd name="adj3" fmla="val 94695"/>
              <a:gd name="adj4" fmla="val -4969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Example of use inside a larger program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CBE6B99-17E9-4555-A8F4-479025A5A618}"/>
              </a:ext>
            </a:extLst>
          </p:cNvPr>
          <p:cNvSpPr/>
          <p:nvPr/>
        </p:nvSpPr>
        <p:spPr>
          <a:xfrm>
            <a:off x="3819524" y="1657350"/>
            <a:ext cx="1362075" cy="487427"/>
          </a:xfrm>
          <a:prstGeom prst="borderCallout1">
            <a:avLst>
              <a:gd name="adj1" fmla="val 70313"/>
              <a:gd name="adj2" fmla="val -2916"/>
              <a:gd name="adj3" fmla="val 158075"/>
              <a:gd name="adj4" fmla="val -3291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Arbitrary</a:t>
            </a:r>
            <a:br>
              <a:rPr lang="en-US" sz="1800" dirty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37661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Variables and Parameters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781800" y="904875"/>
            <a:ext cx="2362200" cy="3970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-274320"/>
            <a:r>
              <a:rPr lang="en-US" sz="2000" dirty="0">
                <a:solidFill>
                  <a:srgbClr val="C00000"/>
                </a:solidFill>
              </a:rPr>
              <a:t>Variables have a lifecycle / scope</a:t>
            </a:r>
          </a:p>
          <a:p>
            <a:pPr indent="-274320"/>
            <a:r>
              <a:rPr lang="en-US" sz="2000" dirty="0"/>
              <a:t>Parameters are a special type of variable: used as input to subs and functions, do not need a DIM</a:t>
            </a:r>
          </a:p>
          <a:p>
            <a:pPr indent="-274320"/>
            <a:r>
              <a:rPr lang="en-US" sz="2000" dirty="0"/>
              <a:t>Find the vars and params in here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320" y="1043593"/>
            <a:ext cx="6431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Button1_Click …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Dim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inputFromUser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inputFromUser = InputBox(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Please enter your name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ShowConfirmation(inputFromUser)</a:t>
            </a: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ShowConfirmation(someText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Range(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"A1"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).Value = 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"You entered: "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someText         </a:t>
            </a: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endParaRPr lang="en-US" sz="1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35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58665-98FA-4B2C-870C-90F0B4DD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90550"/>
            <a:ext cx="5733189" cy="28955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H5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08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begins with figuring out what needs to be done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90601" y="2571750"/>
            <a:ext cx="2362200" cy="1828800"/>
          </a:xfrm>
          <a:prstGeom prst="wedgeRoundRectCallout">
            <a:avLst>
              <a:gd name="adj1" fmla="val -73889"/>
              <a:gd name="adj2" fmla="val 83560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Hey, awesome financial calculator v.2!  Can I have the table of results in a choice of colors?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504950"/>
            <a:ext cx="4918556" cy="31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6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1" y="819150"/>
            <a:ext cx="880109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755" name="AutoShape 3"/>
          <p:cNvCxnSpPr>
            <a:cxnSpLocks noChangeShapeType="1"/>
            <a:stCxn id="74769" idx="4"/>
            <a:endCxn id="74756" idx="0"/>
          </p:cNvCxnSpPr>
          <p:nvPr/>
        </p:nvCxnSpPr>
        <p:spPr bwMode="auto">
          <a:xfrm>
            <a:off x="1866900" y="457200"/>
            <a:ext cx="0" cy="2890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950685" y="746254"/>
            <a:ext cx="1823109" cy="47308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 inputs principal, years, and interest rate</a:t>
            </a: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3572065" y="2131634"/>
            <a:ext cx="1076135" cy="309267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Alert the user</a:t>
            </a: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1557439" y="2151221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74762" name="AutoShape 10"/>
          <p:cNvCxnSpPr>
            <a:cxnSpLocks noChangeShapeType="1"/>
            <a:stCxn id="57" idx="2"/>
            <a:endCxn id="74759" idx="0"/>
          </p:cNvCxnSpPr>
          <p:nvPr/>
        </p:nvCxnSpPr>
        <p:spPr bwMode="auto">
          <a:xfrm>
            <a:off x="1866900" y="1909136"/>
            <a:ext cx="0" cy="2420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768" name="AutoShape 16"/>
          <p:cNvCxnSpPr>
            <a:cxnSpLocks noChangeShapeType="1"/>
            <a:stCxn id="74759" idx="3"/>
            <a:endCxn id="74758" idx="1"/>
          </p:cNvCxnSpPr>
          <p:nvPr/>
        </p:nvCxnSpPr>
        <p:spPr bwMode="auto">
          <a:xfrm flipV="1">
            <a:off x="2171700" y="2286268"/>
            <a:ext cx="1400365" cy="78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1709839" y="285750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2089758" y="1966608"/>
            <a:ext cx="1447800" cy="61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Principal, Year, or Rate is missing</a:t>
            </a:r>
          </a:p>
        </p:txBody>
      </p:sp>
      <p:cxnSp>
        <p:nvCxnSpPr>
          <p:cNvPr id="74786" name="AutoShape 34"/>
          <p:cNvCxnSpPr>
            <a:cxnSpLocks noChangeShapeType="1"/>
            <a:stCxn id="74758" idx="2"/>
            <a:endCxn id="74817" idx="0"/>
          </p:cNvCxnSpPr>
          <p:nvPr/>
        </p:nvCxnSpPr>
        <p:spPr bwMode="auto">
          <a:xfrm flipH="1">
            <a:off x="4110132" y="2440901"/>
            <a:ext cx="1" cy="21023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817" name="Oval 65"/>
          <p:cNvSpPr>
            <a:spLocks noChangeArrowheads="1"/>
          </p:cNvSpPr>
          <p:nvPr/>
        </p:nvSpPr>
        <p:spPr bwMode="auto">
          <a:xfrm>
            <a:off x="3957732" y="2651136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425457"/>
            <a:ext cx="3492575" cy="387248"/>
          </a:xfrm>
        </p:spPr>
        <p:txBody>
          <a:bodyPr/>
          <a:lstStyle/>
          <a:p>
            <a:pPr algn="ctr"/>
            <a:r>
              <a:rPr lang="en-US" sz="2400" dirty="0"/>
              <a:t>Activity Diagram (part III)</a:t>
            </a:r>
            <a:br>
              <a:rPr lang="en-US" sz="2400" dirty="0"/>
            </a:br>
            <a:r>
              <a:rPr lang="en-US" sz="2400" dirty="0"/>
              <a:t>Simple Financial Calculator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auto">
          <a:xfrm>
            <a:off x="1081410" y="1505085"/>
            <a:ext cx="1561658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 presses</a:t>
            </a:r>
            <a:b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“print table” button</a:t>
            </a:r>
          </a:p>
        </p:txBody>
      </p:sp>
      <p:cxnSp>
        <p:nvCxnSpPr>
          <p:cNvPr id="70" name="AutoShape 3"/>
          <p:cNvCxnSpPr>
            <a:cxnSpLocks noChangeShapeType="1"/>
            <a:stCxn id="74756" idx="2"/>
            <a:endCxn id="57" idx="0"/>
          </p:cNvCxnSpPr>
          <p:nvPr/>
        </p:nvCxnSpPr>
        <p:spPr bwMode="auto">
          <a:xfrm>
            <a:off x="1866900" y="1219335"/>
            <a:ext cx="0" cy="285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1" name="AutoShape 10"/>
          <p:cNvCxnSpPr>
            <a:cxnSpLocks noChangeShapeType="1"/>
            <a:stCxn id="74759" idx="2"/>
            <a:endCxn id="63" idx="0"/>
          </p:cNvCxnSpPr>
          <p:nvPr/>
        </p:nvCxnSpPr>
        <p:spPr bwMode="auto">
          <a:xfrm>
            <a:off x="1866900" y="2436971"/>
            <a:ext cx="0" cy="38079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8" name="AutoShape 10"/>
          <p:cNvCxnSpPr>
            <a:cxnSpLocks noChangeShapeType="1"/>
            <a:stCxn id="63" idx="2"/>
            <a:endCxn id="58" idx="0"/>
          </p:cNvCxnSpPr>
          <p:nvPr/>
        </p:nvCxnSpPr>
        <p:spPr bwMode="auto">
          <a:xfrm>
            <a:off x="1866900" y="3221814"/>
            <a:ext cx="0" cy="3335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5" name="AutoShape 10"/>
          <p:cNvCxnSpPr>
            <a:cxnSpLocks noChangeShapeType="1"/>
            <a:stCxn id="141" idx="2"/>
            <a:endCxn id="58" idx="1"/>
          </p:cNvCxnSpPr>
          <p:nvPr/>
        </p:nvCxnSpPr>
        <p:spPr bwMode="auto">
          <a:xfrm rot="5400000" flipH="1">
            <a:off x="1222970" y="4037400"/>
            <a:ext cx="983059" cy="304800"/>
          </a:xfrm>
          <a:prstGeom prst="bentConnector4">
            <a:avLst>
              <a:gd name="adj1" fmla="val -23254"/>
              <a:gd name="adj2" fmla="val 33910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1" name="AutoShape 4"/>
          <p:cNvSpPr>
            <a:spLocks noChangeArrowheads="1"/>
          </p:cNvSpPr>
          <p:nvPr/>
        </p:nvSpPr>
        <p:spPr bwMode="auto">
          <a:xfrm>
            <a:off x="1176881" y="4292693"/>
            <a:ext cx="1370716" cy="38863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Print the ith row of data </a:t>
            </a:r>
          </a:p>
        </p:txBody>
      </p:sp>
      <p:cxnSp>
        <p:nvCxnSpPr>
          <p:cNvPr id="145" name="AutoShape 34"/>
          <p:cNvCxnSpPr>
            <a:cxnSpLocks noChangeShapeType="1"/>
            <a:stCxn id="58" idx="3"/>
            <a:endCxn id="82" idx="1"/>
          </p:cNvCxnSpPr>
          <p:nvPr/>
        </p:nvCxnSpPr>
        <p:spPr bwMode="auto">
          <a:xfrm flipV="1">
            <a:off x="2171700" y="3686677"/>
            <a:ext cx="1630526" cy="115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" name="Oval 61"/>
          <p:cNvSpPr/>
          <p:nvPr/>
        </p:nvSpPr>
        <p:spPr>
          <a:xfrm>
            <a:off x="6750578" y="4274870"/>
            <a:ext cx="181065" cy="11077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auto">
          <a:xfrm>
            <a:off x="1557439" y="3555395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59" name="AutoShape 3"/>
          <p:cNvCxnSpPr>
            <a:cxnSpLocks noChangeShapeType="1"/>
            <a:stCxn id="58" idx="2"/>
            <a:endCxn id="141" idx="0"/>
          </p:cNvCxnSpPr>
          <p:nvPr/>
        </p:nvCxnSpPr>
        <p:spPr bwMode="auto">
          <a:xfrm>
            <a:off x="1866900" y="3841145"/>
            <a:ext cx="0" cy="45154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3" name="AutoShape 4"/>
          <p:cNvSpPr>
            <a:spLocks noChangeArrowheads="1"/>
          </p:cNvSpPr>
          <p:nvPr/>
        </p:nvSpPr>
        <p:spPr bwMode="auto">
          <a:xfrm>
            <a:off x="1176881" y="2817763"/>
            <a:ext cx="1370716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Print table header and data</a:t>
            </a:r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1861158" y="3921500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&lt;= number of years</a:t>
            </a:r>
          </a:p>
        </p:txBody>
      </p:sp>
      <p:sp>
        <p:nvSpPr>
          <p:cNvPr id="80" name="Text Box 21"/>
          <p:cNvSpPr txBox="1">
            <a:spLocks noChangeArrowheads="1"/>
          </p:cNvSpPr>
          <p:nvPr/>
        </p:nvSpPr>
        <p:spPr bwMode="auto">
          <a:xfrm>
            <a:off x="2019300" y="3425646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&gt; number of years</a:t>
            </a:r>
          </a:p>
        </p:txBody>
      </p:sp>
      <p:sp>
        <p:nvSpPr>
          <p:cNvPr id="82" name="AutoShape 6"/>
          <p:cNvSpPr>
            <a:spLocks noChangeArrowheads="1"/>
          </p:cNvSpPr>
          <p:nvPr/>
        </p:nvSpPr>
        <p:spPr bwMode="auto">
          <a:xfrm>
            <a:off x="3802226" y="3382499"/>
            <a:ext cx="1074574" cy="60835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 the data</a:t>
            </a:r>
          </a:p>
        </p:txBody>
      </p:sp>
      <p:cxnSp>
        <p:nvCxnSpPr>
          <p:cNvPr id="83" name="AutoShape 34"/>
          <p:cNvCxnSpPr>
            <a:cxnSpLocks noChangeShapeType="1"/>
            <a:stCxn id="82" idx="3"/>
            <a:endCxn id="46" idx="1"/>
          </p:cNvCxnSpPr>
          <p:nvPr/>
        </p:nvCxnSpPr>
        <p:spPr bwMode="auto">
          <a:xfrm flipV="1">
            <a:off x="4876800" y="1485493"/>
            <a:ext cx="1842468" cy="220118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4" name="Group 3"/>
          <p:cNvGrpSpPr/>
          <p:nvPr/>
        </p:nvGrpSpPr>
        <p:grpSpPr>
          <a:xfrm>
            <a:off x="7188200" y="4759100"/>
            <a:ext cx="304800" cy="171450"/>
            <a:chOff x="4191000" y="4169992"/>
            <a:chExt cx="304800" cy="171450"/>
          </a:xfrm>
        </p:grpSpPr>
        <p:sp>
          <p:nvSpPr>
            <p:cNvPr id="74816" name="Oval 64"/>
            <p:cNvSpPr>
              <a:spLocks noChangeArrowheads="1"/>
            </p:cNvSpPr>
            <p:nvPr/>
          </p:nvSpPr>
          <p:spPr bwMode="auto">
            <a:xfrm>
              <a:off x="4191000" y="4169992"/>
              <a:ext cx="304800" cy="1714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229099" y="4208620"/>
              <a:ext cx="228600" cy="9419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1" name="AutoShape 19"/>
          <p:cNvSpPr>
            <a:spLocks noChangeArrowheads="1"/>
          </p:cNvSpPr>
          <p:nvPr/>
        </p:nvSpPr>
        <p:spPr bwMode="auto">
          <a:xfrm>
            <a:off x="6096000" y="2038350"/>
            <a:ext cx="2667000" cy="37618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Ask the user for a color preference</a:t>
            </a:r>
            <a:b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record preference </a:t>
            </a:r>
          </a:p>
        </p:txBody>
      </p:sp>
      <p:cxnSp>
        <p:nvCxnSpPr>
          <p:cNvPr id="32" name="AutoShape 27"/>
          <p:cNvCxnSpPr>
            <a:cxnSpLocks noChangeShapeType="1"/>
            <a:stCxn id="31" idx="2"/>
            <a:endCxn id="45" idx="0"/>
          </p:cNvCxnSpPr>
          <p:nvPr/>
        </p:nvCxnSpPr>
        <p:spPr bwMode="auto">
          <a:xfrm>
            <a:off x="7429500" y="2414530"/>
            <a:ext cx="0" cy="362634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3" name="AutoShape 31"/>
          <p:cNvCxnSpPr>
            <a:cxnSpLocks noChangeShapeType="1"/>
            <a:stCxn id="35" idx="2"/>
            <a:endCxn id="23" idx="0"/>
          </p:cNvCxnSpPr>
          <p:nvPr/>
        </p:nvCxnSpPr>
        <p:spPr bwMode="auto">
          <a:xfrm rot="16200000" flipH="1">
            <a:off x="6926326" y="4383455"/>
            <a:ext cx="749662" cy="7888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AutoShape 51"/>
          <p:cNvSpPr>
            <a:spLocks noChangeArrowheads="1"/>
          </p:cNvSpPr>
          <p:nvPr/>
        </p:nvSpPr>
        <p:spPr bwMode="auto">
          <a:xfrm>
            <a:off x="6080616" y="3425548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 Table in Red</a:t>
            </a:r>
          </a:p>
        </p:txBody>
      </p:sp>
      <p:sp>
        <p:nvSpPr>
          <p:cNvPr id="35" name="AutoShape 52"/>
          <p:cNvSpPr>
            <a:spLocks noChangeArrowheads="1"/>
          </p:cNvSpPr>
          <p:nvPr/>
        </p:nvSpPr>
        <p:spPr bwMode="auto">
          <a:xfrm>
            <a:off x="6918816" y="3425548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 Table in Green</a:t>
            </a:r>
          </a:p>
        </p:txBody>
      </p:sp>
      <p:sp>
        <p:nvSpPr>
          <p:cNvPr id="36" name="AutoShape 53"/>
          <p:cNvSpPr>
            <a:spLocks noChangeArrowheads="1"/>
          </p:cNvSpPr>
          <p:nvPr/>
        </p:nvSpPr>
        <p:spPr bwMode="auto">
          <a:xfrm>
            <a:off x="7721600" y="3425548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 Table in Blue</a:t>
            </a:r>
          </a:p>
        </p:txBody>
      </p:sp>
      <p:cxnSp>
        <p:nvCxnSpPr>
          <p:cNvPr id="37" name="AutoShape 54"/>
          <p:cNvCxnSpPr>
            <a:cxnSpLocks noChangeShapeType="1"/>
            <a:stCxn id="34" idx="2"/>
          </p:cNvCxnSpPr>
          <p:nvPr/>
        </p:nvCxnSpPr>
        <p:spPr bwMode="auto">
          <a:xfrm rot="16200000" flipH="1">
            <a:off x="6700741" y="3770841"/>
            <a:ext cx="362634" cy="917084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8" name="AutoShape 55"/>
          <p:cNvCxnSpPr>
            <a:cxnSpLocks noChangeShapeType="1"/>
            <a:stCxn id="36" idx="2"/>
          </p:cNvCxnSpPr>
          <p:nvPr/>
        </p:nvCxnSpPr>
        <p:spPr bwMode="auto">
          <a:xfrm rot="5400000">
            <a:off x="7521233" y="3867433"/>
            <a:ext cx="362634" cy="7239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AutoShape 56"/>
          <p:cNvCxnSpPr>
            <a:cxnSpLocks noChangeShapeType="1"/>
            <a:endCxn id="34" idx="0"/>
          </p:cNvCxnSpPr>
          <p:nvPr/>
        </p:nvCxnSpPr>
        <p:spPr bwMode="auto">
          <a:xfrm rot="10800000" flipV="1">
            <a:off x="6423516" y="2929560"/>
            <a:ext cx="876300" cy="495987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0" name="AutoShape 57"/>
          <p:cNvCxnSpPr>
            <a:cxnSpLocks noChangeShapeType="1"/>
            <a:stCxn id="45" idx="2"/>
            <a:endCxn id="35" idx="0"/>
          </p:cNvCxnSpPr>
          <p:nvPr/>
        </p:nvCxnSpPr>
        <p:spPr bwMode="auto">
          <a:xfrm rot="5400000">
            <a:off x="7164291" y="3160339"/>
            <a:ext cx="362634" cy="16778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1" name="AutoShape 58"/>
          <p:cNvCxnSpPr>
            <a:cxnSpLocks noChangeShapeType="1"/>
            <a:stCxn id="45" idx="3"/>
            <a:endCxn id="36" idx="0"/>
          </p:cNvCxnSpPr>
          <p:nvPr/>
        </p:nvCxnSpPr>
        <p:spPr bwMode="auto">
          <a:xfrm>
            <a:off x="7696200" y="2920039"/>
            <a:ext cx="368300" cy="505509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2" name="Text Box 67"/>
          <p:cNvSpPr txBox="1">
            <a:spLocks noChangeArrowheads="1"/>
          </p:cNvSpPr>
          <p:nvPr/>
        </p:nvSpPr>
        <p:spPr bwMode="auto">
          <a:xfrm>
            <a:off x="6423516" y="2929561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a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 Box 68"/>
          <p:cNvSpPr txBox="1">
            <a:spLocks noChangeArrowheads="1"/>
          </p:cNvSpPr>
          <p:nvPr/>
        </p:nvSpPr>
        <p:spPr bwMode="auto">
          <a:xfrm>
            <a:off x="7020416" y="3090835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b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 Box 68"/>
          <p:cNvSpPr txBox="1">
            <a:spLocks noChangeArrowheads="1"/>
          </p:cNvSpPr>
          <p:nvPr/>
        </p:nvSpPr>
        <p:spPr bwMode="auto">
          <a:xfrm>
            <a:off x="8064500" y="3144590"/>
            <a:ext cx="68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default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AutoShape 47"/>
          <p:cNvSpPr>
            <a:spLocks noChangeArrowheads="1"/>
          </p:cNvSpPr>
          <p:nvPr/>
        </p:nvSpPr>
        <p:spPr bwMode="auto">
          <a:xfrm>
            <a:off x="7162800" y="2777164"/>
            <a:ext cx="5334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sz="16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6719268" y="1257299"/>
            <a:ext cx="1420465" cy="456387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Autofit the columns</a:t>
            </a:r>
          </a:p>
        </p:txBody>
      </p:sp>
      <p:cxnSp>
        <p:nvCxnSpPr>
          <p:cNvPr id="52" name="AutoShape 27"/>
          <p:cNvCxnSpPr>
            <a:cxnSpLocks noChangeShapeType="1"/>
            <a:stCxn id="46" idx="2"/>
            <a:endCxn id="31" idx="0"/>
          </p:cNvCxnSpPr>
          <p:nvPr/>
        </p:nvCxnSpPr>
        <p:spPr bwMode="auto">
          <a:xfrm rot="5400000">
            <a:off x="7267169" y="1876018"/>
            <a:ext cx="324664" cy="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1942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alternative to IF…THEN</a:t>
            </a:r>
            <a:br>
              <a:rPr lang="en-US" dirty="0"/>
            </a:br>
            <a:r>
              <a:rPr lang="en-US" dirty="0"/>
              <a:t>when there are multiple options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3200400" y="1581150"/>
            <a:ext cx="5943600" cy="3095625"/>
          </a:xfrm>
          <a:noFill/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textFromUser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“a”</a:t>
            </a:r>
            <a:b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 More instructions… red paint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“b”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 More instructions… green paint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Case Else</a:t>
            </a: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        ‘ More instructions… blue paint</a:t>
            </a: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431800" y="1504950"/>
            <a:ext cx="2667000" cy="62796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Arial" charset="0"/>
              </a:rPr>
              <a:t>Ask the user for a color preference </a:t>
            </a:r>
          </a:p>
        </p:txBody>
      </p:sp>
      <p:cxnSp>
        <p:nvCxnSpPr>
          <p:cNvPr id="6" name="AutoShape 27"/>
          <p:cNvCxnSpPr>
            <a:cxnSpLocks noChangeShapeType="1"/>
            <a:stCxn id="5" idx="2"/>
            <a:endCxn id="8" idx="0"/>
          </p:cNvCxnSpPr>
          <p:nvPr/>
        </p:nvCxnSpPr>
        <p:spPr bwMode="auto">
          <a:xfrm rot="16200000" flipH="1">
            <a:off x="1596683" y="2301533"/>
            <a:ext cx="362634" cy="254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" name="AutoShape 31"/>
          <p:cNvCxnSpPr>
            <a:cxnSpLocks noChangeShapeType="1"/>
            <a:stCxn id="10" idx="2"/>
          </p:cNvCxnSpPr>
          <p:nvPr/>
        </p:nvCxnSpPr>
        <p:spPr bwMode="auto">
          <a:xfrm rot="16200000" flipH="1">
            <a:off x="1290663" y="4073305"/>
            <a:ext cx="710298" cy="9659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416416" y="3143934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/>
                <a:latin typeface="Arial" charset="0"/>
              </a:rPr>
              <a:t>Format Table in Red</a:t>
            </a:r>
          </a:p>
        </p:txBody>
      </p:sp>
      <p:sp>
        <p:nvSpPr>
          <p:cNvPr id="10" name="AutoShape 52"/>
          <p:cNvSpPr>
            <a:spLocks noChangeArrowheads="1"/>
          </p:cNvSpPr>
          <p:nvPr/>
        </p:nvSpPr>
        <p:spPr bwMode="auto">
          <a:xfrm>
            <a:off x="1254616" y="3143934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/>
                <a:latin typeface="Arial" charset="0"/>
              </a:rPr>
              <a:t>Format Table in Green</a:t>
            </a: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057400" y="3143934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/>
                <a:latin typeface="Arial" charset="0"/>
              </a:rPr>
              <a:t>Format Table in Blue</a:t>
            </a:r>
          </a:p>
        </p:txBody>
      </p:sp>
      <p:cxnSp>
        <p:nvCxnSpPr>
          <p:cNvPr id="12" name="AutoShape 54"/>
          <p:cNvCxnSpPr>
            <a:cxnSpLocks noChangeShapeType="1"/>
            <a:stCxn id="9" idx="2"/>
          </p:cNvCxnSpPr>
          <p:nvPr/>
        </p:nvCxnSpPr>
        <p:spPr bwMode="auto">
          <a:xfrm rot="16200000" flipH="1">
            <a:off x="1036541" y="3489227"/>
            <a:ext cx="362634" cy="917084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AutoShape 55"/>
          <p:cNvCxnSpPr>
            <a:cxnSpLocks noChangeShapeType="1"/>
            <a:stCxn id="11" idx="2"/>
          </p:cNvCxnSpPr>
          <p:nvPr/>
        </p:nvCxnSpPr>
        <p:spPr bwMode="auto">
          <a:xfrm rot="5400000">
            <a:off x="1857033" y="3585819"/>
            <a:ext cx="362634" cy="7239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" name="AutoShape 56"/>
          <p:cNvCxnSpPr>
            <a:cxnSpLocks noChangeShapeType="1"/>
            <a:endCxn id="9" idx="0"/>
          </p:cNvCxnSpPr>
          <p:nvPr/>
        </p:nvCxnSpPr>
        <p:spPr bwMode="auto">
          <a:xfrm rot="10800000" flipV="1">
            <a:off x="759316" y="2647946"/>
            <a:ext cx="876300" cy="495987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AutoShape 57"/>
          <p:cNvCxnSpPr>
            <a:cxnSpLocks noChangeShapeType="1"/>
            <a:stCxn id="8" idx="2"/>
            <a:endCxn id="10" idx="0"/>
          </p:cNvCxnSpPr>
          <p:nvPr/>
        </p:nvCxnSpPr>
        <p:spPr bwMode="auto">
          <a:xfrm rot="5400000">
            <a:off x="1512791" y="2866025"/>
            <a:ext cx="362634" cy="19318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58"/>
          <p:cNvCxnSpPr>
            <a:cxnSpLocks noChangeShapeType="1"/>
            <a:stCxn id="8" idx="3"/>
            <a:endCxn id="11" idx="0"/>
          </p:cNvCxnSpPr>
          <p:nvPr/>
        </p:nvCxnSpPr>
        <p:spPr bwMode="auto">
          <a:xfrm>
            <a:off x="2057400" y="2638425"/>
            <a:ext cx="342900" cy="505509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" name="Text Box 67"/>
          <p:cNvSpPr txBox="1">
            <a:spLocks noChangeArrowheads="1"/>
          </p:cNvSpPr>
          <p:nvPr/>
        </p:nvSpPr>
        <p:spPr bwMode="auto">
          <a:xfrm>
            <a:off x="759316" y="2647947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a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 Box 68"/>
          <p:cNvSpPr txBox="1">
            <a:spLocks noChangeArrowheads="1"/>
          </p:cNvSpPr>
          <p:nvPr/>
        </p:nvSpPr>
        <p:spPr bwMode="auto">
          <a:xfrm>
            <a:off x="1356216" y="2809221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b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 Box 68"/>
          <p:cNvSpPr txBox="1">
            <a:spLocks noChangeArrowheads="1"/>
          </p:cNvSpPr>
          <p:nvPr/>
        </p:nvSpPr>
        <p:spPr bwMode="auto">
          <a:xfrm>
            <a:off x="2400300" y="2862976"/>
            <a:ext cx="68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default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auto">
          <a:xfrm>
            <a:off x="1524000" y="2495550"/>
            <a:ext cx="5334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sz="16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915400" y="49339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91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Rectangle 6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029216"/>
            <a:ext cx="8534400" cy="3962400"/>
          </a:xfrm>
          <a:prstGeom prst="rect">
            <a:avLst/>
          </a:prstGeom>
          <a:noFill/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number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Integer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‘other code in here...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number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1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5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"Between 1 and 5, inclusive"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6, 8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"Between 6 and 8, inclusive"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9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10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"Equal to 9 or 10"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 Else</a:t>
            </a: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"Not between 1 and 10, inclusive"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 More Interesting Case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8431424" y="4991616"/>
            <a:ext cx="686085" cy="123111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800" dirty="0">
                <a:solidFill>
                  <a:schemeClr val="bg2">
                    <a:lumMod val="6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Source: MSDN</a:t>
            </a:r>
          </a:p>
        </p:txBody>
      </p:sp>
    </p:spTree>
    <p:extLst>
      <p:ext uri="{BB962C8B-B14F-4D97-AF65-F5344CB8AC3E}">
        <p14:creationId xmlns:p14="http://schemas.microsoft.com/office/powerpoint/2010/main" val="242095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0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0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0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0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Implementing a nested Loop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457200" y="2884119"/>
            <a:ext cx="7239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0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(numberOfRows-1)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Step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2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0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(numberOfColumns-1)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     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topLeftCell.Offset(r, c).Interior.Color = Drawing.Color.Pink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Next</a:t>
            </a:r>
          </a:p>
          <a:p>
            <a:pPr algn="l"/>
            <a:endParaRPr lang="en-US" sz="16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Next</a:t>
            </a:r>
            <a:endParaRPr lang="en-US" sz="1600" b="1" dirty="0">
              <a:solidFill>
                <a:srgbClr val="0000FF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DD911D-0C09-4965-A7B9-434E2234BDF4}"/>
              </a:ext>
            </a:extLst>
          </p:cNvPr>
          <p:cNvGrpSpPr/>
          <p:nvPr/>
        </p:nvGrpSpPr>
        <p:grpSpPr>
          <a:xfrm>
            <a:off x="4800600" y="895350"/>
            <a:ext cx="4273807" cy="3905310"/>
            <a:chOff x="4800600" y="895350"/>
            <a:chExt cx="4273807" cy="390531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6CC2C3-AF1C-4208-B85A-16F9531EF9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068" t="7328" r="2398" b="4732"/>
            <a:stretch/>
          </p:blipFill>
          <p:spPr>
            <a:xfrm>
              <a:off x="6743700" y="895350"/>
              <a:ext cx="1600200" cy="27432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82F4A2A-8F2F-4E02-ADCE-4B770EB8FDD6}"/>
                </a:ext>
              </a:extLst>
            </p:cNvPr>
            <p:cNvSpPr txBox="1"/>
            <p:nvPr/>
          </p:nvSpPr>
          <p:spPr>
            <a:xfrm>
              <a:off x="4800600" y="971550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Top left cell:</a:t>
              </a:r>
            </a:p>
            <a:p>
              <a:r>
                <a:rPr lang="en-US" dirty="0"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for example, G10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27AB4992-0324-4225-9963-479629CC2D9B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 flipV="1">
              <a:off x="5945465" y="982981"/>
              <a:ext cx="914400" cy="1886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7476AF-7741-4933-9832-259966638880}"/>
                </a:ext>
              </a:extLst>
            </p:cNvPr>
            <p:cNvSpPr txBox="1"/>
            <p:nvPr/>
          </p:nvSpPr>
          <p:spPr>
            <a:xfrm>
              <a:off x="7669530" y="4400550"/>
              <a:ext cx="9162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Number of columns = 3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8E01F4A-0EC0-4173-80AC-CE899D445789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 flipH="1" flipV="1">
              <a:off x="8077201" y="3714752"/>
              <a:ext cx="50462" cy="6857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65317A-E061-4DDF-977E-7AAAE8261B2B}"/>
                </a:ext>
              </a:extLst>
            </p:cNvPr>
            <p:cNvSpPr txBox="1"/>
            <p:nvPr/>
          </p:nvSpPr>
          <p:spPr>
            <a:xfrm>
              <a:off x="8229600" y="3715113"/>
              <a:ext cx="844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Number of rows = 18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119D52B-C2FC-44B3-84F3-0418E9278FA6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H="1" flipV="1">
              <a:off x="8305800" y="3562350"/>
              <a:ext cx="346204" cy="1527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15160E5-E8CA-4CCB-8B57-232142A87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26" y="971550"/>
            <a:ext cx="2655217" cy="141922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7AD822B-51E5-4B4B-B8ED-910896C1E9F5}"/>
              </a:ext>
            </a:extLst>
          </p:cNvPr>
          <p:cNvSpPr txBox="1"/>
          <p:nvPr/>
        </p:nvSpPr>
        <p:spPr>
          <a:xfrm>
            <a:off x="956526" y="2391225"/>
            <a:ext cx="2655217" cy="246221"/>
          </a:xfrm>
          <a:prstGeom prst="rect">
            <a:avLst/>
          </a:prstGeom>
          <a:solidFill>
            <a:srgbClr val="9CC3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Outer loop (slower)          Inner loop (faster) </a:t>
            </a:r>
          </a:p>
        </p:txBody>
      </p:sp>
    </p:spTree>
    <p:extLst>
      <p:ext uri="{BB962C8B-B14F-4D97-AF65-F5344CB8AC3E}">
        <p14:creationId xmlns:p14="http://schemas.microsoft.com/office/powerpoint/2010/main" val="6191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891489"/>
            <a:ext cx="8534400" cy="3962400"/>
          </a:xfrm>
        </p:spPr>
        <p:txBody>
          <a:bodyPr>
            <a:normAutofit/>
          </a:bodyPr>
          <a:lstStyle/>
          <a:p>
            <a:r>
              <a:rPr lang="en-US" dirty="0"/>
              <a:t>Going well</a:t>
            </a:r>
          </a:p>
          <a:p>
            <a:r>
              <a:rPr lang="en-US" dirty="0"/>
              <a:t>Regraded H2 – no point losses for color mismatches</a:t>
            </a:r>
          </a:p>
          <a:p>
            <a:r>
              <a:rPr lang="en-US" dirty="0"/>
              <a:t>Use MS Teams for questions (faster)</a:t>
            </a:r>
          </a:p>
          <a:p>
            <a:r>
              <a:rPr lang="en-US" dirty="0"/>
              <a:t>EasyMeter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r>
              <a:rPr lang="en-US" dirty="0">
                <a:sym typeface="Wingdings" pitchFamily="2" charset="2"/>
              </a:rPr>
              <a:t>WINIT Dates</a:t>
            </a:r>
          </a:p>
          <a:p>
            <a:endParaRPr lang="en-US" dirty="0">
              <a:sym typeface="Wingdings" pitchFamily="2" charset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A1B67-4CD6-4B17-8105-D0A46A03A3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39326-18D1-459F-A115-6CF3CC63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H05 will take longer to do than the previous homework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0724" name="Picture 4" descr="PE014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85750"/>
            <a:ext cx="1924050" cy="153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7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FBBB6-B1C6-4525-B6B6-FA7173C9D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1052750"/>
            <a:ext cx="8534400" cy="3962400"/>
          </a:xfrm>
        </p:spPr>
        <p:txBody>
          <a:bodyPr/>
          <a:lstStyle/>
          <a:p>
            <a:r>
              <a:rPr lang="en-US" dirty="0"/>
              <a:t>Loops</a:t>
            </a:r>
          </a:p>
          <a:p>
            <a:pPr lvl="1"/>
            <a:r>
              <a:rPr lang="en-US" dirty="0"/>
              <a:t>For … Next</a:t>
            </a:r>
          </a:p>
          <a:p>
            <a:pPr lvl="1"/>
            <a:r>
              <a:rPr lang="en-US" dirty="0"/>
              <a:t>Do While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Conditionals</a:t>
            </a:r>
          </a:p>
          <a:p>
            <a:pPr lvl="1"/>
            <a:r>
              <a:rPr lang="en-US" dirty="0"/>
              <a:t>If … Then</a:t>
            </a:r>
          </a:p>
          <a:p>
            <a:pPr lvl="1"/>
            <a:r>
              <a:rPr lang="en-US" dirty="0">
                <a:solidFill>
                  <a:srgbClr val="FF9900"/>
                </a:solidFill>
              </a:rPr>
              <a:t>Select Case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B0CCB-62FB-47FA-8BE3-3C9C747E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00263-617E-4847-84C7-9C121A622B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BD28272-5B71-462A-964E-53CA30A38F5D}"/>
              </a:ext>
            </a:extLst>
          </p:cNvPr>
          <p:cNvSpPr txBox="1">
            <a:spLocks/>
          </p:cNvSpPr>
          <p:nvPr/>
        </p:nvSpPr>
        <p:spPr>
          <a:xfrm>
            <a:off x="4565694" y="1181100"/>
            <a:ext cx="38100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rgbClr val="FF9900"/>
                </a:solidFill>
                <a:effectLst/>
              </a:rPr>
              <a:t>Procedures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rgbClr val="FF9900"/>
                </a:solidFill>
                <a:effectLst/>
              </a:rPr>
              <a:t>Subs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rgbClr val="FF9900"/>
                </a:solidFill>
                <a:effectLst/>
              </a:rPr>
              <a:t>Functions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solidFill>
                <a:schemeClr val="tx2"/>
              </a:solidFill>
              <a:effectLst/>
            </a:endParaRPr>
          </a:p>
          <a:p>
            <a:pPr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Objects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Properties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Methods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effectLst/>
            </a:endParaRPr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165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Name, academics</a:t>
            </a:r>
          </a:p>
          <a:p>
            <a:r>
              <a:rPr lang="en-US" dirty="0"/>
              <a:t>Learning objectives</a:t>
            </a:r>
          </a:p>
          <a:p>
            <a:r>
              <a:rPr lang="en-US" dirty="0"/>
              <a:t>Comfort with coding</a:t>
            </a:r>
          </a:p>
          <a:p>
            <a:r>
              <a:rPr lang="en-US" dirty="0"/>
              <a:t>Comfort with finance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5304" name="Picture 8" descr="rhp3rpa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33350"/>
            <a:ext cx="1593881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Procedures:</a:t>
            </a:r>
            <a:br>
              <a:rPr lang="en-US" dirty="0"/>
            </a:br>
            <a:r>
              <a:rPr lang="en-US" dirty="0"/>
              <a:t>Functions and Subs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Simplify!</a:t>
            </a:r>
            <a:br>
              <a:rPr lang="en-US" dirty="0"/>
            </a:br>
            <a:r>
              <a:rPr lang="en-US" dirty="0"/>
              <a:t>Reuse!</a:t>
            </a:r>
          </a:p>
        </p:txBody>
      </p:sp>
      <p:sp>
        <p:nvSpPr>
          <p:cNvPr id="8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18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3A9466-193E-4381-B8DE-3B9F5873CCDF}"/>
              </a:ext>
            </a:extLst>
          </p:cNvPr>
          <p:cNvSpPr txBox="1"/>
          <p:nvPr/>
        </p:nvSpPr>
        <p:spPr>
          <a:xfrm>
            <a:off x="1468901" y="303371"/>
            <a:ext cx="99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of code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  <a:endParaRPr lang="en-US" sz="4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 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  <a:endParaRPr lang="en-US" sz="4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BB969-4632-42BF-A4F2-9EE8C7829246}"/>
              </a:ext>
            </a:extLst>
          </p:cNvPr>
          <p:cNvSpPr txBox="1"/>
          <p:nvPr/>
        </p:nvSpPr>
        <p:spPr>
          <a:xfrm>
            <a:off x="1447800" y="4550687"/>
            <a:ext cx="2215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effectLst/>
              </a:rPr>
              <a:t>69 lines of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38D977-B38C-490D-80B6-39393C60C514}"/>
              </a:ext>
            </a:extLst>
          </p:cNvPr>
          <p:cNvSpPr txBox="1"/>
          <p:nvPr/>
        </p:nvSpPr>
        <p:spPr>
          <a:xfrm>
            <a:off x="5164007" y="3333750"/>
            <a:ext cx="40030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B050"/>
                </a:solidFill>
                <a:effectLst/>
              </a:rPr>
              <a:t>55 lines of code</a:t>
            </a:r>
            <a:br>
              <a:rPr lang="en-US" sz="2000" dirty="0">
                <a:solidFill>
                  <a:srgbClr val="00B050"/>
                </a:solidFill>
                <a:effectLst/>
              </a:rPr>
            </a:br>
            <a:r>
              <a:rPr lang="en-US" sz="2000" dirty="0">
                <a:solidFill>
                  <a:srgbClr val="00B050"/>
                </a:solidFill>
                <a:effectLst/>
              </a:rPr>
              <a:t>20% less writing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B050"/>
                </a:solidFill>
                <a:effectLst/>
              </a:rPr>
              <a:t>No reinventing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B050"/>
                </a:solidFill>
                <a:effectLst/>
              </a:rPr>
              <a:t>Fewer errors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B050"/>
                </a:solidFill>
                <a:effectLst/>
              </a:rPr>
              <a:t>Single location for changes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14B69F-0494-4174-ACE6-B00B0A2DCFA7}"/>
              </a:ext>
            </a:extLst>
          </p:cNvPr>
          <p:cNvSpPr txBox="1"/>
          <p:nvPr/>
        </p:nvSpPr>
        <p:spPr>
          <a:xfrm>
            <a:off x="1468901" y="57150"/>
            <a:ext cx="982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effectLst/>
              </a:rPr>
              <a:t>Program “A”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6DE6C1-D3A6-4114-95BE-01C38A49D231}"/>
              </a:ext>
            </a:extLst>
          </p:cNvPr>
          <p:cNvGrpSpPr/>
          <p:nvPr/>
        </p:nvGrpSpPr>
        <p:grpSpPr>
          <a:xfrm>
            <a:off x="3231476" y="57150"/>
            <a:ext cx="4083724" cy="3416320"/>
            <a:chOff x="3231476" y="191929"/>
            <a:chExt cx="4083724" cy="34163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7E16EB-4F4F-4FE7-A9D0-9F4BCD50A7EF}"/>
                </a:ext>
              </a:extLst>
            </p:cNvPr>
            <p:cNvSpPr txBox="1"/>
            <p:nvPr/>
          </p:nvSpPr>
          <p:spPr>
            <a:xfrm>
              <a:off x="5188625" y="438150"/>
              <a:ext cx="9906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of code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 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A383F3-1054-47A3-BFD1-26AFB3746682}"/>
                </a:ext>
              </a:extLst>
            </p:cNvPr>
            <p:cNvSpPr txBox="1"/>
            <p:nvPr/>
          </p:nvSpPr>
          <p:spPr>
            <a:xfrm>
              <a:off x="6114748" y="451505"/>
              <a:ext cx="12004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800" b="1" dirty="0">
                  <a:solidFill>
                    <a:srgbClr val="0000FF"/>
                  </a:solidFill>
                  <a:effectLst/>
                </a:rPr>
                <a:t>SUB “C”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Line</a:t>
              </a:r>
              <a:br>
                <a:rPr lang="en-US" sz="400" dirty="0">
                  <a:solidFill>
                    <a:srgbClr val="FF9900"/>
                  </a:solidFill>
                  <a:effectLst/>
                </a:rPr>
              </a:br>
              <a:r>
                <a:rPr lang="en-US" sz="800" b="1" dirty="0">
                  <a:solidFill>
                    <a:srgbClr val="0000FF"/>
                  </a:solidFill>
                  <a:effectLst/>
                </a:rPr>
                <a:t>End Sub/Return</a:t>
              </a:r>
              <a:endParaRPr lang="en-US" sz="400" b="1" dirty="0"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0E099D-DC74-4DFD-91A8-591CD2C7A069}"/>
                </a:ext>
              </a:extLst>
            </p:cNvPr>
            <p:cNvSpPr txBox="1"/>
            <p:nvPr/>
          </p:nvSpPr>
          <p:spPr>
            <a:xfrm>
              <a:off x="5188625" y="191929"/>
              <a:ext cx="9829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effectLst/>
                </a:rPr>
                <a:t>Program “B”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81EE820C-7489-430C-982C-2B28DDBFDEA7}"/>
                </a:ext>
              </a:extLst>
            </p:cNvPr>
            <p:cNvSpPr/>
            <p:nvPr/>
          </p:nvSpPr>
          <p:spPr>
            <a:xfrm>
              <a:off x="3231476" y="1581150"/>
              <a:ext cx="1447800" cy="16002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89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03E4121-6BD1-4514-8088-150E53B48694}"/>
              </a:ext>
            </a:extLst>
          </p:cNvPr>
          <p:cNvGrpSpPr/>
          <p:nvPr/>
        </p:nvGrpSpPr>
        <p:grpSpPr>
          <a:xfrm>
            <a:off x="2227482" y="2571750"/>
            <a:ext cx="2448267" cy="2210108"/>
            <a:chOff x="2227482" y="2571750"/>
            <a:chExt cx="2448267" cy="2210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2DD59B-B912-4E95-AC7A-E4C739464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7482" y="2571750"/>
              <a:ext cx="2448267" cy="221010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70043A-4BC6-4FD6-A882-2AE631890E26}"/>
                </a:ext>
              </a:extLst>
            </p:cNvPr>
            <p:cNvSpPr/>
            <p:nvPr/>
          </p:nvSpPr>
          <p:spPr>
            <a:xfrm>
              <a:off x="2842015" y="3181350"/>
              <a:ext cx="609600" cy="6096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9900"/>
                </a:solidFill>
              </a:rPr>
              <a:t>Functions</a:t>
            </a:r>
            <a:r>
              <a:rPr lang="en-US" sz="4800" dirty="0"/>
              <a:t> are programs that return values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B826CFF5-D8D7-46CB-AFD6-12CA72FB04D4}"/>
              </a:ext>
            </a:extLst>
          </p:cNvPr>
          <p:cNvSpPr/>
          <p:nvPr/>
        </p:nvSpPr>
        <p:spPr>
          <a:xfrm>
            <a:off x="685800" y="2724150"/>
            <a:ext cx="1219200" cy="533400"/>
          </a:xfrm>
          <a:prstGeom prst="borderCallout1">
            <a:avLst>
              <a:gd name="adj1" fmla="val 113390"/>
              <a:gd name="adj2" fmla="val 28264"/>
              <a:gd name="adj3" fmla="val 237238"/>
              <a:gd name="adj4" fmla="val 19443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Function name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4191000" y="3105150"/>
            <a:ext cx="1905000" cy="533400"/>
          </a:xfrm>
          <a:prstGeom prst="borderCallout1">
            <a:avLst>
              <a:gd name="adj1" fmla="val 104784"/>
              <a:gd name="adj2" fmla="val 6753"/>
              <a:gd name="adj3" fmla="val 163927"/>
              <a:gd name="adj4" fmla="val -3784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Arguments or parameters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E33F9636-8A44-447F-968B-F1867D815A48}"/>
              </a:ext>
            </a:extLst>
          </p:cNvPr>
          <p:cNvSpPr/>
          <p:nvPr/>
        </p:nvSpPr>
        <p:spPr>
          <a:xfrm>
            <a:off x="4648200" y="1504950"/>
            <a:ext cx="1828800" cy="609600"/>
          </a:xfrm>
          <a:prstGeom prst="borderCallout1">
            <a:avLst>
              <a:gd name="adj1" fmla="val 107624"/>
              <a:gd name="adj2" fmla="val 4958"/>
              <a:gd name="adj3" fmla="val 107342"/>
              <a:gd name="adj4" fmla="val 96909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Example built-in function </a:t>
            </a:r>
          </a:p>
        </p:txBody>
      </p:sp>
    </p:spTree>
    <p:extLst>
      <p:ext uri="{BB962C8B-B14F-4D97-AF65-F5344CB8AC3E}">
        <p14:creationId xmlns:p14="http://schemas.microsoft.com/office/powerpoint/2010/main" val="80976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0536D71-66BD-4123-9AE0-E8617AA57FBC}"/>
              </a:ext>
            </a:extLst>
          </p:cNvPr>
          <p:cNvSpPr/>
          <p:nvPr/>
        </p:nvSpPr>
        <p:spPr>
          <a:xfrm>
            <a:off x="457200" y="901261"/>
            <a:ext cx="1933576" cy="487428"/>
          </a:xfrm>
          <a:prstGeom prst="borderCallout1">
            <a:avLst>
              <a:gd name="adj1" fmla="val 105336"/>
              <a:gd name="adj2" fmla="val 31643"/>
              <a:gd name="adj3" fmla="val 153824"/>
              <a:gd name="adj4" fmla="val 2333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Security: </a:t>
            </a:r>
            <a:r>
              <a:rPr lang="en-US" sz="1800" dirty="0">
                <a:solidFill>
                  <a:srgbClr val="FF9900"/>
                </a:solidFill>
                <a:effectLst/>
              </a:rPr>
              <a:t>private vs. public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5791200" y="934265"/>
            <a:ext cx="1143000" cy="533400"/>
          </a:xfrm>
          <a:prstGeom prst="borderCallout1">
            <a:avLst>
              <a:gd name="adj1" fmla="val 57312"/>
              <a:gd name="adj2" fmla="val -2378"/>
              <a:gd name="adj3" fmla="val 128170"/>
              <a:gd name="adj4" fmla="val -155034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Argument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CBE6B99-17E9-4555-A8F4-479025A5A618}"/>
              </a:ext>
            </a:extLst>
          </p:cNvPr>
          <p:cNvSpPr/>
          <p:nvPr/>
        </p:nvSpPr>
        <p:spPr>
          <a:xfrm>
            <a:off x="2971800" y="901261"/>
            <a:ext cx="1362075" cy="487427"/>
          </a:xfrm>
          <a:prstGeom prst="borderCallout1">
            <a:avLst>
              <a:gd name="adj1" fmla="val 60693"/>
              <a:gd name="adj2" fmla="val -3260"/>
              <a:gd name="adj3" fmla="val 150379"/>
              <a:gd name="adj4" fmla="val -59427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Function name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757713-87B9-4AEC-A072-DAB936B4BD4D}"/>
              </a:ext>
            </a:extLst>
          </p:cNvPr>
          <p:cNvGrpSpPr/>
          <p:nvPr/>
        </p:nvGrpSpPr>
        <p:grpSpPr>
          <a:xfrm>
            <a:off x="3581400" y="2952750"/>
            <a:ext cx="5353797" cy="2104930"/>
            <a:chOff x="3581400" y="2952750"/>
            <a:chExt cx="5353797" cy="210493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8992D8F-012C-4938-AA66-3598E893C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0703"/>
            <a:stretch/>
          </p:blipFill>
          <p:spPr>
            <a:xfrm>
              <a:off x="3581400" y="4476750"/>
              <a:ext cx="5353797" cy="580930"/>
            </a:xfrm>
            <a:prstGeom prst="rect">
              <a:avLst/>
            </a:prstGeom>
          </p:spPr>
        </p:pic>
        <p:sp>
          <p:nvSpPr>
            <p:cNvPr id="19" name="Callout: Line 18">
              <a:extLst>
                <a:ext uri="{FF2B5EF4-FFF2-40B4-BE49-F238E27FC236}">
                  <a16:creationId xmlns:a16="http://schemas.microsoft.com/office/drawing/2014/main" id="{2B734F32-0359-47FF-8BAC-33A0368D2863}"/>
                </a:ext>
              </a:extLst>
            </p:cNvPr>
            <p:cNvSpPr/>
            <p:nvPr/>
          </p:nvSpPr>
          <p:spPr>
            <a:xfrm>
              <a:off x="7010399" y="2952750"/>
              <a:ext cx="1924797" cy="914400"/>
            </a:xfrm>
            <a:prstGeom prst="borderCallout1">
              <a:avLst>
                <a:gd name="adj1" fmla="val 105078"/>
                <a:gd name="adj2" fmla="val 82852"/>
                <a:gd name="adj3" fmla="val 186265"/>
                <a:gd name="adj4" fmla="val 47992"/>
              </a:avLst>
            </a:prstGeom>
            <a:solidFill>
              <a:schemeClr val="bg2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effectLst/>
                </a:rPr>
                <a:t>Example use of the function in a larger program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373E663-7D11-40AF-AB69-5B45F2F49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670824"/>
            <a:ext cx="5598783" cy="2348726"/>
          </a:xfrm>
          <a:prstGeom prst="rect">
            <a:avLst/>
          </a:prstGeom>
        </p:spPr>
      </p:pic>
      <p:sp>
        <p:nvSpPr>
          <p:cNvPr id="23" name="Callout: Line 22">
            <a:extLst>
              <a:ext uri="{FF2B5EF4-FFF2-40B4-BE49-F238E27FC236}">
                <a16:creationId xmlns:a16="http://schemas.microsoft.com/office/drawing/2014/main" id="{EEDB5986-FF3E-423A-A3B1-0AA4A5ED9F11}"/>
              </a:ext>
            </a:extLst>
          </p:cNvPr>
          <p:cNvSpPr/>
          <p:nvPr/>
        </p:nvSpPr>
        <p:spPr>
          <a:xfrm>
            <a:off x="6438898" y="1657350"/>
            <a:ext cx="1562101" cy="685800"/>
          </a:xfrm>
          <a:prstGeom prst="borderCallout1">
            <a:avLst>
              <a:gd name="adj1" fmla="val 57312"/>
              <a:gd name="adj2" fmla="val -2378"/>
              <a:gd name="adj3" fmla="val 23827"/>
              <a:gd name="adj4" fmla="val -34859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Type of info returned</a:t>
            </a:r>
          </a:p>
        </p:txBody>
      </p:sp>
    </p:spTree>
    <p:extLst>
      <p:ext uri="{BB962C8B-B14F-4D97-AF65-F5344CB8AC3E}">
        <p14:creationId xmlns:p14="http://schemas.microsoft.com/office/powerpoint/2010/main" val="28136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18DFC-0B5E-4B0D-9A8C-51DEBDCEB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1" y="2056606"/>
            <a:ext cx="8759111" cy="1048544"/>
          </a:xfrm>
          <a:prstGeom prst="rect">
            <a:avLst/>
          </a:prstGeom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You can create your own functions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B826CFF5-D8D7-46CB-AFD6-12CA72FB04D4}"/>
              </a:ext>
            </a:extLst>
          </p:cNvPr>
          <p:cNvSpPr/>
          <p:nvPr/>
        </p:nvSpPr>
        <p:spPr>
          <a:xfrm>
            <a:off x="2438400" y="1518789"/>
            <a:ext cx="1143000" cy="304800"/>
          </a:xfrm>
          <a:prstGeom prst="borderCallout1">
            <a:avLst>
              <a:gd name="adj1" fmla="val 94928"/>
              <a:gd name="adj2" fmla="val -2095"/>
              <a:gd name="adj3" fmla="val 173312"/>
              <a:gd name="adj4" fmla="val -6913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Keyword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0536D71-66BD-4123-9AE0-E8617AA57FBC}"/>
              </a:ext>
            </a:extLst>
          </p:cNvPr>
          <p:cNvSpPr/>
          <p:nvPr/>
        </p:nvSpPr>
        <p:spPr>
          <a:xfrm>
            <a:off x="381000" y="1218113"/>
            <a:ext cx="1933576" cy="487428"/>
          </a:xfrm>
          <a:prstGeom prst="borderCallout1">
            <a:avLst>
              <a:gd name="adj1" fmla="val 105336"/>
              <a:gd name="adj2" fmla="val 31643"/>
              <a:gd name="adj3" fmla="val 172103"/>
              <a:gd name="adj4" fmla="val 1654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Security: private vs. public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5715000" y="1195127"/>
            <a:ext cx="2362200" cy="533400"/>
          </a:xfrm>
          <a:prstGeom prst="borderCallout1">
            <a:avLst>
              <a:gd name="adj1" fmla="val 110938"/>
              <a:gd name="adj2" fmla="val 31170"/>
              <a:gd name="adj3" fmla="val 153665"/>
              <a:gd name="adj4" fmla="val -1305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Arguments, with arbitrary names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28D14F-6FDE-43A6-A4D0-C06C2D1FCD75}"/>
              </a:ext>
            </a:extLst>
          </p:cNvPr>
          <p:cNvGrpSpPr/>
          <p:nvPr/>
        </p:nvGrpSpPr>
        <p:grpSpPr>
          <a:xfrm>
            <a:off x="237393" y="3485857"/>
            <a:ext cx="8373207" cy="1623342"/>
            <a:chOff x="237393" y="3485857"/>
            <a:chExt cx="8373207" cy="16233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D173D6-A04E-490F-907A-D0B0340D9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393" y="3485857"/>
              <a:ext cx="6809463" cy="1623342"/>
            </a:xfrm>
            <a:prstGeom prst="rect">
              <a:avLst/>
            </a:prstGeom>
          </p:spPr>
        </p:pic>
        <p:sp>
          <p:nvSpPr>
            <p:cNvPr id="15" name="Callout: Line 14">
              <a:extLst>
                <a:ext uri="{FF2B5EF4-FFF2-40B4-BE49-F238E27FC236}">
                  <a16:creationId xmlns:a16="http://schemas.microsoft.com/office/drawing/2014/main" id="{A86AFE4F-B496-495E-BB02-B4874F0A6B7C}"/>
                </a:ext>
              </a:extLst>
            </p:cNvPr>
            <p:cNvSpPr/>
            <p:nvPr/>
          </p:nvSpPr>
          <p:spPr>
            <a:xfrm>
              <a:off x="6324600" y="3610122"/>
              <a:ext cx="2286000" cy="645950"/>
            </a:xfrm>
            <a:prstGeom prst="borderCallout1">
              <a:avLst>
                <a:gd name="adj1" fmla="val 56251"/>
                <a:gd name="adj2" fmla="val -4170"/>
                <a:gd name="adj3" fmla="val 85984"/>
                <a:gd name="adj4" fmla="val -35949"/>
              </a:avLst>
            </a:prstGeom>
            <a:solidFill>
              <a:schemeClr val="bg2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800" dirty="0">
                  <a:solidFill>
                    <a:schemeClr val="tx1"/>
                  </a:solidFill>
                  <a:effectLst/>
                </a:rPr>
                <a:t>Example of use inside a larger program</a:t>
              </a:r>
            </a:p>
          </p:txBody>
        </p:sp>
      </p:grp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CBE6B99-17E9-4555-A8F4-479025A5A618}"/>
              </a:ext>
            </a:extLst>
          </p:cNvPr>
          <p:cNvSpPr/>
          <p:nvPr/>
        </p:nvSpPr>
        <p:spPr>
          <a:xfrm>
            <a:off x="3810000" y="1336162"/>
            <a:ext cx="1362075" cy="487427"/>
          </a:xfrm>
          <a:prstGeom prst="borderCallout1">
            <a:avLst>
              <a:gd name="adj1" fmla="val 106871"/>
              <a:gd name="adj2" fmla="val 18085"/>
              <a:gd name="adj3" fmla="val 152303"/>
              <a:gd name="adj4" fmla="val -66312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Arbitrary</a:t>
            </a:r>
            <a:br>
              <a:rPr lang="en-US" sz="1800" dirty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82196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CBD37D89-CF66-4518-877E-67343D9DE3BC}" vid="{8043591F-3500-46ED-ABA0-7418291F5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13374</TotalTime>
  <Words>1103</Words>
  <Application>Microsoft Office PowerPoint</Application>
  <PresentationFormat>On-screen Show (16:9)</PresentationFormat>
  <Paragraphs>303</Paragraphs>
  <Slides>21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Comic Sans MS</vt:lpstr>
      <vt:lpstr>Consolas</vt:lpstr>
      <vt:lpstr>Courier New</vt:lpstr>
      <vt:lpstr>Segoe UI</vt:lpstr>
      <vt:lpstr>Segoe UI Light</vt:lpstr>
      <vt:lpstr>Segoe UI Semilight</vt:lpstr>
      <vt:lpstr>Verdana</vt:lpstr>
      <vt:lpstr>Wingdings</vt:lpstr>
      <vt:lpstr>FTA MSC 2023 red</vt:lpstr>
      <vt:lpstr>Subs &amp; Functions</vt:lpstr>
      <vt:lpstr>Critical thinking</vt:lpstr>
      <vt:lpstr>Learning Objectives</vt:lpstr>
      <vt:lpstr>You Do The Talking</vt:lpstr>
      <vt:lpstr>Procedures: Functions and Subs</vt:lpstr>
      <vt:lpstr>PowerPoint Presentation</vt:lpstr>
      <vt:lpstr>Functions are programs that return values</vt:lpstr>
      <vt:lpstr>Implementing SUM</vt:lpstr>
      <vt:lpstr>You can create your own functions</vt:lpstr>
      <vt:lpstr>Binding parameters</vt:lpstr>
      <vt:lpstr>Subs do not always return values</vt:lpstr>
      <vt:lpstr>Variables and Parameters</vt:lpstr>
      <vt:lpstr>WINIT</vt:lpstr>
      <vt:lpstr>H5</vt:lpstr>
      <vt:lpstr>It begins with figuring out what needs to be done</vt:lpstr>
      <vt:lpstr>Activity Diagram (part III) Simple Financial Calculator</vt:lpstr>
      <vt:lpstr>An alternative to IF…THEN when there are multiple options</vt:lpstr>
      <vt:lpstr>A  More Interesting Case</vt:lpstr>
      <vt:lpstr>Implementing a nested Loop</vt:lpstr>
      <vt:lpstr>Suggestions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396</cp:revision>
  <dcterms:created xsi:type="dcterms:W3CDTF">2003-01-13T16:56:26Z</dcterms:created>
  <dcterms:modified xsi:type="dcterms:W3CDTF">2025-01-28T14:10:31Z</dcterms:modified>
</cp:coreProperties>
</file>