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9"/>
  </p:notesMasterIdLst>
  <p:sldIdLst>
    <p:sldId id="399" r:id="rId2"/>
    <p:sldId id="386" r:id="rId3"/>
    <p:sldId id="409" r:id="rId4"/>
    <p:sldId id="516" r:id="rId5"/>
    <p:sldId id="508" r:id="rId6"/>
    <p:sldId id="414" r:id="rId7"/>
    <p:sldId id="410" r:id="rId8"/>
    <p:sldId id="507" r:id="rId9"/>
    <p:sldId id="471" r:id="rId10"/>
    <p:sldId id="513" r:id="rId11"/>
    <p:sldId id="510" r:id="rId12"/>
    <p:sldId id="493" r:id="rId13"/>
    <p:sldId id="514" r:id="rId14"/>
    <p:sldId id="512" r:id="rId15"/>
    <p:sldId id="473" r:id="rId16"/>
    <p:sldId id="515" r:id="rId17"/>
    <p:sldId id="511" r:id="rId1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0" autoAdjust="0"/>
    <p:restoredTop sz="94607" autoAdjust="0"/>
  </p:normalViewPr>
  <p:slideViewPr>
    <p:cSldViewPr>
      <p:cViewPr varScale="1">
        <p:scale>
          <a:sx n="88" d="100"/>
          <a:sy n="88" d="100"/>
        </p:scale>
        <p:origin x="175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7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4478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9267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1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7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7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3255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76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9918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0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schools.com/sql/default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28750"/>
            <a:ext cx="8001000" cy="2133600"/>
          </a:xfrm>
        </p:spPr>
        <p:txBody>
          <a:bodyPr/>
          <a:lstStyle/>
          <a:p>
            <a:r>
              <a:rPr lang="en-US" dirty="0"/>
              <a:t> Non-queries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257301" y="533400"/>
            <a:ext cx="22691" cy="43591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1781508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fills Customer info on screen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1" y="3619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2068235"/>
            <a:ext cx="1781508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‘Insert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279992" y="1430982"/>
            <a:ext cx="0" cy="6372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 flipV="1">
            <a:off x="6629400" y="4586829"/>
            <a:ext cx="1219200" cy="7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848600" y="4476750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619900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info from screen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479243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SQL insert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374462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Runs non-query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314" y="4370892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16190" y="2079186"/>
            <a:ext cx="328090" cy="12004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219920" y="3067050"/>
            <a:ext cx="0" cy="4121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219920" y="3926393"/>
            <a:ext cx="0" cy="4480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 flipV="1">
            <a:off x="3959360" y="4594467"/>
            <a:ext cx="863954" cy="35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B3904402-88A1-4997-80BB-0845E80ED6D0}"/>
              </a:ext>
            </a:extLst>
          </p:cNvPr>
          <p:cNvSpPr txBox="1">
            <a:spLocks/>
          </p:cNvSpPr>
          <p:nvPr/>
        </p:nvSpPr>
        <p:spPr>
          <a:xfrm>
            <a:off x="4267199" y="1910386"/>
            <a:ext cx="4843301" cy="806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Insert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b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f_name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l_name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state)</a:t>
            </a:r>
          </a:p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values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'c991'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'Bruce'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'Wayne'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'Gotham'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'NY'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D5D7B-EDB4-4256-8B36-E8D95800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2E7764-3EA3-451E-A1D7-203AEDB6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92" y="895350"/>
            <a:ext cx="5811408" cy="42393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old customer leaves…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6652-A199-4A99-B1FA-8CD4C5456EDE}"/>
              </a:ext>
            </a:extLst>
          </p:cNvPr>
          <p:cNvSpPr txBox="1"/>
          <p:nvPr/>
        </p:nvSpPr>
        <p:spPr>
          <a:xfrm>
            <a:off x="228600" y="895350"/>
            <a:ext cx="22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‘Customer2’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2893A2-106C-4165-9E07-C596897D41DF}"/>
              </a:ext>
            </a:extLst>
          </p:cNvPr>
          <p:cNvCxnSpPr>
            <a:cxnSpLocks/>
          </p:cNvCxnSpPr>
          <p:nvPr/>
        </p:nvCxnSpPr>
        <p:spPr>
          <a:xfrm>
            <a:off x="4191000" y="3714750"/>
            <a:ext cx="43434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097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 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c_id = ‘c008’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5493F-7A76-4C2D-92D3-1D3A9C1FE525}"/>
              </a:ext>
            </a:extLst>
          </p:cNvPr>
          <p:cNvSpPr txBox="1"/>
          <p:nvPr/>
        </p:nvSpPr>
        <p:spPr>
          <a:xfrm>
            <a:off x="8258707" y="474779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effectLst/>
                <a:latin typeface="+mn-lt"/>
              </a:rPr>
              <a:t>DEMO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85E266-2489-4995-82F9-A34CDBE2D1F2}"/>
              </a:ext>
            </a:extLst>
          </p:cNvPr>
          <p:cNvSpPr/>
          <p:nvPr/>
        </p:nvSpPr>
        <p:spPr>
          <a:xfrm flipH="1">
            <a:off x="6248400" y="1865625"/>
            <a:ext cx="2590800" cy="1828800"/>
          </a:xfrm>
          <a:prstGeom prst="rightArrow">
            <a:avLst>
              <a:gd name="adj1" fmla="val 61139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/>
              <a:t>Remember to specify the ‘where’!</a:t>
            </a:r>
          </a:p>
        </p:txBody>
      </p:sp>
    </p:spTree>
    <p:extLst>
      <p:ext uri="{BB962C8B-B14F-4D97-AF65-F5344CB8AC3E}">
        <p14:creationId xmlns:p14="http://schemas.microsoft.com/office/powerpoint/2010/main" val="13023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413819" y="607893"/>
            <a:ext cx="0" cy="361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2049162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clicks anywhere in the row to be deleted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19" y="4364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1809750"/>
            <a:ext cx="2049162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‘Delete selected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413819" y="1430982"/>
            <a:ext cx="0" cy="3787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>
            <a:off x="6934200" y="4668607"/>
            <a:ext cx="736462" cy="22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670662" y="4560773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333100"/>
            <a:ext cx="1862921" cy="7339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the selected row number from listobject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375610"/>
            <a:ext cx="1862921" cy="72014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reads c_id column from row that has that row number 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400550"/>
            <a:ext cx="1862921" cy="54105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and runs a SQL delete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114" y="4445032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25562" y="1945157"/>
            <a:ext cx="443175" cy="1066660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411940" y="3067050"/>
            <a:ext cx="0" cy="3085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411940" y="409575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 flipV="1">
            <a:off x="4343400" y="4668607"/>
            <a:ext cx="784714" cy="24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B3904402-88A1-4997-80BB-0845E80ED6D0}"/>
              </a:ext>
            </a:extLst>
          </p:cNvPr>
          <p:cNvSpPr txBox="1">
            <a:spLocks/>
          </p:cNvSpPr>
          <p:nvPr/>
        </p:nvSpPr>
        <p:spPr>
          <a:xfrm>
            <a:off x="6095999" y="1975307"/>
            <a:ext cx="2959331" cy="822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 from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sz="1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 = ‘c008’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588105-2829-4325-AAC5-A18EE92A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A55152-A336-472F-9D6D-BFF24C63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23186"/>
            <a:ext cx="5811408" cy="40869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customer changes address…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2893A2-106C-4165-9E07-C596897D41DF}"/>
              </a:ext>
            </a:extLst>
          </p:cNvPr>
          <p:cNvCxnSpPr>
            <a:cxnSpLocks/>
          </p:cNvCxnSpPr>
          <p:nvPr/>
        </p:nvCxnSpPr>
        <p:spPr>
          <a:xfrm>
            <a:off x="3961150" y="2708535"/>
            <a:ext cx="1906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29A252-609D-41CB-8607-077E0EF395F3}"/>
              </a:ext>
            </a:extLst>
          </p:cNvPr>
          <p:cNvSpPr txBox="1"/>
          <p:nvPr/>
        </p:nvSpPr>
        <p:spPr>
          <a:xfrm>
            <a:off x="6781800" y="2560797"/>
            <a:ext cx="129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Austin TX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C0D5FAD-5EA2-465D-97D0-F12666500B3F}"/>
              </a:ext>
            </a:extLst>
          </p:cNvPr>
          <p:cNvSpPr/>
          <p:nvPr/>
        </p:nvSpPr>
        <p:spPr>
          <a:xfrm>
            <a:off x="6515583" y="2636481"/>
            <a:ext cx="253517" cy="228600"/>
          </a:xfrm>
          <a:prstGeom prst="lef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44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‘Austin’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‘TX’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c_id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‘c005’</a:t>
            </a: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0376F22-DA65-412E-8548-C55B57410FF2}"/>
              </a:ext>
            </a:extLst>
          </p:cNvPr>
          <p:cNvSpPr/>
          <p:nvPr/>
        </p:nvSpPr>
        <p:spPr>
          <a:xfrm flipH="1">
            <a:off x="5653354" y="2724150"/>
            <a:ext cx="3338246" cy="1524000"/>
          </a:xfrm>
          <a:prstGeom prst="rightArrow">
            <a:avLst>
              <a:gd name="adj1" fmla="val 61139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/>
              <a:t>Remember to specify the ‘where’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4AA21-A21D-4139-81ED-9F39A230DECD}"/>
              </a:ext>
            </a:extLst>
          </p:cNvPr>
          <p:cNvSpPr txBox="1"/>
          <p:nvPr/>
        </p:nvSpPr>
        <p:spPr>
          <a:xfrm>
            <a:off x="8320353" y="476684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effectLst/>
                <a:latin typeface="+mn-lt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23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413819" y="607893"/>
            <a:ext cx="0" cy="361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2049162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makes changes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(except c_id)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19" y="4364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1809750"/>
            <a:ext cx="2049162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‘Update selected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413819" y="1430982"/>
            <a:ext cx="0" cy="3787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>
            <a:off x="7391400" y="470535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924800" y="4595271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333100"/>
            <a:ext cx="2472521" cy="7339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the selected row number from listobject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375610"/>
            <a:ext cx="2472521" cy="72014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reads all columns from row that has that row number 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400550"/>
            <a:ext cx="2472521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and runs a SQL update that refreshes ALL columns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314" y="4481775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25562" y="1945157"/>
            <a:ext cx="443175" cy="1066660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716740" y="3067050"/>
            <a:ext cx="0" cy="3085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716740" y="409575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953000" y="4705350"/>
            <a:ext cx="63231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3076874-235E-4A80-9761-B81C5ED1036D}"/>
              </a:ext>
            </a:extLst>
          </p:cNvPr>
          <p:cNvSpPr txBox="1">
            <a:spLocks/>
          </p:cNvSpPr>
          <p:nvPr/>
        </p:nvSpPr>
        <p:spPr>
          <a:xfrm>
            <a:off x="6663522" y="1992712"/>
            <a:ext cx="2404278" cy="182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f_name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‘Ariel’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L_name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‘Melton’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city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‘Austin’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‘TX’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c_id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137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EB2D21-D209-4859-AAA7-91637239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Doing well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No office hours today (teaching </a:t>
            </a:r>
            <a:r>
              <a:rPr lang="en-US"/>
              <a:t>at Darden)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543800" cy="40386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Academics</a:t>
            </a:r>
          </a:p>
          <a:p>
            <a:r>
              <a:rPr lang="en-US" dirty="0"/>
              <a:t>Questions about teams?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3CC33-C49C-4B3A-9DB5-0FF254B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A921F-70CD-4436-848F-A9663ACFC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vs dynamic queries</a:t>
            </a:r>
          </a:p>
          <a:p>
            <a:r>
              <a:rPr lang="en-US" dirty="0"/>
              <a:t>Object (in object-oriented languages such as VBA)</a:t>
            </a:r>
          </a:p>
          <a:p>
            <a:r>
              <a:rPr lang="en-US" dirty="0"/>
              <a:t>Object model</a:t>
            </a:r>
          </a:p>
        </p:txBody>
      </p:sp>
    </p:spTree>
    <p:extLst>
      <p:ext uri="{BB962C8B-B14F-4D97-AF65-F5344CB8AC3E}">
        <p14:creationId xmlns:p14="http://schemas.microsoft.com/office/powerpoint/2010/main" val="17063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E7A1-FB56-42FE-BA9A-3965D204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8AB4-07BC-4B12-A685-41461D55A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SQL  “</a:t>
            </a:r>
            <a:r>
              <a:rPr lang="en-US" dirty="0">
                <a:solidFill>
                  <a:srgbClr val="FF9900"/>
                </a:solidFill>
              </a:rPr>
              <a:t>Non queries</a:t>
            </a:r>
            <a:r>
              <a:rPr lang="en-US" dirty="0"/>
              <a:t>”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0FEBB-FD14-4B02-9788-A301530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3"/>
          <a:stretch/>
        </p:blipFill>
        <p:spPr>
          <a:xfrm>
            <a:off x="6907309" y="1143000"/>
            <a:ext cx="2136189" cy="39433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FB1393F-4761-4C7A-9690-4974C2455ED4}"/>
              </a:ext>
            </a:extLst>
          </p:cNvPr>
          <p:cNvSpPr/>
          <p:nvPr/>
        </p:nvSpPr>
        <p:spPr>
          <a:xfrm>
            <a:off x="6828520" y="29883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B06C66-5C25-4E7C-B235-DA60DCD58E59}"/>
              </a:ext>
            </a:extLst>
          </p:cNvPr>
          <p:cNvSpPr/>
          <p:nvPr/>
        </p:nvSpPr>
        <p:spPr>
          <a:xfrm>
            <a:off x="6828520" y="32550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F87C54-6EC6-4547-9D66-A3A986B15D9E}"/>
              </a:ext>
            </a:extLst>
          </p:cNvPr>
          <p:cNvSpPr/>
          <p:nvPr/>
        </p:nvSpPr>
        <p:spPr>
          <a:xfrm>
            <a:off x="6828520" y="2476268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62BF7-1349-44E0-BB1F-BD9B486A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51A8B-6D9B-40E4-9AD4-2B5E979D1374}"/>
              </a:ext>
            </a:extLst>
          </p:cNvPr>
          <p:cNvSpPr txBox="1"/>
          <p:nvPr/>
        </p:nvSpPr>
        <p:spPr>
          <a:xfrm>
            <a:off x="2539667" y="4693563"/>
            <a:ext cx="436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4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20906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h9</a:t>
            </a:r>
          </a:p>
        </p:txBody>
      </p:sp>
    </p:spTree>
    <p:extLst>
      <p:ext uri="{BB962C8B-B14F-4D97-AF65-F5344CB8AC3E}">
        <p14:creationId xmlns:p14="http://schemas.microsoft.com/office/powerpoint/2010/main" val="3893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C9C028-0D31-48FB-9127-CE68A9ED4D52}"/>
              </a:ext>
            </a:extLst>
          </p:cNvPr>
          <p:cNvSpPr/>
          <p:nvPr/>
        </p:nvSpPr>
        <p:spPr>
          <a:xfrm>
            <a:off x="457200" y="104774"/>
            <a:ext cx="6781800" cy="1704975"/>
          </a:xfrm>
          <a:prstGeom prst="wedgeRoundRectCallout">
            <a:avLst>
              <a:gd name="adj1" fmla="val -51100"/>
              <a:gd name="adj2" fmla="val 76300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About your customer lists app: the managers now want to be able to </a:t>
            </a:r>
            <a:r>
              <a:rPr lang="en-US" sz="1800" i="1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change</a:t>
            </a:r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 the customer data stored in our database.  They say it would save them a lot of time if they could add a customer, or edit a misspelled customer last name or a wrong address right as they speak to the person… 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FB7452-78B2-4EE7-9120-15EB24A8F322}"/>
              </a:ext>
            </a:extLst>
          </p:cNvPr>
          <p:cNvSpPr/>
          <p:nvPr/>
        </p:nvSpPr>
        <p:spPr>
          <a:xfrm>
            <a:off x="1600200" y="2190750"/>
            <a:ext cx="1905000" cy="609600"/>
          </a:xfrm>
          <a:prstGeom prst="wedgeRoundRectCallout">
            <a:avLst>
              <a:gd name="adj1" fmla="val -111435"/>
              <a:gd name="adj2" fmla="val 38739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Can you do it?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693E496-AD05-4947-A5AF-E7F83D40024B}"/>
              </a:ext>
            </a:extLst>
          </p:cNvPr>
          <p:cNvSpPr/>
          <p:nvPr/>
        </p:nvSpPr>
        <p:spPr>
          <a:xfrm>
            <a:off x="5486400" y="2952750"/>
            <a:ext cx="2286000" cy="674043"/>
          </a:xfrm>
          <a:prstGeom prst="wedgeRoundRectCallout">
            <a:avLst>
              <a:gd name="adj1" fmla="val 95457"/>
              <a:gd name="adj2" fmla="val 113602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am on it, Boss.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new customer is enrolled…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6652-A199-4A99-B1FA-8CD4C5456EDE}"/>
              </a:ext>
            </a:extLst>
          </p:cNvPr>
          <p:cNvSpPr txBox="1"/>
          <p:nvPr/>
        </p:nvSpPr>
        <p:spPr>
          <a:xfrm>
            <a:off x="228600" y="895350"/>
            <a:ext cx="22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‘Customer2’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CB6BE-3335-4ED8-BFB9-FC065E4F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92" y="895350"/>
            <a:ext cx="5811408" cy="42393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7155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097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b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f_name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l_name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'c991'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'Bruce'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'Wayne'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'Gotham'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'NY'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722B0-4032-4358-92E9-D7B0978B76D0}"/>
              </a:ext>
            </a:extLst>
          </p:cNvPr>
          <p:cNvSpPr txBox="1"/>
          <p:nvPr/>
        </p:nvSpPr>
        <p:spPr>
          <a:xfrm>
            <a:off x="5588103" y="4747796"/>
            <a:ext cx="340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/>
                <a:latin typeface="+mn-lt"/>
              </a:rPr>
              <a:t>Numbers do not require single quotes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BDF86-B909-4946-87C9-1F30478C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43" y="133350"/>
            <a:ext cx="2895600" cy="2112311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8789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9432</TotalTime>
  <Words>502</Words>
  <Application>Microsoft Office PowerPoint</Application>
  <PresentationFormat>On-screen Show (16:9)</PresentationFormat>
  <Paragraphs>83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Consolas</vt:lpstr>
      <vt:lpstr>Segoe UI Light</vt:lpstr>
      <vt:lpstr>Segoe UI Semilight</vt:lpstr>
      <vt:lpstr>Times New Roman</vt:lpstr>
      <vt:lpstr>Verdana</vt:lpstr>
      <vt:lpstr>Wingdings</vt:lpstr>
      <vt:lpstr>FTA MSC 2023 red</vt:lpstr>
      <vt:lpstr> Non-queries</vt:lpstr>
      <vt:lpstr>PowerPoint Presentation</vt:lpstr>
      <vt:lpstr>PowerPoint Presentation</vt:lpstr>
      <vt:lpstr>Orange words</vt:lpstr>
      <vt:lpstr>Learning Objectives</vt:lpstr>
      <vt:lpstr>Homework</vt:lpstr>
      <vt:lpstr>PowerPoint Presentation</vt:lpstr>
      <vt:lpstr>A new customer is enrolled…</vt:lpstr>
      <vt:lpstr>The SQL</vt:lpstr>
      <vt:lpstr>PowerPoint Presentation</vt:lpstr>
      <vt:lpstr>An old customer leaves…</vt:lpstr>
      <vt:lpstr>The SQL</vt:lpstr>
      <vt:lpstr>PowerPoint Presentation</vt:lpstr>
      <vt:lpstr>A customer changes address…</vt:lpstr>
      <vt:lpstr>The SQL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322</cp:revision>
  <dcterms:created xsi:type="dcterms:W3CDTF">2003-01-13T16:56:26Z</dcterms:created>
  <dcterms:modified xsi:type="dcterms:W3CDTF">2024-02-14T14:08:05Z</dcterms:modified>
</cp:coreProperties>
</file>