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3"/>
  </p:notesMasterIdLst>
  <p:sldIdLst>
    <p:sldId id="399" r:id="rId2"/>
    <p:sldId id="386" r:id="rId3"/>
    <p:sldId id="434" r:id="rId4"/>
    <p:sldId id="409" r:id="rId5"/>
    <p:sldId id="438" r:id="rId6"/>
    <p:sldId id="427" r:id="rId7"/>
    <p:sldId id="412" r:id="rId8"/>
    <p:sldId id="440" r:id="rId9"/>
    <p:sldId id="437" r:id="rId10"/>
    <p:sldId id="433" r:id="rId11"/>
    <p:sldId id="429" r:id="rId12"/>
    <p:sldId id="417" r:id="rId13"/>
    <p:sldId id="428" r:id="rId14"/>
    <p:sldId id="419" r:id="rId15"/>
    <p:sldId id="420" r:id="rId16"/>
    <p:sldId id="413" r:id="rId17"/>
    <p:sldId id="435" r:id="rId18"/>
    <p:sldId id="423" r:id="rId19"/>
    <p:sldId id="424" r:id="rId20"/>
    <p:sldId id="432" r:id="rId21"/>
    <p:sldId id="436" r:id="rId2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6600"/>
    <a:srgbClr val="FF9933"/>
    <a:srgbClr val="72116F"/>
    <a:srgbClr val="FF0000"/>
    <a:srgbClr val="FFFFCC"/>
    <a:srgbClr val="A50021"/>
    <a:srgbClr val="CCFFFF"/>
    <a:srgbClr val="FF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2" autoAdjust="0"/>
    <p:restoredTop sz="94660" autoAdjust="0"/>
  </p:normalViewPr>
  <p:slideViewPr>
    <p:cSldViewPr>
      <p:cViewPr varScale="1">
        <p:scale>
          <a:sx n="157" d="100"/>
          <a:sy n="157" d="100"/>
        </p:scale>
        <p:origin x="967" y="2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D358E-E460-424F-A716-8C065CEA985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02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29D4D-7ED8-4B9B-883A-C701213A59B8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8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8F7A7-6C67-4C65-8297-293E46771090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14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9219D-10C6-4D60-80B7-3EE4B71B0B9C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9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D358E-E460-424F-A716-8C065CEA985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26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 maker (e.g. NASDAQ) = firm that buys and sells on its own account.  MMs compete among themselves. Electronic market.</a:t>
            </a:r>
          </a:p>
          <a:p>
            <a:r>
              <a:rPr lang="en-US" dirty="0"/>
              <a:t>Specialist (e.g. NYSE) = monopolist who runs an auction posting bids and asks from the market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9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R. McDonald Fundamentals of Derivatives Markets – chpt 4 </a:t>
            </a:r>
          </a:p>
          <a:p>
            <a:r>
              <a:rPr lang="en-US" dirty="0"/>
              <a:t>Why use derivatives: 1) to hedge; 2) speculate; 3) avoid trans. Costs 4) to arbitrage regulations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A19F-780D-4846-ABDF-ABE821E5501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2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9219D-10C6-4D60-80B7-3EE4B71B0B9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90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C8769-79B1-4BEE-B3F4-8E7407A1ECA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7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47699-3958-4009-A298-878CE795641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9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5334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9325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31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5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3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551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0" y="4023690"/>
            <a:ext cx="3657600" cy="83820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40560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87458"/>
            <a:ext cx="8534400" cy="4098891"/>
          </a:xfrm>
          <a:noFill/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491F76-B6F3-7263-3EBB-53466484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57258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</p:spTree>
    <p:extLst>
      <p:ext uri="{BB962C8B-B14F-4D97-AF65-F5344CB8AC3E}">
        <p14:creationId xmlns:p14="http://schemas.microsoft.com/office/powerpoint/2010/main" val="405683905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  <a:noFill/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9086594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11863708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6868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2657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2345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180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66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78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the HT:</a:t>
            </a:r>
            <a:br>
              <a:rPr lang="en-US" dirty="0"/>
            </a:br>
            <a:r>
              <a:rPr lang="en-US" dirty="0"/>
              <a:t>Stock and Options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A611E-A046-4434-802D-BE8969628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71550"/>
            <a:ext cx="8534400" cy="3962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Cash (Capital account)</a:t>
            </a:r>
          </a:p>
          <a:p>
            <a:r>
              <a:rPr lang="en-US" dirty="0">
                <a:solidFill>
                  <a:srgbClr val="FF6600"/>
                </a:solidFill>
              </a:rPr>
              <a:t>Stocks and Options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6600"/>
                </a:solidFill>
              </a:rPr>
              <a:t>   </a:t>
            </a:r>
            <a:r>
              <a:rPr lang="en-US" sz="2400" dirty="0">
                <a:solidFill>
                  <a:srgbClr val="FF6600"/>
                </a:solidFill>
              </a:rPr>
              <a:t>Initial Positions (IP, </a:t>
            </a:r>
            <a:r>
              <a:rPr lang="en-US" sz="2400" dirty="0"/>
              <a:t>illiquid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br>
              <a:rPr lang="en-US" sz="2400" dirty="0">
                <a:solidFill>
                  <a:srgbClr val="FF6600"/>
                </a:solidFill>
              </a:rPr>
            </a:br>
            <a:r>
              <a:rPr lang="en-US" sz="2400" dirty="0">
                <a:solidFill>
                  <a:srgbClr val="FF6600"/>
                </a:solidFill>
              </a:rPr>
              <a:t>     </a:t>
            </a:r>
            <a:r>
              <a:rPr lang="en-US" sz="2400" dirty="0"/>
              <a:t>and</a:t>
            </a:r>
            <a:br>
              <a:rPr lang="en-US" sz="2400" dirty="0">
                <a:solidFill>
                  <a:srgbClr val="FF6600"/>
                </a:solidFill>
              </a:rPr>
            </a:br>
            <a:r>
              <a:rPr lang="en-US" sz="2400" dirty="0">
                <a:solidFill>
                  <a:srgbClr val="FF6600"/>
                </a:solidFill>
              </a:rPr>
              <a:t>    Acquired position (AP, </a:t>
            </a:r>
            <a:r>
              <a:rPr lang="en-US" sz="2400" dirty="0"/>
              <a:t>liquid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    Long/short </a:t>
            </a:r>
            <a:r>
              <a:rPr lang="en-US" sz="2400" dirty="0"/>
              <a:t>positions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80E70-2E2F-4829-A0E5-78F6B291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portfolio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F2482-DFFD-4705-A4D0-39B770767F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DE364-65C3-400B-BE0B-AF24DC8F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588" y="2266950"/>
            <a:ext cx="4219473" cy="28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0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9100" y="895350"/>
            <a:ext cx="8534400" cy="3962400"/>
          </a:xfrm>
        </p:spPr>
        <p:txBody>
          <a:bodyPr>
            <a:noAutofit/>
          </a:bodyPr>
          <a:lstStyle/>
          <a:p>
            <a:r>
              <a:rPr lang="en-US" sz="1600" dirty="0"/>
              <a:t>A </a:t>
            </a:r>
            <a:r>
              <a:rPr lang="en-US" sz="1600" dirty="0">
                <a:solidFill>
                  <a:srgbClr val="FF9933"/>
                </a:solidFill>
              </a:rPr>
              <a:t>share</a:t>
            </a:r>
            <a:r>
              <a:rPr lang="en-US" sz="1600" dirty="0"/>
              <a:t> of a corporation is a security that represents fractional ownership of the corporation.</a:t>
            </a:r>
          </a:p>
          <a:p>
            <a:r>
              <a:rPr lang="en-US" sz="1600" dirty="0"/>
              <a:t>Owners of shares - “</a:t>
            </a:r>
            <a:r>
              <a:rPr lang="en-US" sz="1600" dirty="0">
                <a:solidFill>
                  <a:srgbClr val="FF9933"/>
                </a:solidFill>
              </a:rPr>
              <a:t>Shareholders/Stockholders</a:t>
            </a:r>
            <a:r>
              <a:rPr lang="en-US" sz="1600" dirty="0"/>
              <a:t>” - may receive dividends, proceeds from liquidation of assets, and may vote on important decisions affecting the corporation.</a:t>
            </a:r>
          </a:p>
          <a:p>
            <a:r>
              <a:rPr lang="en-US" sz="1600" dirty="0"/>
              <a:t>Shares are bought and sold on stock exchanges by </a:t>
            </a:r>
            <a:r>
              <a:rPr lang="en-US" sz="1600" dirty="0">
                <a:solidFill>
                  <a:srgbClr val="FF9933"/>
                </a:solidFill>
              </a:rPr>
              <a:t>market makers </a:t>
            </a:r>
            <a:r>
              <a:rPr lang="en-US" sz="1600" dirty="0"/>
              <a:t>(also known as </a:t>
            </a:r>
            <a:r>
              <a:rPr lang="en-US" sz="1600" dirty="0">
                <a:solidFill>
                  <a:srgbClr val="FF9933"/>
                </a:solidFill>
              </a:rPr>
              <a:t>specialists</a:t>
            </a:r>
            <a:r>
              <a:rPr lang="en-US" sz="1600" dirty="0"/>
              <a:t>) and other players. </a:t>
            </a:r>
            <a:r>
              <a:rPr lang="en-US" sz="1600" dirty="0">
                <a:solidFill>
                  <a:srgbClr val="FF9933"/>
                </a:solidFill>
              </a:rPr>
              <a:t>Bid / Ask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Stocks/Shares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E0B34-4411-4A88-B516-3630238CF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" t="613" r="2222" b="62196"/>
          <a:stretch/>
        </p:blipFill>
        <p:spPr>
          <a:xfrm>
            <a:off x="4383101" y="2800350"/>
            <a:ext cx="3465499" cy="234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74F1E-7D63-4A0A-A394-04539B0DC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03547"/>
            <a:ext cx="3581400" cy="235924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27369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047750"/>
            <a:ext cx="6477000" cy="2057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An </a:t>
            </a:r>
            <a:r>
              <a:rPr lang="en-US" sz="2000" dirty="0">
                <a:solidFill>
                  <a:srgbClr val="FF9933"/>
                </a:solidFill>
              </a:rPr>
              <a:t>option</a:t>
            </a:r>
            <a:r>
              <a:rPr lang="en-US" sz="2000" dirty="0">
                <a:solidFill>
                  <a:sysClr val="windowText" lastClr="000000"/>
                </a:solidFill>
              </a:rPr>
              <a:t> is a </a:t>
            </a:r>
            <a:r>
              <a:rPr lang="en-US" sz="2000" dirty="0">
                <a:solidFill>
                  <a:srgbClr val="FF9933"/>
                </a:solidFill>
              </a:rPr>
              <a:t>contract</a:t>
            </a:r>
            <a:r>
              <a:rPr lang="en-US" sz="2000" dirty="0">
                <a:solidFill>
                  <a:sysClr val="windowText" lastClr="000000"/>
                </a:solidFill>
              </a:rPr>
              <a:t> giving the buyer </a:t>
            </a:r>
            <a:r>
              <a:rPr lang="en-US" sz="2000" dirty="0">
                <a:solidFill>
                  <a:srgbClr val="FF9933"/>
                </a:solidFill>
              </a:rPr>
              <a:t>the right, but not the obligation</a:t>
            </a:r>
            <a:r>
              <a:rPr lang="en-US" sz="2000" dirty="0">
                <a:solidFill>
                  <a:sysClr val="windowText" lastClr="000000"/>
                </a:solidFill>
              </a:rPr>
              <a:t>, to either </a:t>
            </a:r>
            <a:r>
              <a:rPr lang="en-US" sz="2000" dirty="0">
                <a:solidFill>
                  <a:srgbClr val="FF9933"/>
                </a:solidFill>
              </a:rPr>
              <a:t>buy or sell </a:t>
            </a:r>
            <a:r>
              <a:rPr lang="en-US" sz="2000" dirty="0">
                <a:solidFill>
                  <a:sysClr val="windowText" lastClr="000000"/>
                </a:solidFill>
              </a:rPr>
              <a:t>an </a:t>
            </a:r>
            <a:r>
              <a:rPr lang="en-US" sz="2000" dirty="0">
                <a:solidFill>
                  <a:srgbClr val="FF9933"/>
                </a:solidFill>
              </a:rPr>
              <a:t>underlying asset </a:t>
            </a:r>
            <a:r>
              <a:rPr lang="en-US" sz="2000" dirty="0">
                <a:solidFill>
                  <a:sysClr val="windowText" lastClr="000000"/>
                </a:solidFill>
              </a:rPr>
              <a:t>(e.g., a stock) at a specific price on or before a specified date.</a:t>
            </a:r>
            <a:br>
              <a:rPr lang="en-US" sz="2000" dirty="0">
                <a:solidFill>
                  <a:sysClr val="windowText" lastClr="000000"/>
                </a:solidFill>
              </a:rPr>
            </a:br>
            <a:r>
              <a:rPr lang="en-US" sz="2000" dirty="0">
                <a:solidFill>
                  <a:sysClr val="windowText" lastClr="000000"/>
                </a:solidFill>
              </a:rPr>
              <a:t>Once created, it may be sold and bought on the market. We do not </a:t>
            </a:r>
            <a:r>
              <a:rPr lang="en-US" sz="2000" i="1" dirty="0">
                <a:solidFill>
                  <a:sysClr val="windowText" lastClr="000000"/>
                </a:solidFill>
              </a:rPr>
              <a:t>write</a:t>
            </a:r>
            <a:r>
              <a:rPr lang="en-US" sz="2000" dirty="0">
                <a:solidFill>
                  <a:sysClr val="windowText" lastClr="000000"/>
                </a:solidFill>
              </a:rPr>
              <a:t> options. We buy/sell/sell short them.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are </a:t>
            </a:r>
            <a:r>
              <a:rPr lang="en-US" dirty="0">
                <a:solidFill>
                  <a:srgbClr val="FF9933"/>
                </a:solidFill>
              </a:rPr>
              <a:t>derivatives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123950"/>
            <a:ext cx="1600200" cy="1826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26E9D4-463E-4708-96DD-C9BF273C2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489"/>
          <a:stretch/>
        </p:blipFill>
        <p:spPr>
          <a:xfrm>
            <a:off x="1295400" y="3531870"/>
            <a:ext cx="6624312" cy="15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9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914400" y="2171700"/>
            <a:ext cx="3048000" cy="14643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TESLA Stock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$ 350.00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Ask: $ 350.50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Dividend: $ 0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685800" y="1501050"/>
            <a:ext cx="13324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underlier</a:t>
            </a: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1562100" y="1838324"/>
            <a:ext cx="190500" cy="276226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914400" y="2532460"/>
            <a:ext cx="30480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5334000" y="1901160"/>
            <a:ext cx="3429000" cy="24993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Put Option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can sell 1 TESLA stock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@ $350.00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on 20 May 2025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$ 20.00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Ask: $ 20.20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152900" y="2276146"/>
            <a:ext cx="990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strike price</a:t>
            </a: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5055870" y="2625120"/>
            <a:ext cx="354330" cy="288034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2590800" y="4248150"/>
            <a:ext cx="313419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FF6600"/>
                </a:solidFill>
                <a:effectLst/>
              </a:rPr>
              <a:t>expiration:</a:t>
            </a:r>
            <a:br>
              <a:rPr lang="en-US" sz="2000" dirty="0">
                <a:solidFill>
                  <a:srgbClr val="FF6600"/>
                </a:solidFill>
                <a:effectLst/>
              </a:rPr>
            </a:br>
            <a:r>
              <a:rPr lang="en-US" sz="2000" dirty="0">
                <a:solidFill>
                  <a:srgbClr val="FF6600"/>
                </a:solidFill>
                <a:effectLst/>
              </a:rPr>
              <a:t>European vs. American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V="1">
            <a:off x="4343400" y="3409949"/>
            <a:ext cx="1066800" cy="990599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A022E50-EC1B-434C-A879-79780AF5B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07157"/>
            <a:ext cx="3429000" cy="22087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Rectangle 5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1047750"/>
            <a:ext cx="8534400" cy="39624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You just inherited 1,000,000 Apple shares.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@ $250 -&gt; $250,000,000.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are pretty happy.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But you are also worried. What if the price drops to $200?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need some kind of insurance against that.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Somebody is willing to commit to buying your Apple shares at $250</a:t>
            </a:r>
            <a:br>
              <a:rPr lang="en-US" sz="2000" dirty="0"/>
            </a:br>
            <a:r>
              <a:rPr lang="en-US" sz="2000" dirty="0"/>
              <a:t>(if you want), two years from now.</a:t>
            </a:r>
          </a:p>
          <a:p>
            <a:pPr>
              <a:spcBef>
                <a:spcPts val="600"/>
              </a:spcBef>
            </a:pPr>
            <a:r>
              <a:rPr lang="en-US" sz="2000" i="1" u="sng" dirty="0"/>
              <a:t>But</a:t>
            </a:r>
            <a:r>
              <a:rPr lang="en-US" sz="2000" dirty="0"/>
              <a:t> s</a:t>
            </a:r>
            <a:r>
              <a:rPr sz="2000" dirty="0"/>
              <a:t>h</a:t>
            </a:r>
            <a:r>
              <a:rPr lang="en-US" sz="2000" dirty="0"/>
              <a:t>e wants $1 per share. Now.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You decide that it is a good deal. So, you buy 1,000,000 contracts that give you the right to sell your shares at $250 two years from now.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B050"/>
                </a:solidFill>
              </a:rPr>
              <a:t>You have bought 1,000,000 </a:t>
            </a:r>
            <a:r>
              <a:rPr lang="en-US" sz="2000" b="1" dirty="0">
                <a:solidFill>
                  <a:srgbClr val="00B050"/>
                </a:solidFill>
              </a:rPr>
              <a:t>put options</a:t>
            </a:r>
            <a:r>
              <a:rPr lang="en-US" sz="20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Scenario</a:t>
            </a:r>
          </a:p>
        </p:txBody>
      </p:sp>
    </p:spTree>
    <p:extLst>
      <p:ext uri="{BB962C8B-B14F-4D97-AF65-F5344CB8AC3E}">
        <p14:creationId xmlns:p14="http://schemas.microsoft.com/office/powerpoint/2010/main" val="167662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3" name="Rectangle 9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06664"/>
            <a:ext cx="8534400" cy="39624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9933"/>
                </a:solidFill>
              </a:rPr>
              <a:t>put option </a:t>
            </a:r>
            <a:r>
              <a:rPr lang="en-US" dirty="0"/>
              <a:t>gives to its holder the right but not the obligation to </a:t>
            </a:r>
            <a:r>
              <a:rPr lang="en-US" dirty="0">
                <a:solidFill>
                  <a:srgbClr val="FF9933"/>
                </a:solidFill>
              </a:rPr>
              <a:t>sell</a:t>
            </a:r>
            <a:r>
              <a:rPr lang="en-US" dirty="0"/>
              <a:t> the underlying security at a given price on (or before) a given date.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Think (loosely) “buying insurance”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Options</a:t>
            </a:r>
          </a:p>
        </p:txBody>
      </p:sp>
      <p:pic>
        <p:nvPicPr>
          <p:cNvPr id="159756" name="Picture 12" descr="MCj02151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14300"/>
            <a:ext cx="1066800" cy="77986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8763000" y="4829318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20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37CC5A0-C30F-4AC1-C0B1-D5F2FD54F4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34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A954E-71F9-4F6A-AC78-F1D75AB0F9ED}"/>
              </a:ext>
            </a:extLst>
          </p:cNvPr>
          <p:cNvSpPr txBox="1"/>
          <p:nvPr/>
        </p:nvSpPr>
        <p:spPr>
          <a:xfrm>
            <a:off x="304800" y="3685401"/>
            <a:ext cx="8763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https://thefinancialtechnologyreport.com/the-top-100-financial-technology-companies-of-2024/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40CF1-6645-4E96-E88F-7683E8267C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1847850"/>
          </a:xfrm>
        </p:spPr>
        <p:txBody>
          <a:bodyPr>
            <a:normAutofit/>
          </a:bodyPr>
          <a:lstStyle/>
          <a:p>
            <a:r>
              <a:rPr lang="en-US" dirty="0"/>
              <a:t>Just an Idea; If you do not want to pick an event, you might pick a company and tell us about 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5DC13-381A-E446-F536-081B1B39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WINIT</a:t>
            </a:r>
          </a:p>
        </p:txBody>
      </p:sp>
    </p:spTree>
    <p:extLst>
      <p:ext uri="{BB962C8B-B14F-4D97-AF65-F5344CB8AC3E}">
        <p14:creationId xmlns:p14="http://schemas.microsoft.com/office/powerpoint/2010/main" val="9595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990600"/>
            <a:ext cx="8610600" cy="41719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You are an executive at Netflix.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make $1,000,000 a year.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are pretty happy.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The Board wants to make sure that you will do your best to keep the price of the Netflix stock up.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Rather than giving you a well-deserved raise, they offer to you a deal.  They promise that in three years they will give you the chance to buy 100,000 shares at $1,000 each.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Right now the share is valued at $980.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If the company does well, the share price could go as up as $1,100.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So you think: “In three years I could just get my 100,000 @ $1,000 and then immediately sell them back to the market for $1,100....”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You conclude that an extra $10,000,000 in your pocket is a good thing.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B050"/>
                </a:solidFill>
              </a:rPr>
              <a:t>You have been given 100,000 call options</a:t>
            </a:r>
            <a:r>
              <a:rPr lang="en-US" sz="1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Scenario</a:t>
            </a:r>
          </a:p>
        </p:txBody>
      </p:sp>
    </p:spTree>
    <p:extLst>
      <p:ext uri="{BB962C8B-B14F-4D97-AF65-F5344CB8AC3E}">
        <p14:creationId xmlns:p14="http://schemas.microsoft.com/office/powerpoint/2010/main" val="3148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987458"/>
            <a:ext cx="8686800" cy="409889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9933"/>
                </a:solidFill>
              </a:rPr>
              <a:t>call option </a:t>
            </a:r>
            <a:r>
              <a:rPr lang="en-US" dirty="0"/>
              <a:t>gives to its holder the right but not the obligation to </a:t>
            </a:r>
            <a:r>
              <a:rPr lang="en-US" dirty="0">
                <a:solidFill>
                  <a:srgbClr val="FF9933"/>
                </a:solidFill>
              </a:rPr>
              <a:t>buy</a:t>
            </a:r>
            <a:r>
              <a:rPr lang="en-US" dirty="0"/>
              <a:t> the underlying security at a given price on or by a given date</a:t>
            </a:r>
          </a:p>
          <a:p>
            <a:endParaRPr lang="en-US" dirty="0"/>
          </a:p>
          <a:p>
            <a:r>
              <a:rPr lang="en-US" sz="3200" i="1" dirty="0"/>
              <a:t>Think “deposit to buy later at a fixed price"</a:t>
            </a: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Options</a:t>
            </a:r>
          </a:p>
        </p:txBody>
      </p:sp>
      <p:pic>
        <p:nvPicPr>
          <p:cNvPr id="218116" name="Picture 4" descr="MCj02151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09550"/>
            <a:ext cx="1066800" cy="779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8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534400" cy="3959225"/>
          </a:xfrm>
        </p:spPr>
        <p:txBody>
          <a:bodyPr>
            <a:normAutofit/>
          </a:bodyPr>
          <a:lstStyle/>
          <a:p>
            <a:r>
              <a:rPr lang="en-US" dirty="0"/>
              <a:t>Today we begin the Financial Engineering component of the course</a:t>
            </a:r>
          </a:p>
          <a:p>
            <a:r>
              <a:rPr lang="en-US" dirty="0"/>
              <a:t>Easy meter</a:t>
            </a:r>
          </a:p>
          <a:p>
            <a:r>
              <a:rPr lang="en-US" dirty="0"/>
              <a:t>Use </a:t>
            </a:r>
            <a:r>
              <a:rPr lang="en-US" i="1" dirty="0"/>
              <a:t>Copilot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914400" y="2171700"/>
            <a:ext cx="3048000" cy="14643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TESLA Stock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$ 760.00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Ask: $ 760.50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Dividend: $ 0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762000" y="1501050"/>
            <a:ext cx="13324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underlier</a:t>
            </a: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1562100" y="1838324"/>
            <a:ext cx="190500" cy="276226"/>
          </a:xfrm>
          <a:prstGeom prst="line">
            <a:avLst/>
          </a:prstGeom>
          <a:noFill/>
          <a:ln w="127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914400" y="2532460"/>
            <a:ext cx="30480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5334000" y="1901160"/>
            <a:ext cx="3429000" cy="24993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effectLst/>
              </a:rPr>
              <a:t>Call Option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can buy 1 TESLA stock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@ $750.00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on 20 May 2025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Bid: $ 20.00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Ask: $ 20.50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229100" y="2276146"/>
            <a:ext cx="990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strike price</a:t>
            </a: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5055870" y="2625120"/>
            <a:ext cx="354330" cy="288034"/>
          </a:xfrm>
          <a:prstGeom prst="line">
            <a:avLst/>
          </a:prstGeom>
          <a:noFill/>
          <a:ln w="127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2667000" y="4248150"/>
            <a:ext cx="313419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FF6600"/>
                </a:solidFill>
                <a:effectLst/>
              </a:rPr>
              <a:t>expiration:</a:t>
            </a:r>
            <a:br>
              <a:rPr lang="en-US" sz="2000" dirty="0">
                <a:solidFill>
                  <a:srgbClr val="FF6600"/>
                </a:solidFill>
                <a:effectLst/>
              </a:rPr>
            </a:br>
            <a:r>
              <a:rPr lang="en-US" sz="2000" dirty="0">
                <a:solidFill>
                  <a:srgbClr val="FF6600"/>
                </a:solidFill>
                <a:effectLst/>
              </a:rPr>
              <a:t>European vs. American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V="1">
            <a:off x="4343400" y="3409949"/>
            <a:ext cx="1066800" cy="990599"/>
          </a:xfrm>
          <a:prstGeom prst="line">
            <a:avLst/>
          </a:prstGeom>
          <a:noFill/>
          <a:ln w="12700">
            <a:solidFill>
              <a:srgbClr val="FF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A022E50-EC1B-434C-A879-79780AF5B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407157"/>
            <a:ext cx="3429000" cy="22087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34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73527-891A-49D1-BE70-7D1F00546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91489"/>
            <a:ext cx="8534400" cy="39624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/>
              <a:t>In the HT we use European options only.  Why?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Models and theory built on European options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American always at least as expensive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Not optimal to exercise early an American on a non-dividend paying stock (if assumptions hold)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Always possible to trade a European option before expiration.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dirty="0"/>
              <a:t>Source: R. McDonald – Fundamentals of derivative markets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34DD7-72DE-40EF-AD48-3172D4B0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American vs. European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0766E-4366-4CE6-BD98-1BC4708B2C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5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09978-8E65-4AA6-B3F6-A1AF7A1937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3886200" cy="3962400"/>
          </a:xfrm>
        </p:spPr>
        <p:txBody>
          <a:bodyPr/>
          <a:lstStyle/>
          <a:p>
            <a:r>
              <a:rPr lang="en-US" dirty="0"/>
              <a:t>Define Stocks and Options </a:t>
            </a:r>
          </a:p>
          <a:p>
            <a:r>
              <a:rPr lang="en-US" dirty="0"/>
              <a:t>Understand how they work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06464-287B-4792-8447-4AF7FC35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C6CCD-1130-45E8-B272-E63646046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09328"/>
            <a:ext cx="4467226" cy="24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0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Course objectives clear?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Ask me one question about the Tournament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4D3E8-527A-4702-55EE-695F7542F9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Pivot table</a:t>
            </a:r>
          </a:p>
          <a:p>
            <a:r>
              <a:rPr lang="en-US" dirty="0">
                <a:solidFill>
                  <a:srgbClr val="FF6600"/>
                </a:solidFill>
              </a:rPr>
              <a:t>Dataset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BE6D3D-3DC0-C5B0-406D-B87670F9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3326B-13A4-C4D5-9010-EB233675CA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5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05500" y="1428750"/>
            <a:ext cx="3086100" cy="2133600"/>
          </a:xfrm>
        </p:spPr>
        <p:txBody>
          <a:bodyPr/>
          <a:lstStyle/>
          <a:p>
            <a:r>
              <a:rPr lang="en-US" dirty="0"/>
              <a:t>The Spartan Trader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9400" y="3867150"/>
            <a:ext cx="2362200" cy="838200"/>
          </a:xfrm>
        </p:spPr>
        <p:txBody>
          <a:bodyPr>
            <a:normAutofit fontScale="92500"/>
          </a:bodyPr>
          <a:lstStyle/>
          <a:p>
            <a:r>
              <a:rPr lang="en-US" dirty="0"/>
              <a:t> Robotrader/ algo trader homework</a:t>
            </a:r>
          </a:p>
        </p:txBody>
      </p:sp>
      <p:pic>
        <p:nvPicPr>
          <p:cNvPr id="3" name="Picture 2" descr="A robot in a room with a crowd of people&#10;&#10;AI-generated content may be incorrect.">
            <a:extLst>
              <a:ext uri="{FF2B5EF4-FFF2-40B4-BE49-F238E27FC236}">
                <a16:creationId xmlns:a16="http://schemas.microsoft.com/office/drawing/2014/main" id="{2664540A-107B-500F-A451-6BBB9AD5E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8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23" b="3920"/>
          <a:stretch/>
        </p:blipFill>
        <p:spPr>
          <a:xfrm>
            <a:off x="457200" y="895350"/>
            <a:ext cx="8401050" cy="41148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8AB03DF-87DA-2146-5B7D-BD14AC19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 </a:t>
            </a:r>
            <a:r>
              <a:rPr lang="en-US" dirty="0" err="1"/>
              <a:t>datamodel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4E3F03-FFB1-D574-E5DA-DBD8CDB302FC}"/>
              </a:ext>
            </a:extLst>
          </p:cNvPr>
          <p:cNvGrpSpPr/>
          <p:nvPr/>
        </p:nvGrpSpPr>
        <p:grpSpPr>
          <a:xfrm>
            <a:off x="355710" y="894300"/>
            <a:ext cx="2539890" cy="3320550"/>
            <a:chOff x="355710" y="894300"/>
            <a:chExt cx="2539890" cy="33205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675E18-FCA1-E96C-8FE6-B3535DF51E17}"/>
                </a:ext>
              </a:extLst>
            </p:cNvPr>
            <p:cNvSpPr/>
            <p:nvPr/>
          </p:nvSpPr>
          <p:spPr>
            <a:xfrm>
              <a:off x="464400" y="894300"/>
              <a:ext cx="2431200" cy="2744250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818BA7-422E-C7A0-68B9-5E2DC86DB05D}"/>
                </a:ext>
              </a:extLst>
            </p:cNvPr>
            <p:cNvSpPr txBox="1"/>
            <p:nvPr/>
          </p:nvSpPr>
          <p:spPr>
            <a:xfrm>
              <a:off x="355710" y="3691630"/>
              <a:ext cx="243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B050"/>
                  </a:solidFill>
                  <a:effectLst/>
                </a:rPr>
                <a:t>Automate the access to these tables for H13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C825E9-2CAC-2D34-5233-975DA7C3621C}"/>
              </a:ext>
            </a:extLst>
          </p:cNvPr>
          <p:cNvGrpSpPr/>
          <p:nvPr/>
        </p:nvGrpSpPr>
        <p:grpSpPr>
          <a:xfrm>
            <a:off x="685800" y="894300"/>
            <a:ext cx="8305800" cy="4114800"/>
            <a:chOff x="685800" y="894300"/>
            <a:chExt cx="8305800" cy="4114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E44436-B9C3-E0B8-834A-730DDBC2069A}"/>
                </a:ext>
              </a:extLst>
            </p:cNvPr>
            <p:cNvSpPr/>
            <p:nvPr/>
          </p:nvSpPr>
          <p:spPr>
            <a:xfrm>
              <a:off x="3048000" y="894300"/>
              <a:ext cx="5943600" cy="4114800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8C3D98-4763-624D-14D6-FF75FA37CEDD}"/>
                </a:ext>
              </a:extLst>
            </p:cNvPr>
            <p:cNvSpPr txBox="1"/>
            <p:nvPr/>
          </p:nvSpPr>
          <p:spPr>
            <a:xfrm>
              <a:off x="685800" y="4469830"/>
              <a:ext cx="2311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  <a:lumOff val="50000"/>
                    </a:schemeClr>
                  </a:solidFill>
                  <a:effectLst/>
                </a:rPr>
                <a:t>Automate the access to these tables for H14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9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</a:t>
            </a:r>
            <a:r>
              <a:rPr lang="en-US" sz="4000" dirty="0" err="1"/>
              <a:t>Datamodel</a:t>
            </a:r>
            <a:r>
              <a:rPr lang="en-US" sz="4000" dirty="0"/>
              <a:t> is the same in the three DBs, but data may be different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1000" y="4889500"/>
            <a:ext cx="8763000" cy="2492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Each database has a full instance of the tournament. Each has all the tables. Different instances = </a:t>
            </a:r>
            <a:r>
              <a:rPr lang="en-US" i="1" dirty="0"/>
              <a:t>potentially </a:t>
            </a:r>
            <a:r>
              <a:rPr lang="en-US" dirty="0"/>
              <a:t>different data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1447800" y="2647950"/>
            <a:ext cx="1752600" cy="1676400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ALPHA</a:t>
            </a:r>
          </a:p>
        </p:txBody>
      </p:sp>
      <p:sp>
        <p:nvSpPr>
          <p:cNvPr id="12" name="Flowchart: Magnetic Disk 11"/>
          <p:cNvSpPr/>
          <p:nvPr/>
        </p:nvSpPr>
        <p:spPr>
          <a:xfrm>
            <a:off x="5486400" y="2645279"/>
            <a:ext cx="1752600" cy="1676400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GAMMA</a:t>
            </a:r>
          </a:p>
        </p:txBody>
      </p:sp>
      <p:sp>
        <p:nvSpPr>
          <p:cNvPr id="13" name="Flowchart: Magnetic Disk 12"/>
          <p:cNvSpPr/>
          <p:nvPr/>
        </p:nvSpPr>
        <p:spPr>
          <a:xfrm>
            <a:off x="3493806" y="2647950"/>
            <a:ext cx="1752600" cy="1676400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BETA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2025448"/>
            <a:ext cx="6858000" cy="281940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027232" y="1428750"/>
            <a:ext cx="375442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SERVER: f-sg6m-s4.comm.virginia.edu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096000" y="1746838"/>
            <a:ext cx="1712008" cy="1692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Microsoft RDBMS sql server </a:t>
            </a:r>
          </a:p>
        </p:txBody>
      </p:sp>
    </p:spTree>
    <p:extLst>
      <p:ext uri="{BB962C8B-B14F-4D97-AF65-F5344CB8AC3E}">
        <p14:creationId xmlns:p14="http://schemas.microsoft.com/office/powerpoint/2010/main" val="36623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6FBD2-241E-4590-944C-BFEDBA41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check my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30EE2F-967E-4378-B826-096CF4750B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6F18626-5770-498D-BEC4-4512E2E4F94B}"/>
              </a:ext>
            </a:extLst>
          </p:cNvPr>
          <p:cNvSpPr/>
          <p:nvPr/>
        </p:nvSpPr>
        <p:spPr>
          <a:xfrm>
            <a:off x="762000" y="895856"/>
            <a:ext cx="5486400" cy="1828800"/>
          </a:xfrm>
          <a:prstGeom prst="wedgeRoundRectCallout">
            <a:avLst>
              <a:gd name="adj1" fmla="val -52533"/>
              <a:gd name="adj2" fmla="val 6980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Oh no!</a:t>
            </a:r>
            <a:br>
              <a:rPr lang="en-US" sz="32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It looks like table XYZ has no data! Is that right?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4AED7C8-4827-42C4-8189-A6B739E6D1F3}"/>
              </a:ext>
            </a:extLst>
          </p:cNvPr>
          <p:cNvSpPr/>
          <p:nvPr/>
        </p:nvSpPr>
        <p:spPr>
          <a:xfrm>
            <a:off x="2971800" y="2876550"/>
            <a:ext cx="5410200" cy="1752600"/>
          </a:xfrm>
          <a:prstGeom prst="wedgeRoundRectCallout">
            <a:avLst>
              <a:gd name="adj1" fmla="val 62860"/>
              <a:gd name="adj2" fmla="val 7776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Easy to check. Use ADS or VS and look directly at table XYZ 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2915878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AF634C2F-D9AD-43F8-940A-1BA798C2DABF}" vid="{E18BDB68-75F6-4069-851F-8EC0F241C2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9908</TotalTime>
  <Words>1048</Words>
  <Application>Microsoft Office PowerPoint</Application>
  <PresentationFormat>On-screen Show (16:9)</PresentationFormat>
  <Paragraphs>130</Paragraphs>
  <Slides>21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Comic Sans MS</vt:lpstr>
      <vt:lpstr>Segoe UI Light</vt:lpstr>
      <vt:lpstr>Segoe UI Semilight</vt:lpstr>
      <vt:lpstr>Times New Roman</vt:lpstr>
      <vt:lpstr>Verdana</vt:lpstr>
      <vt:lpstr>Wingdings</vt:lpstr>
      <vt:lpstr>FTA MSC 2023 red</vt:lpstr>
      <vt:lpstr>Intro to the HT: Stock and Options</vt:lpstr>
      <vt:lpstr>PowerPoint Presentation</vt:lpstr>
      <vt:lpstr>Learning objective</vt:lpstr>
      <vt:lpstr>PowerPoint Presentation</vt:lpstr>
      <vt:lpstr>Orange words</vt:lpstr>
      <vt:lpstr>The Spartan Trader</vt:lpstr>
      <vt:lpstr>HT datamodel</vt:lpstr>
      <vt:lpstr>The Datamodel is the same in the three DBs, but data may be different</vt:lpstr>
      <vt:lpstr>How do I check my work?</vt:lpstr>
      <vt:lpstr>Your portfolio</vt:lpstr>
      <vt:lpstr>Stocks/Shares</vt:lpstr>
      <vt:lpstr>Options are derivatives</vt:lpstr>
      <vt:lpstr>Nomenclature</vt:lpstr>
      <vt:lpstr>Example Scenario</vt:lpstr>
      <vt:lpstr>Put Options</vt:lpstr>
      <vt:lpstr>PowerPoint Presentation</vt:lpstr>
      <vt:lpstr>Alternative WINIT</vt:lpstr>
      <vt:lpstr>Another Scenario</vt:lpstr>
      <vt:lpstr>Call Options</vt:lpstr>
      <vt:lpstr>Nomenclature</vt:lpstr>
      <vt:lpstr>American vs. European Options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356</cp:revision>
  <dcterms:created xsi:type="dcterms:W3CDTF">2003-01-13T16:56:26Z</dcterms:created>
  <dcterms:modified xsi:type="dcterms:W3CDTF">2025-02-27T16:16:44Z</dcterms:modified>
</cp:coreProperties>
</file>