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9"/>
  </p:notesMasterIdLst>
  <p:sldIdLst>
    <p:sldId id="399" r:id="rId2"/>
    <p:sldId id="386" r:id="rId3"/>
    <p:sldId id="417" r:id="rId4"/>
    <p:sldId id="409" r:id="rId5"/>
    <p:sldId id="418" r:id="rId6"/>
    <p:sldId id="420" r:id="rId7"/>
    <p:sldId id="413" r:id="rId8"/>
    <p:sldId id="415" r:id="rId9"/>
    <p:sldId id="419" r:id="rId10"/>
    <p:sldId id="424" r:id="rId11"/>
    <p:sldId id="416" r:id="rId12"/>
    <p:sldId id="412" r:id="rId13"/>
    <p:sldId id="425" r:id="rId14"/>
    <p:sldId id="426" r:id="rId15"/>
    <p:sldId id="427" r:id="rId16"/>
    <p:sldId id="422" r:id="rId17"/>
    <p:sldId id="414" r:id="rId18"/>
  </p:sldIdLst>
  <p:sldSz cx="9144000" cy="5143500" type="screen16x9"/>
  <p:notesSz cx="6858000" cy="9144000"/>
  <p:defaultTextStyle>
    <a:defPPr>
      <a:defRPr lang="en-US"/>
    </a:defPPr>
    <a:lvl1pPr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2F2F2"/>
    <a:srgbClr val="A50021"/>
    <a:srgbClr val="FFCC66"/>
    <a:srgbClr val="FF0000"/>
    <a:srgbClr val="FFFFCC"/>
    <a:srgbClr val="CCFFFF"/>
    <a:srgbClr val="FFFF99"/>
    <a:srgbClr val="66FF33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02" autoAdjust="0"/>
    <p:restoredTop sz="94660" autoAdjust="0"/>
  </p:normalViewPr>
  <p:slideViewPr>
    <p:cSldViewPr>
      <p:cViewPr varScale="1">
        <p:scale>
          <a:sx n="146" d="100"/>
          <a:sy n="146" d="100"/>
        </p:scale>
        <p:origin x="108" y="117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34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34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4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34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fld id="{5E4052EB-748E-4F35-948F-6967857D5B8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8128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F2F066-0B02-482C-BC80-76058A619966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690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668939-29E9-4750-B4EE-CC785320E36E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863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1008CC-61D5-4D5B-9BCD-C05CE07C5C1E}" type="slidenum">
              <a:rPr lang="en-US"/>
              <a:pPr/>
              <a:t>4</a:t>
            </a:fld>
            <a:endParaRPr lang="en-US" dirty="0"/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873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4052EB-748E-4F35-948F-6967857D5B8E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864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" y="0"/>
            <a:ext cx="752475" cy="51435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428750"/>
            <a:ext cx="7467600" cy="2133600"/>
          </a:xfrm>
        </p:spPr>
        <p:txBody>
          <a:bodyPr vert="horz" lIns="91440" tIns="45720" rIns="91440" bIns="45720" rtlCol="0" anchor="b">
            <a:noAutofit/>
          </a:bodyPr>
          <a:lstStyle>
            <a:lvl1pPr algn="r">
              <a:defRPr lang="en-US" sz="6600" dirty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67150"/>
            <a:ext cx="7467600" cy="838200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1000"/>
                    </a14:imgEffect>
                    <a14:imgEffect>
                      <a14:saturation sat="0"/>
                    </a14:imgEffect>
                    <a14:imgEffect>
                      <a14:brightnessContrast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89794" y="209551"/>
            <a:ext cx="1365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1524000" y="3638550"/>
            <a:ext cx="7467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16200000">
            <a:off x="-2152571" y="2326877"/>
            <a:ext cx="5001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spc="100" baseline="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Financial Trading Analytics</a:t>
            </a:r>
          </a:p>
        </p:txBody>
      </p:sp>
    </p:spTree>
    <p:extLst>
      <p:ext uri="{BB962C8B-B14F-4D97-AF65-F5344CB8AC3E}">
        <p14:creationId xmlns:p14="http://schemas.microsoft.com/office/powerpoint/2010/main" val="303817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1" grpId="3" animBg="1"/>
    </p:bldLst>
  </p:timing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Empha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09550"/>
            <a:ext cx="8839200" cy="4800600"/>
          </a:xfrm>
        </p:spPr>
        <p:txBody>
          <a:bodyPr/>
          <a:lstStyle>
            <a:lvl1pPr algn="ctr">
              <a:defRPr sz="8000" baseline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Cool Things.</a:t>
            </a:r>
          </a:p>
        </p:txBody>
      </p:sp>
    </p:spTree>
    <p:extLst>
      <p:ext uri="{BB962C8B-B14F-4D97-AF65-F5344CB8AC3E}">
        <p14:creationId xmlns:p14="http://schemas.microsoft.com/office/powerpoint/2010/main" val="329663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144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471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WIN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64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WIN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" y="0"/>
            <a:ext cx="752475" cy="51435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1000"/>
                    </a14:imgEffect>
                    <a14:imgEffect>
                      <a14:saturation sat="0"/>
                    </a14:imgEffect>
                    <a14:imgEffect>
                      <a14:brightnessContrast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89794" y="209551"/>
            <a:ext cx="1365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 rot="16200000">
            <a:off x="-2152571" y="2326877"/>
            <a:ext cx="5001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spc="100" baseline="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Financial Trading Analytics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024148-7DA9-4943-9FF6-CF12696E9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819150"/>
            <a:ext cx="6336683" cy="3200399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19800" y="3867150"/>
            <a:ext cx="2971800" cy="838200"/>
          </a:xfrm>
          <a:ln>
            <a:solidFill>
              <a:schemeClr val="bg2"/>
            </a:solidFill>
          </a:ln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WINIT: What Is New in Technology?</a:t>
            </a:r>
          </a:p>
        </p:txBody>
      </p:sp>
    </p:spTree>
    <p:extLst>
      <p:ext uri="{BB962C8B-B14F-4D97-AF65-F5344CB8AC3E}">
        <p14:creationId xmlns:p14="http://schemas.microsoft.com/office/powerpoint/2010/main" val="126879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1" grpId="3" animBg="1"/>
    </p:bldLst>
  </p:timing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7150"/>
            <a:ext cx="8763000" cy="685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1181100"/>
            <a:ext cx="8534400" cy="39624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4853889"/>
            <a:ext cx="228601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effectLst/>
              </a:defRPr>
            </a:lvl1pPr>
          </a:lstStyle>
          <a:p>
            <a:fld id="{70D1A9CD-F3D1-40E9-97D1-3B6EEF89FC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3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346710" y="133350"/>
            <a:ext cx="8763000" cy="485382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Title No Text Layout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4853889"/>
            <a:ext cx="228601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effectLst/>
              </a:defRPr>
            </a:lvl1pPr>
          </a:lstStyle>
          <a:p>
            <a:fld id="{70D1A9CD-F3D1-40E9-97D1-3B6EEF89FC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05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ritical Thin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86696B-A771-4AFA-BDEA-48BC819FEC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189AED-2E1B-4B0F-8BC8-2DEBFA881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3471862"/>
            <a:ext cx="2971800" cy="1671638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58375E9-78E5-7E83-9140-2635DF93C5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0" y="893734"/>
            <a:ext cx="7772400" cy="4116415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77EEFCF-594E-457B-A883-2995FDC55ED8}"/>
              </a:ext>
            </a:extLst>
          </p:cNvPr>
          <p:cNvSpPr txBox="1">
            <a:spLocks/>
          </p:cNvSpPr>
          <p:nvPr/>
        </p:nvSpPr>
        <p:spPr>
          <a:xfrm>
            <a:off x="304800" y="88190"/>
            <a:ext cx="8763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b="0" kern="1200" cap="none" spc="0">
                <a:ln>
                  <a:noFill/>
                </a:ln>
                <a:solidFill>
                  <a:schemeClr val="tx1"/>
                </a:solidFill>
                <a:effectLst/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/>
              <a:t>Critical Thinking</a:t>
            </a:r>
          </a:p>
        </p:txBody>
      </p:sp>
    </p:spTree>
    <p:extLst>
      <p:ext uri="{BB962C8B-B14F-4D97-AF65-F5344CB8AC3E}">
        <p14:creationId xmlns:p14="http://schemas.microsoft.com/office/powerpoint/2010/main" val="365699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ou do the tal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86696B-A771-4AFA-BDEA-48BC819FEC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38EEAD8-79AC-DFEC-05A1-9C3AD99656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0" y="893734"/>
            <a:ext cx="7772400" cy="4116415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 descr="rhp3rpah[1]">
            <a:extLst>
              <a:ext uri="{FF2B5EF4-FFF2-40B4-BE49-F238E27FC236}">
                <a16:creationId xmlns:a16="http://schemas.microsoft.com/office/drawing/2014/main" id="{02A06E73-53DC-F530-9A72-741E61446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7199" y="70306"/>
            <a:ext cx="1066800" cy="892337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C2DE02-EA20-446E-A906-D80273504D4C}"/>
              </a:ext>
            </a:extLst>
          </p:cNvPr>
          <p:cNvSpPr txBox="1"/>
          <p:nvPr/>
        </p:nvSpPr>
        <p:spPr>
          <a:xfrm>
            <a:off x="304800" y="70306"/>
            <a:ext cx="48122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r>
              <a:rPr lang="en-US" sz="4400" b="0" kern="1200" cap="none" spc="0" dirty="0">
                <a:ln>
                  <a:noFill/>
                </a:ln>
                <a:solidFill>
                  <a:schemeClr val="tx1"/>
                </a:solidFill>
                <a:effectLst/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You Do The Talking</a:t>
            </a:r>
          </a:p>
        </p:txBody>
      </p:sp>
    </p:spTree>
    <p:extLst>
      <p:ext uri="{BB962C8B-B14F-4D97-AF65-F5344CB8AC3E}">
        <p14:creationId xmlns:p14="http://schemas.microsoft.com/office/powerpoint/2010/main" val="294527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 Tw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57150"/>
            <a:ext cx="8763000" cy="1219200"/>
          </a:xfrm>
          <a:solidFill>
            <a:schemeClr val="bg1"/>
          </a:solidFill>
        </p:spPr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 on two different lines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1428750"/>
            <a:ext cx="8534400" cy="371475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04800" y="1352550"/>
            <a:ext cx="8763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4853889"/>
            <a:ext cx="228601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effectLst/>
              </a:defRPr>
            </a:lvl1pPr>
          </a:lstStyle>
          <a:p>
            <a:fld id="{70D1A9CD-F3D1-40E9-97D1-3B6EEF89FC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41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 Two Lines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57150"/>
            <a:ext cx="8763000" cy="1219200"/>
          </a:xfrm>
          <a:solidFill>
            <a:schemeClr val="bg1"/>
          </a:solidFill>
        </p:spPr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 on two different lines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04800" y="1352550"/>
            <a:ext cx="8763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4853889"/>
            <a:ext cx="228601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effectLst/>
              </a:defRPr>
            </a:lvl1pPr>
          </a:lstStyle>
          <a:p>
            <a:fld id="{70D1A9CD-F3D1-40E9-97D1-3B6EEF89FC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76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ly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CF25C6-8323-4BCC-B87E-6821B1A511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EF51ED-5A7C-4576-BFE8-E6D46C3B6B44}"/>
              </a:ext>
            </a:extLst>
          </p:cNvPr>
          <p:cNvSpPr/>
          <p:nvPr/>
        </p:nvSpPr>
        <p:spPr>
          <a:xfrm>
            <a:off x="228600" y="742950"/>
            <a:ext cx="88392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4ED4F6-370A-4299-99BA-6237C0E61BAF}"/>
              </a:ext>
            </a:extLst>
          </p:cNvPr>
          <p:cNvSpPr/>
          <p:nvPr/>
        </p:nvSpPr>
        <p:spPr>
          <a:xfrm>
            <a:off x="228600" y="742950"/>
            <a:ext cx="88392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68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228600" cy="5143500"/>
          </a:xfrm>
          <a:prstGeom prst="rect">
            <a:avLst/>
          </a:prstGeom>
          <a:gradFill>
            <a:gsLst>
              <a:gs pos="0">
                <a:schemeClr val="accent1"/>
              </a:gs>
              <a:gs pos="52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28600" cy="51435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57150"/>
            <a:ext cx="8763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971550"/>
            <a:ext cx="8610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304800" y="819150"/>
            <a:ext cx="8763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4853889"/>
            <a:ext cx="228601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effectLst/>
              </a:defRPr>
            </a:lvl1pPr>
          </a:lstStyle>
          <a:p>
            <a:fld id="{70D1A9CD-F3D1-40E9-97D1-3B6EEF89FC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425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13" grpId="3" animBg="1"/>
      <p:bldP spid="13" grpId="4" animBg="1"/>
      <p:bldP spid="13" grpId="5" animBg="1"/>
      <p:bldP spid="13" grpId="6" animBg="1"/>
      <p:bldP spid="13" grpId="7" animBg="1"/>
    </p:bld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5400" b="0" kern="1200" cap="none" spc="0">
          <a:ln>
            <a:noFill/>
          </a:ln>
          <a:solidFill>
            <a:schemeClr val="tx1"/>
          </a:solidFill>
          <a:effectLst/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457200" indent="-457200" algn="l" defTabSz="914400" rtl="0" eaLnBrk="1" latinLnBrk="0" hangingPunct="1">
        <a:spcBef>
          <a:spcPct val="20000"/>
        </a:spcBef>
        <a:buClr>
          <a:schemeClr val="accent1"/>
        </a:buClr>
        <a:buFont typeface="Wingdings" panose="05000000000000000000" pitchFamily="2" charset="2"/>
        <a:buChar char="§"/>
        <a:defRPr sz="36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1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2pPr>
      <a:lvl3pPr marL="1200150" indent="-285750" algn="l" defTabSz="914400" rtl="0" eaLnBrk="1" latinLnBrk="0" hangingPunct="1">
        <a:spcBef>
          <a:spcPct val="20000"/>
        </a:spcBef>
        <a:buClr>
          <a:schemeClr val="accent1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3pPr>
      <a:lvl4pPr marL="1657350" indent="-285750" algn="l" defTabSz="914400" rtl="0" eaLnBrk="1" latinLnBrk="0" hangingPunct="1">
        <a:spcBef>
          <a:spcPct val="20000"/>
        </a:spcBef>
        <a:buClr>
          <a:schemeClr val="accent1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4pPr>
      <a:lvl5pPr marL="2114550" indent="-285750" algn="l" defTabSz="914400" rtl="0" eaLnBrk="1" latinLnBrk="0" hangingPunct="1">
        <a:spcBef>
          <a:spcPct val="20000"/>
        </a:spcBef>
        <a:buClr>
          <a:schemeClr val="accent1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davefleet.com/2009/02/3-steps-to-better-objectives" TargetMode="Externa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829300" y="1428750"/>
            <a:ext cx="3162300" cy="2133600"/>
          </a:xfrm>
        </p:spPr>
        <p:txBody>
          <a:bodyPr/>
          <a:lstStyle/>
          <a:p>
            <a:r>
              <a:rPr lang="en-US" sz="6000" dirty="0"/>
              <a:t>Financial Analytics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Stefano Grazioli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320741-9576-49B3-A135-04E6B9A4C6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2356F73-6029-4227-A8A8-A12EA85C0D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Homework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3362004-14F3-47E0-8202-ECB974E6C6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All column names in all tables are to be considered orange words.</a:t>
            </a:r>
          </a:p>
        </p:txBody>
      </p:sp>
    </p:spTree>
    <p:extLst>
      <p:ext uri="{BB962C8B-B14F-4D97-AF65-F5344CB8AC3E}">
        <p14:creationId xmlns:p14="http://schemas.microsoft.com/office/powerpoint/2010/main" val="22551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model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381000" y="4889500"/>
            <a:ext cx="8763000" cy="249238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en-US" dirty="0"/>
              <a:t>Each database has a full instance of the tournament. Each has all the tables. Different instances = different data</a:t>
            </a:r>
          </a:p>
        </p:txBody>
      </p:sp>
      <p:sp>
        <p:nvSpPr>
          <p:cNvPr id="9" name="Flowchart: Magnetic Disk 8"/>
          <p:cNvSpPr/>
          <p:nvPr/>
        </p:nvSpPr>
        <p:spPr>
          <a:xfrm>
            <a:off x="1447800" y="2313327"/>
            <a:ext cx="1752600" cy="1676400"/>
          </a:xfrm>
          <a:prstGeom prst="flowChartMagneticDisk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effectLst/>
              </a:rPr>
              <a:t>Hedge</a:t>
            </a:r>
            <a:br>
              <a:rPr lang="en-US" sz="1800" b="1" dirty="0">
                <a:solidFill>
                  <a:schemeClr val="bg1"/>
                </a:solidFill>
                <a:effectLst/>
              </a:rPr>
            </a:br>
            <a:r>
              <a:rPr lang="en-US" sz="1800" b="1" dirty="0">
                <a:solidFill>
                  <a:schemeClr val="bg1"/>
                </a:solidFill>
                <a:effectLst/>
              </a:rPr>
              <a:t>Tournament</a:t>
            </a:r>
            <a:br>
              <a:rPr lang="en-US" sz="1800" b="1" dirty="0">
                <a:solidFill>
                  <a:schemeClr val="bg1"/>
                </a:solidFill>
                <a:effectLst/>
              </a:rPr>
            </a:br>
            <a:r>
              <a:rPr lang="en-US" sz="1800" b="1" dirty="0">
                <a:solidFill>
                  <a:schemeClr val="bg1"/>
                </a:solidFill>
                <a:effectLst/>
              </a:rPr>
              <a:t>ALPHA</a:t>
            </a:r>
          </a:p>
        </p:txBody>
      </p:sp>
      <p:sp>
        <p:nvSpPr>
          <p:cNvPr id="12" name="Flowchart: Magnetic Disk 11"/>
          <p:cNvSpPr/>
          <p:nvPr/>
        </p:nvSpPr>
        <p:spPr>
          <a:xfrm>
            <a:off x="5486400" y="2310656"/>
            <a:ext cx="1752600" cy="1676400"/>
          </a:xfrm>
          <a:prstGeom prst="flowChartMagneticDisk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effectLst/>
              </a:rPr>
              <a:t>Hedge</a:t>
            </a:r>
            <a:br>
              <a:rPr lang="en-US" sz="1800" b="1" dirty="0">
                <a:solidFill>
                  <a:schemeClr val="bg1"/>
                </a:solidFill>
                <a:effectLst/>
              </a:rPr>
            </a:br>
            <a:r>
              <a:rPr lang="en-US" sz="1800" b="1" dirty="0">
                <a:solidFill>
                  <a:schemeClr val="bg1"/>
                </a:solidFill>
                <a:effectLst/>
              </a:rPr>
              <a:t>Tournament</a:t>
            </a:r>
            <a:br>
              <a:rPr lang="en-US" sz="1800" b="1" dirty="0">
                <a:solidFill>
                  <a:schemeClr val="bg1"/>
                </a:solidFill>
                <a:effectLst/>
              </a:rPr>
            </a:br>
            <a:r>
              <a:rPr lang="en-US" sz="1800" b="1" dirty="0">
                <a:solidFill>
                  <a:schemeClr val="bg1"/>
                </a:solidFill>
                <a:effectLst/>
              </a:rPr>
              <a:t>GAMMA</a:t>
            </a:r>
          </a:p>
        </p:txBody>
      </p:sp>
      <p:sp>
        <p:nvSpPr>
          <p:cNvPr id="13" name="Flowchart: Magnetic Disk 12"/>
          <p:cNvSpPr/>
          <p:nvPr/>
        </p:nvSpPr>
        <p:spPr>
          <a:xfrm>
            <a:off x="3493806" y="2313327"/>
            <a:ext cx="1752600" cy="1676400"/>
          </a:xfrm>
          <a:prstGeom prst="flowChartMagneticDisk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effectLst/>
              </a:rPr>
              <a:t>Hedge</a:t>
            </a:r>
            <a:br>
              <a:rPr lang="en-US" sz="1800" b="1" dirty="0">
                <a:solidFill>
                  <a:schemeClr val="bg1"/>
                </a:solidFill>
                <a:effectLst/>
              </a:rPr>
            </a:br>
            <a:r>
              <a:rPr lang="en-US" sz="1800" b="1" dirty="0">
                <a:solidFill>
                  <a:schemeClr val="bg1"/>
                </a:solidFill>
                <a:effectLst/>
              </a:rPr>
              <a:t>Tournament</a:t>
            </a:r>
            <a:br>
              <a:rPr lang="en-US" sz="1800" b="1" dirty="0">
                <a:solidFill>
                  <a:schemeClr val="bg1"/>
                </a:solidFill>
                <a:effectLst/>
              </a:rPr>
            </a:br>
            <a:r>
              <a:rPr lang="en-US" sz="1800" b="1" dirty="0">
                <a:solidFill>
                  <a:schemeClr val="bg1"/>
                </a:solidFill>
                <a:effectLst/>
              </a:rPr>
              <a:t>BETA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14400" y="1657350"/>
            <a:ext cx="6858000" cy="2819400"/>
          </a:xfrm>
          <a:prstGeom prst="rect">
            <a:avLst/>
          </a:prstGeom>
          <a:noFill/>
          <a:ln w="57150">
            <a:solidFill>
              <a:schemeClr val="tx1"/>
            </a:solidFill>
            <a:prstDash val="sysDash"/>
          </a:ln>
        </p:spPr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 bwMode="auto">
          <a:xfrm>
            <a:off x="4027232" y="1060652"/>
            <a:ext cx="3754426" cy="2769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effectLst/>
              </a:rPr>
              <a:t>SERVER: f-sg6m-s4.comm.virginia.edu</a:t>
            </a:r>
          </a:p>
        </p:txBody>
      </p:sp>
      <p:sp>
        <p:nvSpPr>
          <p:cNvPr id="16" name="TextBox 15"/>
          <p:cNvSpPr txBox="1"/>
          <p:nvPr/>
        </p:nvSpPr>
        <p:spPr bwMode="auto">
          <a:xfrm>
            <a:off x="6096000" y="1378740"/>
            <a:ext cx="1712008" cy="169277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1100" dirty="0">
                <a:solidFill>
                  <a:schemeClr val="tx1">
                    <a:lumMod val="90000"/>
                    <a:lumOff val="10000"/>
                  </a:schemeClr>
                </a:solidFill>
                <a:effectLst/>
              </a:rPr>
              <a:t>Microsoft RDBMS sql server </a:t>
            </a:r>
          </a:p>
        </p:txBody>
      </p:sp>
    </p:spTree>
    <p:extLst>
      <p:ext uri="{BB962C8B-B14F-4D97-AF65-F5344CB8AC3E}">
        <p14:creationId xmlns:p14="http://schemas.microsoft.com/office/powerpoint/2010/main" val="15410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023" b="3920"/>
          <a:stretch/>
        </p:blipFill>
        <p:spPr>
          <a:xfrm>
            <a:off x="990600" y="1477309"/>
            <a:ext cx="7467600" cy="3657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Datamodel is the same in the three DBs, but data may be different</a:t>
            </a:r>
          </a:p>
        </p:txBody>
      </p:sp>
    </p:spTree>
    <p:extLst>
      <p:ext uri="{BB962C8B-B14F-4D97-AF65-F5344CB8AC3E}">
        <p14:creationId xmlns:p14="http://schemas.microsoft.com/office/powerpoint/2010/main" val="114971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706888-8739-423E-906B-1D6952DA4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8462"/>
            <a:ext cx="9144000" cy="406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55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84019-D1CD-4A12-AC97-BD5FAE3914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rulebook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3A1B6C-7A19-4324-80F9-6BEBB14393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For the Hedge Tournament</a:t>
            </a:r>
          </a:p>
        </p:txBody>
      </p:sp>
    </p:spTree>
    <p:extLst>
      <p:ext uri="{BB962C8B-B14F-4D97-AF65-F5344CB8AC3E}">
        <p14:creationId xmlns:p14="http://schemas.microsoft.com/office/powerpoint/2010/main" val="127751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120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6A819-922F-42E2-8298-1A26E42C402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4845050"/>
            <a:ext cx="223838" cy="274638"/>
          </a:xfrm>
        </p:spPr>
        <p:txBody>
          <a:bodyPr/>
          <a:lstStyle/>
          <a:p>
            <a:fld id="{70D1A9CD-F3D1-40E9-97D1-3B6EEF89FC10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D2499B-B652-4B37-A40B-280073AD13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3000"/>
                    </a14:imgEffect>
                  </a14:imgLayer>
                </a14:imgProps>
              </a:ext>
            </a:extLst>
          </a:blip>
          <a:srcRect t="2828"/>
          <a:stretch/>
        </p:blipFill>
        <p:spPr>
          <a:xfrm>
            <a:off x="27105" y="23813"/>
            <a:ext cx="8982084" cy="510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74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</a14:imgLayer>
                </a14:imgProps>
              </a:ext>
            </a:extLst>
          </a:blip>
          <a:srcRect l="1852" t="23651" b="2129"/>
          <a:stretch/>
        </p:blipFill>
        <p:spPr>
          <a:xfrm>
            <a:off x="13741" y="0"/>
            <a:ext cx="91065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12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Easy meter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Analytics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04799" y="891489"/>
            <a:ext cx="8762999" cy="396240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>
                <a:solidFill>
                  <a:schemeClr val="accent1"/>
                </a:solidFill>
              </a:rPr>
              <a:t>Financial analytics</a:t>
            </a:r>
            <a:r>
              <a:rPr lang="en-US" sz="3200" dirty="0"/>
              <a:t> is the application of quantitative methods to financial problems:</a:t>
            </a:r>
            <a:br>
              <a:rPr lang="en-US" sz="3200" dirty="0"/>
            </a:br>
            <a:r>
              <a:rPr lang="en-US" sz="3200" dirty="0"/>
              <a:t>QF, Financial Engineering are synonyms.</a:t>
            </a:r>
            <a:br>
              <a:rPr lang="en-US" sz="3200" dirty="0"/>
            </a:br>
            <a:r>
              <a:rPr lang="en-US" sz="1800" dirty="0"/>
              <a:t> </a:t>
            </a:r>
            <a:br>
              <a:rPr lang="en-US" sz="3200" dirty="0"/>
            </a:br>
            <a:r>
              <a:rPr lang="en-US" sz="2800" dirty="0"/>
              <a:t>We focus on the IT</a:t>
            </a:r>
            <a:br>
              <a:rPr lang="en-US" sz="2800" dirty="0"/>
            </a:br>
            <a:r>
              <a:rPr lang="en-US" sz="2800" dirty="0"/>
              <a:t>aspect of financial</a:t>
            </a:r>
            <a:br>
              <a:rPr lang="en-US" sz="2800" dirty="0"/>
            </a:br>
            <a:r>
              <a:rPr lang="en-US" sz="2800" dirty="0"/>
              <a:t>analytics.</a:t>
            </a:r>
            <a:br>
              <a:rPr lang="en-US" sz="2800" dirty="0"/>
            </a:br>
            <a:r>
              <a:rPr lang="en-US" sz="2800" dirty="0"/>
              <a:t>Learning by doing:</a:t>
            </a:r>
            <a:br>
              <a:rPr lang="en-US" sz="2800" dirty="0"/>
            </a:br>
            <a:r>
              <a:rPr lang="en-US" sz="2800" dirty="0"/>
              <a:t>the Hedge Tournament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5ED626-66ED-4EAF-BC0A-A8DADDF37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9317" y="2495550"/>
            <a:ext cx="4634918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3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do the talking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Name, major…</a:t>
            </a:r>
          </a:p>
          <a:p>
            <a:r>
              <a:rPr lang="en-US" dirty="0"/>
              <a:t>Comfort with VBA, Excel</a:t>
            </a:r>
          </a:p>
          <a:p>
            <a:r>
              <a:rPr lang="en-US" dirty="0"/>
              <a:t>Do you have a team?</a:t>
            </a:r>
          </a:p>
          <a:p>
            <a:r>
              <a:rPr lang="en-US" dirty="0"/>
              <a:t>Things you like about the class</a:t>
            </a:r>
          </a:p>
          <a:p>
            <a:r>
              <a:rPr lang="en-US" dirty="0"/>
              <a:t>Things that can be improved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9876" name="Picture 4" descr="rhp3rpah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57288" y="115062"/>
            <a:ext cx="1776413" cy="1485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191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665F6-5E0D-4D40-8CBC-8F7D91B967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“Spartan” Trader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3BD59C-699D-4CC9-B4F8-D9DFBAEC34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err="1"/>
              <a:t>robotrader</a:t>
            </a:r>
            <a:r>
              <a:rPr lang="en-US" dirty="0"/>
              <a:t> / algo-trader</a:t>
            </a:r>
          </a:p>
        </p:txBody>
      </p:sp>
    </p:spTree>
    <p:extLst>
      <p:ext uri="{BB962C8B-B14F-4D97-AF65-F5344CB8AC3E}">
        <p14:creationId xmlns:p14="http://schemas.microsoft.com/office/powerpoint/2010/main" val="147846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1AD08-AC10-4437-82B0-2F54FEF35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Tournament objective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359840-CBE9-4A66-9D84-99DBE82F37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800" y="1075953"/>
            <a:ext cx="8534400" cy="380047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Given an </a:t>
            </a:r>
            <a:r>
              <a:rPr lang="en-US" dirty="0">
                <a:solidFill>
                  <a:srgbClr val="FF9900"/>
                </a:solidFill>
              </a:rPr>
              <a:t>illiquid</a:t>
            </a:r>
            <a:r>
              <a:rPr lang="en-US" dirty="0"/>
              <a:t> portfolio of stocks and options, plus some cash,</a:t>
            </a:r>
          </a:p>
          <a:p>
            <a:pPr marL="0" indent="0">
              <a:buNone/>
            </a:pPr>
            <a:r>
              <a:rPr lang="en-US" dirty="0"/>
              <a:t>invest the cash</a:t>
            </a:r>
            <a:br>
              <a:rPr lang="en-US" dirty="0"/>
            </a:br>
            <a:r>
              <a:rPr lang="en-US" dirty="0"/>
              <a:t>to </a:t>
            </a:r>
            <a:r>
              <a:rPr lang="en-US" dirty="0">
                <a:solidFill>
                  <a:srgbClr val="FF9900"/>
                </a:solidFill>
              </a:rPr>
              <a:t>minimize the risk of losses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702CAA-6ED7-4A2B-B338-F729486A9A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289449-68D1-428A-A7DD-A5709100EE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610350" y="3162300"/>
            <a:ext cx="2381250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43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4845050"/>
            <a:ext cx="223838" cy="274638"/>
          </a:xfrm>
        </p:spPr>
        <p:txBody>
          <a:bodyPr/>
          <a:lstStyle/>
          <a:p>
            <a:fld id="{70D1A9CD-F3D1-40E9-97D1-3B6EEF89FC10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890" y="-1"/>
            <a:ext cx="8717510" cy="514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83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4782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067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CD45A-0835-4BD5-8DAF-CC43979D9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Spartan Trader functionality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3265CB-A0A7-4EEB-B042-E2BA3D9CFA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057486B-1A5A-4210-845A-500F58DB8C39}"/>
              </a:ext>
            </a:extLst>
          </p:cNvPr>
          <p:cNvSpPr/>
          <p:nvPr/>
        </p:nvSpPr>
        <p:spPr>
          <a:xfrm>
            <a:off x="914400" y="1453247"/>
            <a:ext cx="3124200" cy="1341656"/>
          </a:xfrm>
          <a:prstGeom prst="ellipse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ffectLst/>
                <a:latin typeface="Segoe UI Semilight" panose="020B0402040204020203" pitchFamily="34" charset="0"/>
                <a:cs typeface="Segoe UI Semilight" panose="020B0402040204020203" pitchFamily="34" charset="0"/>
              </a:rPr>
              <a:t>Access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effectLst/>
                <a:latin typeface="Segoe UI Semilight" panose="020B0402040204020203" pitchFamily="34" charset="0"/>
                <a:cs typeface="Segoe UI Semilight" panose="020B0402040204020203" pitchFamily="34" charset="0"/>
              </a:rPr>
              <a:t>data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E092025-C8C8-4DE4-8204-26A9B2511666}"/>
              </a:ext>
            </a:extLst>
          </p:cNvPr>
          <p:cNvSpPr/>
          <p:nvPr/>
        </p:nvSpPr>
        <p:spPr>
          <a:xfrm>
            <a:off x="990600" y="3359150"/>
            <a:ext cx="3124200" cy="1341656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ffectLst/>
                <a:latin typeface="Segoe UI Semilight" panose="020B0402040204020203" pitchFamily="34" charset="0"/>
                <a:cs typeface="Segoe UI Semilight" panose="020B0402040204020203" pitchFamily="34" charset="0"/>
              </a:rPr>
              <a:t>Compute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effectLst/>
                <a:latin typeface="Segoe UI Semilight" panose="020B0402040204020203" pitchFamily="34" charset="0"/>
                <a:cs typeface="Segoe UI Semilight" panose="020B0402040204020203" pitchFamily="34" charset="0"/>
              </a:rPr>
              <a:t>metrics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DDA4D69-3FFF-4050-B16D-0DD9CFBEA4BE}"/>
              </a:ext>
            </a:extLst>
          </p:cNvPr>
          <p:cNvSpPr/>
          <p:nvPr/>
        </p:nvSpPr>
        <p:spPr>
          <a:xfrm>
            <a:off x="4953000" y="1453247"/>
            <a:ext cx="3124200" cy="1341656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ffectLst/>
                <a:latin typeface="Segoe UI Semilight" panose="020B0402040204020203" pitchFamily="34" charset="0"/>
                <a:cs typeface="Segoe UI Semilight" panose="020B0402040204020203" pitchFamily="34" charset="0"/>
              </a:rPr>
              <a:t>Trade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effectLst/>
                <a:latin typeface="Segoe UI Semilight" panose="020B0402040204020203" pitchFamily="34" charset="0"/>
                <a:cs typeface="Segoe UI Semilight" panose="020B0402040204020203" pitchFamily="34" charset="0"/>
              </a:rPr>
              <a:t>securities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F39EC87-1D51-4036-8F8C-66E5AADCDBAB}"/>
              </a:ext>
            </a:extLst>
          </p:cNvPr>
          <p:cNvSpPr/>
          <p:nvPr/>
        </p:nvSpPr>
        <p:spPr>
          <a:xfrm>
            <a:off x="5029202" y="3333750"/>
            <a:ext cx="3124200" cy="1341656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ffectLst/>
                <a:latin typeface="Segoe UI Semilight" panose="020B0402040204020203" pitchFamily="34" charset="0"/>
                <a:cs typeface="Segoe UI Semilight" panose="020B0402040204020203" pitchFamily="34" charset="0"/>
              </a:rPr>
              <a:t>Recommend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effectLst/>
                <a:latin typeface="Segoe UI Semilight" panose="020B0402040204020203" pitchFamily="34" charset="0"/>
                <a:cs typeface="Segoe UI Semilight" panose="020B0402040204020203" pitchFamily="34" charset="0"/>
              </a:rPr>
              <a:t>actions</a:t>
            </a:r>
          </a:p>
        </p:txBody>
      </p:sp>
    </p:spTree>
    <p:extLst>
      <p:ext uri="{BB962C8B-B14F-4D97-AF65-F5344CB8AC3E}">
        <p14:creationId xmlns:p14="http://schemas.microsoft.com/office/powerpoint/2010/main" val="186561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TA MSC 2023 red">
  <a:themeElements>
    <a:clrScheme name="MSCommerce">
      <a:dk1>
        <a:srgbClr val="000000"/>
      </a:dk1>
      <a:lt1>
        <a:srgbClr val="FFFFFF"/>
      </a:lt1>
      <a:dk2>
        <a:srgbClr val="595959"/>
      </a:dk2>
      <a:lt2>
        <a:srgbClr val="FFFFFF"/>
      </a:lt2>
      <a:accent1>
        <a:srgbClr val="CC0000"/>
      </a:accent1>
      <a:accent2>
        <a:srgbClr val="FF0000"/>
      </a:accent2>
      <a:accent3>
        <a:srgbClr val="336699"/>
      </a:accent3>
      <a:accent4>
        <a:srgbClr val="FFFF00"/>
      </a:accent4>
      <a:accent5>
        <a:srgbClr val="000032"/>
      </a:accent5>
      <a:accent6>
        <a:srgbClr val="00B0F0"/>
      </a:accent6>
      <a:hlink>
        <a:srgbClr val="336699"/>
      </a:hlink>
      <a:folHlink>
        <a:srgbClr val="9A0000"/>
      </a:folHlink>
    </a:clrScheme>
    <a:fontScheme name="Thermal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erm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63500" dist="38100" dir="81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101600" dist="63500" dir="81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000000"/>
            </a:lightRig>
          </a:scene3d>
          <a:sp3d>
            <a:bevelT h="190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25000"/>
              </a:schemeClr>
            </a:gs>
            <a:gs pos="55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90000"/>
                <a:satMod val="300000"/>
                <a:lumMod val="9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8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smtClean="0">
            <a:effectLst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FTA MSC 2023 red" id="{2AE3991A-B185-4F36-B34E-3604A861BAC4}" vid="{322A9EE9-59D6-4DBE-9C98-35C936BE1A70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FTA MSC 2023 red</Template>
  <TotalTime>8777</TotalTime>
  <Words>224</Words>
  <Application>Microsoft Office PowerPoint</Application>
  <PresentationFormat>On-screen Show (16:9)</PresentationFormat>
  <Paragraphs>48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Calibri</vt:lpstr>
      <vt:lpstr>Segoe UI Light</vt:lpstr>
      <vt:lpstr>Segoe UI Semilight</vt:lpstr>
      <vt:lpstr>Times New Roman</vt:lpstr>
      <vt:lpstr>Verdana</vt:lpstr>
      <vt:lpstr>Wingdings</vt:lpstr>
      <vt:lpstr>FTA MSC 2023 red</vt:lpstr>
      <vt:lpstr>Financial Analytics</vt:lpstr>
      <vt:lpstr>PowerPoint Presentation</vt:lpstr>
      <vt:lpstr>Financial Analytics</vt:lpstr>
      <vt:lpstr>You do the talking</vt:lpstr>
      <vt:lpstr>The “Spartan” Trader</vt:lpstr>
      <vt:lpstr>Tournament objective</vt:lpstr>
      <vt:lpstr>PowerPoint Presentation</vt:lpstr>
      <vt:lpstr>PowerPoint Presentation</vt:lpstr>
      <vt:lpstr>Spartan Trader functionality</vt:lpstr>
      <vt:lpstr>Homework</vt:lpstr>
      <vt:lpstr>Data model</vt:lpstr>
      <vt:lpstr>Datamodel is the same in the three DBs, but data may be different</vt:lpstr>
      <vt:lpstr>PowerPoint Presentation</vt:lpstr>
      <vt:lpstr>The rulebook</vt:lpstr>
      <vt:lpstr>PowerPoint Presentation</vt:lpstr>
      <vt:lpstr>PowerPoint Presentation</vt:lpstr>
      <vt:lpstr>PowerPoint Presentation</vt:lpstr>
    </vt:vector>
  </TitlesOfParts>
  <Company>University of Virginia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xyz</dc:creator>
  <cp:lastModifiedBy>Grazioli, Stefano (sg6m)</cp:lastModifiedBy>
  <cp:revision>311</cp:revision>
  <dcterms:created xsi:type="dcterms:W3CDTF">2003-01-13T16:56:26Z</dcterms:created>
  <dcterms:modified xsi:type="dcterms:W3CDTF">2024-03-12T02:42:26Z</dcterms:modified>
</cp:coreProperties>
</file>