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1"/>
  </p:notesMasterIdLst>
  <p:sldIdLst>
    <p:sldId id="399" r:id="rId2"/>
    <p:sldId id="386" r:id="rId3"/>
    <p:sldId id="434" r:id="rId4"/>
    <p:sldId id="409" r:id="rId5"/>
    <p:sldId id="427" r:id="rId6"/>
    <p:sldId id="412" r:id="rId7"/>
    <p:sldId id="437" r:id="rId8"/>
    <p:sldId id="433" r:id="rId9"/>
    <p:sldId id="429" r:id="rId10"/>
    <p:sldId id="417" r:id="rId11"/>
    <p:sldId id="428" r:id="rId12"/>
    <p:sldId id="419" r:id="rId13"/>
    <p:sldId id="420" r:id="rId14"/>
    <p:sldId id="413" r:id="rId15"/>
    <p:sldId id="435" r:id="rId16"/>
    <p:sldId id="423" r:id="rId17"/>
    <p:sldId id="424" r:id="rId18"/>
    <p:sldId id="432" r:id="rId19"/>
    <p:sldId id="436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  <a:srgbClr val="72116F"/>
    <a:srgbClr val="FFCC66"/>
    <a:srgbClr val="FF0000"/>
    <a:srgbClr val="FFFFCC"/>
    <a:srgbClr val="A50021"/>
    <a:srgbClr val="CCFFFF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 autoAdjust="0"/>
  </p:normalViewPr>
  <p:slideViewPr>
    <p:cSldViewPr>
      <p:cViewPr varScale="1">
        <p:scale>
          <a:sx n="149" d="100"/>
          <a:sy n="149" d="100"/>
        </p:scale>
        <p:origin x="25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02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29D4D-7ED8-4B9B-883A-C701213A59B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F7A7-6C67-4C65-8297-293E4677109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9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2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maker (e.g. NASDAQ) = firm that buys and sells on its own account.  MMs compete among themselves. Electronic market.</a:t>
            </a:r>
          </a:p>
          <a:p>
            <a:r>
              <a:rPr lang="en-US" dirty="0"/>
              <a:t>Specialist (e.g. NYSE) = monopolist who runs an auction posting bids and asks from the market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R. McDonald Fundamentals of Derivatives Markets – </a:t>
            </a:r>
            <a:r>
              <a:rPr lang="en-US" dirty="0" err="1"/>
              <a:t>chpt</a:t>
            </a:r>
            <a:r>
              <a:rPr lang="en-US" dirty="0"/>
              <a:t> 4 </a:t>
            </a:r>
          </a:p>
          <a:p>
            <a:r>
              <a:rPr lang="en-US" dirty="0"/>
              <a:t>Why use derivatives: 1) to hedge; 2) speculate; 3) avoid trans. Costs 4) to arbitrage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9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C8769-79B1-4BEE-B3F4-8E7407A1ECA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47699-3958-4009-A298-878CE795641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9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10071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6220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3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0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8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9489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463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409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0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78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the HT:</a:t>
            </a:r>
            <a:br>
              <a:rPr lang="en-US" dirty="0"/>
            </a:br>
            <a:r>
              <a:rPr lang="en-US" dirty="0"/>
              <a:t>Stock and Options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are </a:t>
            </a:r>
            <a:r>
              <a:rPr lang="en-US" dirty="0">
                <a:solidFill>
                  <a:srgbClr val="FF9933"/>
                </a:solidFill>
              </a:rPr>
              <a:t>derivatives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047750"/>
            <a:ext cx="6477000" cy="2057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option</a:t>
            </a:r>
            <a:r>
              <a:rPr lang="en-US" sz="2000" dirty="0">
                <a:solidFill>
                  <a:sysClr val="windowText" lastClr="000000"/>
                </a:solidFill>
              </a:rPr>
              <a:t> is a </a:t>
            </a:r>
            <a:r>
              <a:rPr lang="en-US" sz="2000" dirty="0">
                <a:solidFill>
                  <a:srgbClr val="FF9933"/>
                </a:solidFill>
              </a:rPr>
              <a:t>contract</a:t>
            </a:r>
            <a:r>
              <a:rPr lang="en-US" sz="2000" dirty="0">
                <a:solidFill>
                  <a:sysClr val="windowText" lastClr="000000"/>
                </a:solidFill>
              </a:rPr>
              <a:t> giving the buyer </a:t>
            </a:r>
            <a:r>
              <a:rPr lang="en-US" sz="2000" dirty="0">
                <a:solidFill>
                  <a:srgbClr val="FF9933"/>
                </a:solidFill>
              </a:rPr>
              <a:t>the right, but not the obligation</a:t>
            </a:r>
            <a:r>
              <a:rPr lang="en-US" sz="2000" dirty="0">
                <a:solidFill>
                  <a:sysClr val="windowText" lastClr="000000"/>
                </a:solidFill>
              </a:rPr>
              <a:t>, to either </a:t>
            </a:r>
            <a:r>
              <a:rPr lang="en-US" sz="2000" dirty="0">
                <a:solidFill>
                  <a:srgbClr val="FF9933"/>
                </a:solidFill>
              </a:rPr>
              <a:t>buy or sell </a:t>
            </a: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underlying asset </a:t>
            </a:r>
            <a:r>
              <a:rPr lang="en-US" sz="2000" dirty="0">
                <a:solidFill>
                  <a:sysClr val="windowText" lastClr="000000"/>
                </a:solidFill>
              </a:rPr>
              <a:t>(e.g., a stock) at a specific price on or before a specified date.</a:t>
            </a:r>
            <a:br>
              <a:rPr lang="en-US" sz="2000" dirty="0">
                <a:solidFill>
                  <a:sysClr val="windowText" lastClr="000000"/>
                </a:solidFill>
              </a:rPr>
            </a:br>
            <a:r>
              <a:rPr lang="en-US" sz="2000" dirty="0">
                <a:solidFill>
                  <a:sysClr val="windowText" lastClr="000000"/>
                </a:solidFill>
              </a:rPr>
              <a:t>Once created, it may be sold and bought on the market. We do not write options. We buy/sell/sell short them.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23950"/>
            <a:ext cx="1600200" cy="182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6E9D4-463E-4708-96DD-C9BF273C2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489"/>
          <a:stretch/>
        </p:blipFill>
        <p:spPr>
          <a:xfrm>
            <a:off x="1295400" y="3531870"/>
            <a:ext cx="6624312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$ 760.00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$ 760.50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Put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sell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$760.00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2024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$ 25.00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$ 25.50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C00000"/>
                </a:solidFill>
                <a:effectLst/>
              </a:rPr>
            </a:br>
            <a:r>
              <a:rPr lang="en-US" sz="2000" dirty="0">
                <a:solidFill>
                  <a:srgbClr val="C000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1047750"/>
            <a:ext cx="8534400" cy="3962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You just inherited 1,000,000 Apple shares.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@ $180 -&gt; $180,000,000.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are pretty happy.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But you are also worried. What if the price drops to $160?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need some kind of insurance against that.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Somebody is willing to commit to buying your Apple shares at $180</a:t>
            </a:r>
            <a:br>
              <a:rPr lang="en-US" sz="2000" dirty="0"/>
            </a:br>
            <a:r>
              <a:rPr lang="en-US" sz="2000" dirty="0"/>
              <a:t>(if you want), two years from now.</a:t>
            </a:r>
          </a:p>
          <a:p>
            <a:pPr>
              <a:spcBef>
                <a:spcPts val="600"/>
              </a:spcBef>
            </a:pPr>
            <a:r>
              <a:rPr lang="en-US" sz="2000" i="1" u="sng" dirty="0"/>
              <a:t>But</a:t>
            </a:r>
            <a:r>
              <a:rPr lang="en-US" sz="2000" dirty="0"/>
              <a:t> s</a:t>
            </a:r>
            <a:r>
              <a:rPr sz="2000" dirty="0"/>
              <a:t>h</a:t>
            </a:r>
            <a:r>
              <a:rPr lang="en-US" sz="2000" dirty="0"/>
              <a:t>e wants $1 per share. Now.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decide that it is a good deal. So, you buy 1,000,000 contracts that give you the right to sell your shares at </a:t>
            </a:r>
            <a:r>
              <a:rPr lang="en-US" sz="2000"/>
              <a:t>$180 </a:t>
            </a:r>
            <a:r>
              <a:rPr lang="en-US" sz="2000" dirty="0"/>
              <a:t>two years from now.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folHlink"/>
                </a:solidFill>
              </a:rPr>
              <a:t>You have bought 1,000,000 </a:t>
            </a:r>
            <a:r>
              <a:rPr lang="en-US" sz="2000" b="1" dirty="0">
                <a:solidFill>
                  <a:schemeClr val="folHlink"/>
                </a:solidFill>
              </a:rPr>
              <a:t>put options</a:t>
            </a:r>
            <a:r>
              <a:rPr lang="en-US" sz="2000" dirty="0">
                <a:solidFill>
                  <a:schemeClr val="folHlin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Options</a:t>
            </a:r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06664"/>
            <a:ext cx="8534400" cy="3962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put option </a:t>
            </a:r>
            <a:r>
              <a:rPr lang="en-US" dirty="0"/>
              <a:t>gives to its holder the right to </a:t>
            </a:r>
            <a:r>
              <a:rPr lang="en-US" dirty="0">
                <a:solidFill>
                  <a:srgbClr val="FF9933"/>
                </a:solidFill>
              </a:rPr>
              <a:t>sell</a:t>
            </a:r>
            <a:r>
              <a:rPr lang="en-US" dirty="0"/>
              <a:t> the underlying security at a given price on (or before) a given date.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Think “insurance”</a:t>
            </a:r>
          </a:p>
        </p:txBody>
      </p:sp>
      <p:pic>
        <p:nvPicPr>
          <p:cNvPr id="159756" name="Picture 12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14300"/>
            <a:ext cx="1066800" cy="77986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8763000" y="4829318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3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A954E-71F9-4F6A-AC78-F1D75AB0F9ED}"/>
              </a:ext>
            </a:extLst>
          </p:cNvPr>
          <p:cNvSpPr txBox="1"/>
          <p:nvPr/>
        </p:nvSpPr>
        <p:spPr>
          <a:xfrm>
            <a:off x="228600" y="4857750"/>
            <a:ext cx="838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https://thefinancialtechnologyreport.com/the-top-100-financial-technology-companies-of-2023/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E9757-1CC3-4051-A79D-4E7ACAC8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" t="7492" r="5178" b="3704"/>
          <a:stretch/>
        </p:blipFill>
        <p:spPr>
          <a:xfrm>
            <a:off x="304800" y="-1"/>
            <a:ext cx="8839200" cy="4906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765D6-8FED-4D32-AB36-85C7EFC683CC}"/>
              </a:ext>
            </a:extLst>
          </p:cNvPr>
          <p:cNvSpPr txBox="1"/>
          <p:nvPr/>
        </p:nvSpPr>
        <p:spPr>
          <a:xfrm>
            <a:off x="533400" y="438150"/>
            <a:ext cx="1524000" cy="830997"/>
          </a:xfrm>
          <a:prstGeom prst="rect">
            <a:avLst/>
          </a:prstGeom>
          <a:solidFill>
            <a:srgbClr val="7211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Pick one of these for the WINIT</a:t>
            </a:r>
          </a:p>
        </p:txBody>
      </p:sp>
    </p:spTree>
    <p:extLst>
      <p:ext uri="{BB962C8B-B14F-4D97-AF65-F5344CB8AC3E}">
        <p14:creationId xmlns:p14="http://schemas.microsoft.com/office/powerpoint/2010/main" val="9595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Scenario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90600"/>
            <a:ext cx="8610600" cy="41719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You are an executive at Netflix.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make $1,000,000 a year.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are pretty happy.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Board wants to make sure that you will do your best to keep the price of the Netflix stock up.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Rather than giving you a well-deserved raise, they offer to you a deal.  They promise that in three years they will give you the chance to buy 100,000 shares at $600 each.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Right now the share is valued at $600.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If the company does well, the share price could go as up as $700.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So you think: “In three years I could just get my 100,000 @ $600 and then immediately sell them back to the market for $700....”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conclude that an extra $10,000,000 in your pocket is a good thing.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have been given 100,000 </a:t>
            </a:r>
            <a:r>
              <a:rPr lang="en-US" sz="1800" dirty="0">
                <a:solidFill>
                  <a:srgbClr val="FF9933"/>
                </a:solidFill>
              </a:rPr>
              <a:t>call options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Options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call option </a:t>
            </a:r>
            <a:r>
              <a:rPr lang="en-US" dirty="0"/>
              <a:t>gives to its holder the right to </a:t>
            </a:r>
            <a:r>
              <a:rPr lang="en-US" dirty="0">
                <a:solidFill>
                  <a:srgbClr val="FF9933"/>
                </a:solidFill>
              </a:rPr>
              <a:t>buy</a:t>
            </a:r>
            <a:r>
              <a:rPr lang="en-US" dirty="0"/>
              <a:t> the underlying security at a given price on or by a given date</a:t>
            </a:r>
          </a:p>
          <a:p>
            <a:endParaRPr lang="en-US" dirty="0"/>
          </a:p>
          <a:p>
            <a:r>
              <a:rPr lang="en-US" i="1" dirty="0"/>
              <a:t>Think “deposit to buy at a fixed price"</a:t>
            </a:r>
          </a:p>
        </p:txBody>
      </p:sp>
      <p:pic>
        <p:nvPicPr>
          <p:cNvPr id="218116" name="Picture 4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09550"/>
            <a:ext cx="1066800" cy="77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$ 760.00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$ 760.50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Call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buy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$750.00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2023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effectLst/>
              </a:rPr>
              <a:t>expiration:</a:t>
            </a:r>
            <a:br>
              <a:rPr lang="en-US" sz="2000" dirty="0">
                <a:solidFill>
                  <a:schemeClr val="tx1"/>
                </a:solidFill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4DD7-72DE-40EF-AD48-3172D4B0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American vs. European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73527-891A-49D1-BE70-7D1F00546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the HT </a:t>
            </a:r>
            <a:r>
              <a:rPr lang="en-US" sz="2800" dirty="0">
                <a:solidFill>
                  <a:srgbClr val="FF9933"/>
                </a:solidFill>
              </a:rPr>
              <a:t>we use European only</a:t>
            </a:r>
            <a:r>
              <a:rPr lang="en-US" sz="2800" dirty="0"/>
              <a:t>.  Why?</a:t>
            </a:r>
          </a:p>
          <a:p>
            <a:pPr lvl="1"/>
            <a:r>
              <a:rPr lang="en-US" dirty="0"/>
              <a:t>Models and theory built on European options </a:t>
            </a:r>
          </a:p>
          <a:p>
            <a:pPr lvl="1"/>
            <a:r>
              <a:rPr lang="en-US" dirty="0"/>
              <a:t>American always at least as expensive</a:t>
            </a:r>
          </a:p>
          <a:p>
            <a:pPr lvl="1"/>
            <a:r>
              <a:rPr lang="en-US" dirty="0"/>
              <a:t>Not optimal to exercise early an American on a non-dividend paying stock (if assumptions hold)</a:t>
            </a:r>
          </a:p>
          <a:p>
            <a:pPr lvl="1"/>
            <a:r>
              <a:rPr lang="en-US" dirty="0"/>
              <a:t>Always possible to trade a European option before expiration.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900" dirty="0"/>
          </a:p>
          <a:p>
            <a:pPr marL="0" indent="0" algn="r">
              <a:buNone/>
            </a:pPr>
            <a:endParaRPr lang="en-US" sz="900" dirty="0"/>
          </a:p>
          <a:p>
            <a:pPr marL="0" indent="0" algn="r">
              <a:buNone/>
            </a:pPr>
            <a:r>
              <a:rPr lang="en-US" sz="900" dirty="0"/>
              <a:t>Source: R. McDonald – Fundamentals of derivative markets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766E-4366-4CE6-BD98-1BC4708B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7467600" cy="3959225"/>
          </a:xfrm>
        </p:spPr>
        <p:txBody>
          <a:bodyPr>
            <a:normAutofit/>
          </a:bodyPr>
          <a:lstStyle/>
          <a:p>
            <a:r>
              <a:rPr lang="en-US" sz="3200" dirty="0"/>
              <a:t>Easy meter</a:t>
            </a:r>
          </a:p>
          <a:p>
            <a:r>
              <a:rPr lang="en-US" sz="3200" dirty="0"/>
              <a:t>We begin the Financial Engineering component of the course</a:t>
            </a:r>
          </a:p>
          <a:p>
            <a:r>
              <a:rPr lang="en-US" sz="3200" dirty="0"/>
              <a:t>We are regrading H11</a:t>
            </a:r>
          </a:p>
          <a:p>
            <a:r>
              <a:rPr lang="en-US" sz="3200" dirty="0"/>
              <a:t>H12 due Monday after Spring break</a:t>
            </a:r>
          </a:p>
          <a:p>
            <a:r>
              <a:rPr lang="en-US" sz="3200" dirty="0"/>
              <a:t>H13 due Tuesday after </a:t>
            </a:r>
            <a:r>
              <a:rPr lang="en-US" sz="3200" dirty="0" err="1"/>
              <a:t>S.b.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6464-287B-4792-8447-4AF7FC35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9978-8E65-4AA6-B3F6-A1AF7A1937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Define Stocks and Options </a:t>
            </a:r>
          </a:p>
          <a:p>
            <a:r>
              <a:rPr lang="en-US" dirty="0"/>
              <a:t>Understand how they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C6CCD-1130-45E8-B272-E6364604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21" y="2571750"/>
            <a:ext cx="4535805" cy="248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Course objectives are clear?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Ask me one question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The first ‘Spartan Trader’</a:t>
            </a:r>
          </a:p>
        </p:txBody>
      </p:sp>
    </p:spTree>
    <p:extLst>
      <p:ext uri="{BB962C8B-B14F-4D97-AF65-F5344CB8AC3E}">
        <p14:creationId xmlns:p14="http://schemas.microsoft.com/office/powerpoint/2010/main" val="32135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0" y="971550"/>
            <a:ext cx="8096830" cy="4171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Datamodel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DD5C24B-2D32-4776-96C3-E52EEE3E7FCE}"/>
              </a:ext>
            </a:extLst>
          </p:cNvPr>
          <p:cNvSpPr/>
          <p:nvPr/>
        </p:nvSpPr>
        <p:spPr>
          <a:xfrm>
            <a:off x="4876800" y="1276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E315F73-BB2E-431E-9983-E4E951F8E284}"/>
              </a:ext>
            </a:extLst>
          </p:cNvPr>
          <p:cNvSpPr/>
          <p:nvPr/>
        </p:nvSpPr>
        <p:spPr>
          <a:xfrm>
            <a:off x="6591300" y="1276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6924999-EF0C-4ACC-BC19-CF5FC7D4CD48}"/>
              </a:ext>
            </a:extLst>
          </p:cNvPr>
          <p:cNvSpPr/>
          <p:nvPr/>
        </p:nvSpPr>
        <p:spPr>
          <a:xfrm>
            <a:off x="8305800" y="1276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E9872B3-1DEF-4BE8-809B-F1191195ACED}"/>
              </a:ext>
            </a:extLst>
          </p:cNvPr>
          <p:cNvSpPr/>
          <p:nvPr/>
        </p:nvSpPr>
        <p:spPr>
          <a:xfrm>
            <a:off x="8342290" y="21907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06890CA-73CC-4975-B6B5-2D9FB12AC062}"/>
              </a:ext>
            </a:extLst>
          </p:cNvPr>
          <p:cNvSpPr/>
          <p:nvPr/>
        </p:nvSpPr>
        <p:spPr>
          <a:xfrm>
            <a:off x="4876800" y="4324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DAB74CE-3C01-4DCA-AE49-70CF90AB9041}"/>
              </a:ext>
            </a:extLst>
          </p:cNvPr>
          <p:cNvSpPr/>
          <p:nvPr/>
        </p:nvSpPr>
        <p:spPr>
          <a:xfrm>
            <a:off x="6172200" y="4324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AD8B5-2D68-4ABF-A9B5-F6518D65F0BA}"/>
              </a:ext>
            </a:extLst>
          </p:cNvPr>
          <p:cNvSpPr txBox="1"/>
          <p:nvPr/>
        </p:nvSpPr>
        <p:spPr>
          <a:xfrm>
            <a:off x="6546386" y="3790950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/>
              </a:rPr>
              <a:t>Also called ‘Acquired Positions’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A45B22-2125-4A62-A260-048709263C50}"/>
              </a:ext>
            </a:extLst>
          </p:cNvPr>
          <p:cNvCxnSpPr>
            <a:cxnSpLocks/>
          </p:cNvCxnSpPr>
          <p:nvPr/>
        </p:nvCxnSpPr>
        <p:spPr>
          <a:xfrm flipH="1">
            <a:off x="6400800" y="4037171"/>
            <a:ext cx="990600" cy="210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EAA0CB3-847B-4E7E-BEC6-16170C19EC1A}"/>
              </a:ext>
            </a:extLst>
          </p:cNvPr>
          <p:cNvSpPr/>
          <p:nvPr/>
        </p:nvSpPr>
        <p:spPr>
          <a:xfrm>
            <a:off x="533400" y="971551"/>
            <a:ext cx="2590800" cy="2667000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25FB9-D0B0-41B6-B999-AB7678FCD1F1}"/>
              </a:ext>
            </a:extLst>
          </p:cNvPr>
          <p:cNvSpPr txBox="1"/>
          <p:nvPr/>
        </p:nvSpPr>
        <p:spPr>
          <a:xfrm>
            <a:off x="381000" y="3729759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66FF"/>
                </a:solidFill>
                <a:effectLst/>
              </a:rPr>
              <a:t>H13</a:t>
            </a:r>
          </a:p>
        </p:txBody>
      </p:sp>
    </p:spTree>
    <p:extLst>
      <p:ext uri="{BB962C8B-B14F-4D97-AF65-F5344CB8AC3E}">
        <p14:creationId xmlns:p14="http://schemas.microsoft.com/office/powerpoint/2010/main" val="114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FBD2-241E-4590-944C-BFEDBA41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check my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0EE2F-967E-4378-B826-096CF4750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6F18626-5770-498D-BEC4-4512E2E4F94B}"/>
              </a:ext>
            </a:extLst>
          </p:cNvPr>
          <p:cNvSpPr/>
          <p:nvPr/>
        </p:nvSpPr>
        <p:spPr>
          <a:xfrm>
            <a:off x="762000" y="895856"/>
            <a:ext cx="6096000" cy="1218694"/>
          </a:xfrm>
          <a:prstGeom prst="wedgeRoundRectCallout">
            <a:avLst>
              <a:gd name="adj1" fmla="val -52533"/>
              <a:gd name="adj2" fmla="val 6980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Oh no! It looks like table XYZ has no data! Is that right?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4AED7C8-4827-42C4-8189-A6B739E6D1F3}"/>
              </a:ext>
            </a:extLst>
          </p:cNvPr>
          <p:cNvSpPr/>
          <p:nvPr/>
        </p:nvSpPr>
        <p:spPr>
          <a:xfrm>
            <a:off x="1828800" y="2391674"/>
            <a:ext cx="6553200" cy="2237476"/>
          </a:xfrm>
          <a:prstGeom prst="wedgeRoundRectCallout">
            <a:avLst>
              <a:gd name="adj1" fmla="val 58325"/>
              <a:gd name="adj2" fmla="val 6822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Easy to check. Use ADS or VS and look directly at table XYZ in the database. Some tables are empty.</a:t>
            </a:r>
          </a:p>
        </p:txBody>
      </p:sp>
    </p:spTree>
    <p:extLst>
      <p:ext uri="{BB962C8B-B14F-4D97-AF65-F5344CB8AC3E}">
        <p14:creationId xmlns:p14="http://schemas.microsoft.com/office/powerpoint/2010/main" val="29158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0E70-2E2F-4829-A0E5-78F6B291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A611E-A046-4434-802D-BE8969628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Cash (capital account)</a:t>
            </a:r>
          </a:p>
          <a:p>
            <a:r>
              <a:rPr lang="en-US" dirty="0">
                <a:solidFill>
                  <a:srgbClr val="FF9933"/>
                </a:solidFill>
              </a:rPr>
              <a:t>IP and AP</a:t>
            </a:r>
          </a:p>
          <a:p>
            <a:pPr lvl="1"/>
            <a:r>
              <a:rPr lang="en-US" dirty="0"/>
              <a:t>Shares</a:t>
            </a:r>
          </a:p>
          <a:p>
            <a:pPr lvl="1"/>
            <a:r>
              <a:rPr lang="en-US" dirty="0"/>
              <a:t>Options on those shares</a:t>
            </a:r>
          </a:p>
          <a:p>
            <a:endParaRPr lang="en-US" dirty="0"/>
          </a:p>
          <a:p>
            <a:r>
              <a:rPr lang="en-US" dirty="0">
                <a:solidFill>
                  <a:srgbClr val="FF9933"/>
                </a:solidFill>
              </a:rPr>
              <a:t>Long/short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2482-DFFD-4705-A4D0-39B770767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DE364-65C3-400B-BE0B-AF24DC8F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88" y="2266950"/>
            <a:ext cx="4219473" cy="28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Stocks/Shares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895350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dirty="0"/>
              <a:t>A </a:t>
            </a:r>
            <a:r>
              <a:rPr lang="en-US" sz="1600" dirty="0">
                <a:solidFill>
                  <a:srgbClr val="FF9933"/>
                </a:solidFill>
              </a:rPr>
              <a:t>share</a:t>
            </a:r>
            <a:r>
              <a:rPr lang="en-US" sz="1600" dirty="0"/>
              <a:t> of a corporation is a security that represents fractional ownership of the corporation.</a:t>
            </a:r>
          </a:p>
          <a:p>
            <a:r>
              <a:rPr lang="en-US" sz="1600" dirty="0"/>
              <a:t>Owners of shares - “</a:t>
            </a:r>
            <a:r>
              <a:rPr lang="en-US" sz="1600" dirty="0">
                <a:solidFill>
                  <a:srgbClr val="FF9933"/>
                </a:solidFill>
              </a:rPr>
              <a:t>Shareholders/Stockholders</a:t>
            </a:r>
            <a:r>
              <a:rPr lang="en-US" sz="1600" dirty="0"/>
              <a:t>” - may receive dividends, proceeds from liquidation of assets, and may vote on important decisions affecting the corporation.</a:t>
            </a:r>
          </a:p>
          <a:p>
            <a:r>
              <a:rPr lang="en-US" sz="1600" dirty="0"/>
              <a:t>Shares are bought and sold on stock exchanges by </a:t>
            </a:r>
            <a:r>
              <a:rPr lang="en-US" sz="1600" dirty="0">
                <a:solidFill>
                  <a:srgbClr val="FF9933"/>
                </a:solidFill>
              </a:rPr>
              <a:t>market makers </a:t>
            </a:r>
            <a:r>
              <a:rPr lang="en-US" sz="1600" dirty="0"/>
              <a:t>(also known as </a:t>
            </a:r>
            <a:r>
              <a:rPr lang="en-US" sz="1600" dirty="0">
                <a:solidFill>
                  <a:srgbClr val="FF9933"/>
                </a:solidFill>
              </a:rPr>
              <a:t>specialists</a:t>
            </a:r>
            <a:r>
              <a:rPr lang="en-US" sz="1600" dirty="0"/>
              <a:t>). </a:t>
            </a:r>
            <a:r>
              <a:rPr lang="en-US" sz="1600" dirty="0">
                <a:solidFill>
                  <a:srgbClr val="FF9933"/>
                </a:solidFill>
              </a:rPr>
              <a:t>Bid / 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E0B34-4411-4A88-B516-3630238C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" t="613" r="2222" b="62196"/>
          <a:stretch/>
        </p:blipFill>
        <p:spPr>
          <a:xfrm>
            <a:off x="4383101" y="2800350"/>
            <a:ext cx="3465499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74F1E-7D63-4A0A-A394-04539B0D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03547"/>
            <a:ext cx="3581400" cy="23592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273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9675</TotalTime>
  <Words>931</Words>
  <Application>Microsoft Office PowerPoint</Application>
  <PresentationFormat>On-screen Show (16:9)</PresentationFormat>
  <Paragraphs>122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Comic Sans MS</vt:lpstr>
      <vt:lpstr>Consolas</vt:lpstr>
      <vt:lpstr>Segoe UI Black</vt:lpstr>
      <vt:lpstr>Segoe UI Light</vt:lpstr>
      <vt:lpstr>Segoe UI Semilight</vt:lpstr>
      <vt:lpstr>Times New Roman</vt:lpstr>
      <vt:lpstr>Verdana</vt:lpstr>
      <vt:lpstr>Wingdings</vt:lpstr>
      <vt:lpstr>FTA MSC 2023 red</vt:lpstr>
      <vt:lpstr>Intro to the HT: Stock and Options</vt:lpstr>
      <vt:lpstr>PowerPoint Presentation</vt:lpstr>
      <vt:lpstr>Learning objective</vt:lpstr>
      <vt:lpstr>PowerPoint Presentation</vt:lpstr>
      <vt:lpstr>Homework</vt:lpstr>
      <vt:lpstr>HT Datamodel</vt:lpstr>
      <vt:lpstr>How do I check my work?</vt:lpstr>
      <vt:lpstr>Your portfolio</vt:lpstr>
      <vt:lpstr>Stocks/Shares</vt:lpstr>
      <vt:lpstr>Options are derivatives</vt:lpstr>
      <vt:lpstr>Nomenclature</vt:lpstr>
      <vt:lpstr>Example Scenario</vt:lpstr>
      <vt:lpstr>Put Options</vt:lpstr>
      <vt:lpstr>PowerPoint Presentation</vt:lpstr>
      <vt:lpstr>PowerPoint Presentation</vt:lpstr>
      <vt:lpstr>Another Scenario</vt:lpstr>
      <vt:lpstr>Call Options</vt:lpstr>
      <vt:lpstr>Nomenclature</vt:lpstr>
      <vt:lpstr>American vs. European Options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351</cp:revision>
  <dcterms:created xsi:type="dcterms:W3CDTF">2003-01-13T16:56:26Z</dcterms:created>
  <dcterms:modified xsi:type="dcterms:W3CDTF">2024-02-29T20:21:07Z</dcterms:modified>
</cp:coreProperties>
</file>