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37"/>
  </p:notesMasterIdLst>
  <p:sldIdLst>
    <p:sldId id="399" r:id="rId2"/>
    <p:sldId id="386" r:id="rId3"/>
    <p:sldId id="449" r:id="rId4"/>
    <p:sldId id="450" r:id="rId5"/>
    <p:sldId id="430" r:id="rId6"/>
    <p:sldId id="431" r:id="rId7"/>
    <p:sldId id="435" r:id="rId8"/>
    <p:sldId id="436" r:id="rId9"/>
    <p:sldId id="438" r:id="rId10"/>
    <p:sldId id="432" r:id="rId11"/>
    <p:sldId id="437" r:id="rId12"/>
    <p:sldId id="433" r:id="rId13"/>
    <p:sldId id="434" r:id="rId14"/>
    <p:sldId id="415" r:id="rId15"/>
    <p:sldId id="424" r:id="rId16"/>
    <p:sldId id="417" r:id="rId17"/>
    <p:sldId id="425" r:id="rId18"/>
    <p:sldId id="419" r:id="rId19"/>
    <p:sldId id="426" r:id="rId20"/>
    <p:sldId id="420" r:id="rId21"/>
    <p:sldId id="422" r:id="rId22"/>
    <p:sldId id="427" r:id="rId23"/>
    <p:sldId id="423" r:id="rId24"/>
    <p:sldId id="439" r:id="rId25"/>
    <p:sldId id="441" r:id="rId26"/>
    <p:sldId id="442" r:id="rId27"/>
    <p:sldId id="443" r:id="rId28"/>
    <p:sldId id="444" r:id="rId29"/>
    <p:sldId id="445" r:id="rId30"/>
    <p:sldId id="446" r:id="rId31"/>
    <p:sldId id="447" r:id="rId32"/>
    <p:sldId id="448" r:id="rId33"/>
    <p:sldId id="416" r:id="rId34"/>
    <p:sldId id="418" r:id="rId35"/>
    <p:sldId id="421" r:id="rId36"/>
  </p:sldIdLst>
  <p:sldSz cx="9144000" cy="5143500" type="screen16x9"/>
  <p:notesSz cx="6858000" cy="9144000"/>
  <p:defaultTextStyle>
    <a:defPPr>
      <a:defRPr lang="en-US"/>
    </a:defPPr>
    <a:lvl1pPr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1pPr>
    <a:lvl2pPr marL="4572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2pPr>
    <a:lvl3pPr marL="9144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3pPr>
    <a:lvl4pPr marL="13716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4pPr>
    <a:lvl5pPr marL="18288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5pPr>
    <a:lvl6pPr marL="22860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6pPr>
    <a:lvl7pPr marL="27432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7pPr>
    <a:lvl8pPr marL="32004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8pPr>
    <a:lvl9pPr marL="36576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9933"/>
    <a:srgbClr val="FFCC66"/>
    <a:srgbClr val="FF0000"/>
    <a:srgbClr val="FFFFCC"/>
    <a:srgbClr val="CCFFFF"/>
    <a:srgbClr val="FFFF99"/>
    <a:srgbClr val="66FF33"/>
    <a:srgbClr val="0066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2" autoAdjust="0"/>
    <p:restoredTop sz="81631" autoAdjust="0"/>
  </p:normalViewPr>
  <p:slideViewPr>
    <p:cSldViewPr>
      <p:cViewPr varScale="1">
        <p:scale>
          <a:sx n="204" d="100"/>
          <a:sy n="204" d="100"/>
        </p:scale>
        <p:origin x="402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effectLst/>
                <a:latin typeface="Times New Roman" pitchFamily="18" charset="0"/>
              </a:defRPr>
            </a:lvl1pPr>
          </a:lstStyle>
          <a:p>
            <a:endParaRPr lang="en-US" dirty="0"/>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Times New Roman" pitchFamily="18" charset="0"/>
              </a:defRPr>
            </a:lvl1pPr>
          </a:lstStyle>
          <a:p>
            <a:endParaRPr lang="en-US" dirty="0"/>
          </a:p>
        </p:txBody>
      </p:sp>
      <p:sp>
        <p:nvSpPr>
          <p:cNvPr id="134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latin typeface="Times New Roman" pitchFamily="18" charset="0"/>
              </a:defRPr>
            </a:lvl1pPr>
          </a:lstStyle>
          <a:p>
            <a:endParaRPr lang="en-US" dirty="0"/>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Times New Roman" pitchFamily="18" charset="0"/>
              </a:defRPr>
            </a:lvl1pPr>
          </a:lstStyle>
          <a:p>
            <a:fld id="{5E4052EB-748E-4F35-948F-6967857D5B8E}" type="slidenum">
              <a:rPr lang="en-US"/>
              <a:pPr/>
              <a:t>‹#›</a:t>
            </a:fld>
            <a:endParaRPr lang="en-US" dirty="0"/>
          </a:p>
        </p:txBody>
      </p:sp>
    </p:spTree>
    <p:extLst>
      <p:ext uri="{BB962C8B-B14F-4D97-AF65-F5344CB8AC3E}">
        <p14:creationId xmlns:p14="http://schemas.microsoft.com/office/powerpoint/2010/main" val="39208128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2F066-0B02-482C-BC80-76058A619966}" type="slidenum">
              <a:rPr lang="en-US"/>
              <a:pPr/>
              <a:t>1</a:t>
            </a:fld>
            <a:endParaRPr lang="en-US" dirty="0"/>
          </a:p>
        </p:txBody>
      </p:sp>
      <p:sp>
        <p:nvSpPr>
          <p:cNvPr id="188418" name="Rectangle 2"/>
          <p:cNvSpPr>
            <a:spLocks noGrp="1" noRot="1" noChangeAspect="1" noChangeArrowheads="1" noTextEdit="1"/>
          </p:cNvSpPr>
          <p:nvPr>
            <p:ph type="sldImg"/>
          </p:nvPr>
        </p:nvSpPr>
        <p:spPr>
          <a:xfrm>
            <a:off x="381000" y="685800"/>
            <a:ext cx="6096000" cy="3429000"/>
          </a:xfrm>
          <a:ln/>
        </p:spPr>
      </p:sp>
      <p:sp>
        <p:nvSpPr>
          <p:cNvPr id="188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7669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13</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9895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14</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3527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E5EBE-D526-4397-B9A4-CFB501D8271A}" type="slidenum">
              <a:rPr lang="en-US"/>
              <a:pPr/>
              <a:t>15</a:t>
            </a:fld>
            <a:endParaRPr lang="en-US" dirty="0"/>
          </a:p>
        </p:txBody>
      </p:sp>
      <p:sp>
        <p:nvSpPr>
          <p:cNvPr id="188418" name="Rectangle 2"/>
          <p:cNvSpPr>
            <a:spLocks noGrp="1" noRot="1" noChangeAspect="1" noChangeArrowheads="1" noTextEdit="1"/>
          </p:cNvSpPr>
          <p:nvPr>
            <p:ph type="sldImg"/>
          </p:nvPr>
        </p:nvSpPr>
        <p:spPr>
          <a:xfrm>
            <a:off x="381000" y="685800"/>
            <a:ext cx="6096000" cy="3429000"/>
          </a:xfrm>
          <a:ln/>
        </p:spPr>
      </p:sp>
      <p:sp>
        <p:nvSpPr>
          <p:cNvPr id="188419" name="Rectangle 3"/>
          <p:cNvSpPr>
            <a:spLocks noGrp="1" noChangeArrowheads="1"/>
          </p:cNvSpPr>
          <p:nvPr>
            <p:ph type="body" idx="1"/>
          </p:nvPr>
        </p:nvSpPr>
        <p:spPr/>
        <p:txBody>
          <a:bodyPr/>
          <a:lstStyle/>
          <a:p>
            <a:r>
              <a:rPr lang="en-US" dirty="0"/>
              <a:t>In essence, as the risk-free rate increases, the present value of the future strike price decreases, making the option to buy at today’s price more valuable. Additionally, the cost of carry affects the overall pricing dynamics, aligning the option’s value more closely with changes in interest rates.  From chat gpt</a:t>
            </a:r>
          </a:p>
        </p:txBody>
      </p:sp>
    </p:spTree>
    <p:extLst>
      <p:ext uri="{BB962C8B-B14F-4D97-AF65-F5344CB8AC3E}">
        <p14:creationId xmlns:p14="http://schemas.microsoft.com/office/powerpoint/2010/main" val="3021316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E7894-C7F6-4CED-8ACD-C2CD8F132D62}" type="slidenum">
              <a:rPr lang="en-US"/>
              <a:pPr/>
              <a:t>16</a:t>
            </a:fld>
            <a:endParaRPr lang="en-US" dirty="0"/>
          </a:p>
        </p:txBody>
      </p:sp>
      <p:sp>
        <p:nvSpPr>
          <p:cNvPr id="215042" name="Rectangle 2"/>
          <p:cNvSpPr>
            <a:spLocks noGrp="1" noRot="1" noChangeAspect="1" noChangeArrowheads="1" noTextEdit="1"/>
          </p:cNvSpPr>
          <p:nvPr>
            <p:ph type="sldImg"/>
          </p:nvPr>
        </p:nvSpPr>
        <p:spPr>
          <a:xfrm>
            <a:off x="381000" y="685800"/>
            <a:ext cx="6096000" cy="3429000"/>
          </a:xfrm>
          <a:ln/>
        </p:spPr>
      </p:sp>
      <p:sp>
        <p:nvSpPr>
          <p:cNvPr id="215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3112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93F22-874E-46D9-A02F-C80A3F6253F5}" type="slidenum">
              <a:rPr lang="en-US"/>
              <a:pPr/>
              <a:t>17</a:t>
            </a:fld>
            <a:endParaRPr lang="en-US" dirty="0"/>
          </a:p>
        </p:txBody>
      </p:sp>
      <p:sp>
        <p:nvSpPr>
          <p:cNvPr id="189442" name="Rectangle 2"/>
          <p:cNvSpPr>
            <a:spLocks noGrp="1" noRot="1" noChangeAspect="1" noChangeArrowheads="1" noTextEdit="1"/>
          </p:cNvSpPr>
          <p:nvPr>
            <p:ph type="sldImg"/>
          </p:nvPr>
        </p:nvSpPr>
        <p:spPr>
          <a:xfrm>
            <a:off x="381000" y="685800"/>
            <a:ext cx="6096000" cy="3429000"/>
          </a:xfrm>
          <a:ln/>
        </p:spPr>
      </p:sp>
      <p:sp>
        <p:nvSpPr>
          <p:cNvPr id="1894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7416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5C9A5-0C60-4210-816E-E02F9B7CA61C}" type="slidenum">
              <a:rPr lang="en-US"/>
              <a:pPr/>
              <a:t>18</a:t>
            </a:fld>
            <a:endParaRPr lang="en-US" dirty="0"/>
          </a:p>
        </p:txBody>
      </p:sp>
      <p:sp>
        <p:nvSpPr>
          <p:cNvPr id="191490" name="Rectangle 2"/>
          <p:cNvSpPr>
            <a:spLocks noGrp="1" noRot="1" noChangeAspect="1" noChangeArrowheads="1" noTextEdit="1"/>
          </p:cNvSpPr>
          <p:nvPr>
            <p:ph type="sldImg"/>
          </p:nvPr>
        </p:nvSpPr>
        <p:spPr>
          <a:xfrm>
            <a:off x="381000" y="685800"/>
            <a:ext cx="6096000" cy="3429000"/>
          </a:xfrm>
          <a:ln/>
        </p:spPr>
      </p:sp>
      <p:sp>
        <p:nvSpPr>
          <p:cNvPr id="1914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84856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757E4-EC94-491F-9AF7-BC34A41EDD58}" type="slidenum">
              <a:rPr lang="en-US"/>
              <a:pPr/>
              <a:t>20</a:t>
            </a:fld>
            <a:endParaRPr lang="en-US" dirty="0"/>
          </a:p>
        </p:txBody>
      </p:sp>
      <p:sp>
        <p:nvSpPr>
          <p:cNvPr id="190466" name="Rectangle 2"/>
          <p:cNvSpPr>
            <a:spLocks noGrp="1" noRot="1" noChangeAspect="1" noChangeArrowheads="1" noTextEdit="1"/>
          </p:cNvSpPr>
          <p:nvPr>
            <p:ph type="sldImg"/>
          </p:nvPr>
        </p:nvSpPr>
        <p:spPr>
          <a:xfrm>
            <a:off x="381000" y="685800"/>
            <a:ext cx="6096000" cy="3429000"/>
          </a:xfrm>
          <a:ln/>
        </p:spPr>
      </p:sp>
      <p:sp>
        <p:nvSpPr>
          <p:cNvPr id="1904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79422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0BD22-3793-4A2E-A277-C486C74A35BD}" type="slidenum">
              <a:rPr lang="en-US"/>
              <a:pPr/>
              <a:t>21</a:t>
            </a:fld>
            <a:endParaRPr lang="en-US" dirty="0"/>
          </a:p>
        </p:txBody>
      </p:sp>
      <p:sp>
        <p:nvSpPr>
          <p:cNvPr id="193538" name="Rectangle 2"/>
          <p:cNvSpPr>
            <a:spLocks noGrp="1" noRot="1" noChangeAspect="1" noChangeArrowheads="1" noTextEdit="1"/>
          </p:cNvSpPr>
          <p:nvPr>
            <p:ph type="sldImg"/>
          </p:nvPr>
        </p:nvSpPr>
        <p:spPr>
          <a:xfrm>
            <a:off x="381000" y="685800"/>
            <a:ext cx="6096000" cy="3429000"/>
          </a:xfrm>
          <a:ln/>
        </p:spPr>
      </p:sp>
      <p:sp>
        <p:nvSpPr>
          <p:cNvPr id="1935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7430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2F066-0B02-482C-BC80-76058A619966}" type="slidenum">
              <a:rPr lang="en-US"/>
              <a:pPr/>
              <a:t>22</a:t>
            </a:fld>
            <a:endParaRPr lang="en-US" dirty="0"/>
          </a:p>
        </p:txBody>
      </p:sp>
      <p:sp>
        <p:nvSpPr>
          <p:cNvPr id="188418" name="Rectangle 2"/>
          <p:cNvSpPr>
            <a:spLocks noGrp="1" noRot="1" noChangeAspect="1" noChangeArrowheads="1" noTextEdit="1"/>
          </p:cNvSpPr>
          <p:nvPr>
            <p:ph type="sldImg"/>
          </p:nvPr>
        </p:nvSpPr>
        <p:spPr>
          <a:xfrm>
            <a:off x="381000" y="685800"/>
            <a:ext cx="6096000" cy="3429000"/>
          </a:xfrm>
          <a:ln/>
        </p:spPr>
      </p:sp>
      <p:sp>
        <p:nvSpPr>
          <p:cNvPr id="188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95571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9F2D4-F287-46C3-893B-A9FE36096387}" type="slidenum">
              <a:rPr lang="en-US"/>
              <a:pPr/>
              <a:t>23</a:t>
            </a:fld>
            <a:endParaRPr lang="en-US" dirty="0"/>
          </a:p>
        </p:txBody>
      </p:sp>
      <p:sp>
        <p:nvSpPr>
          <p:cNvPr id="228354" name="Rectangle 2"/>
          <p:cNvSpPr>
            <a:spLocks noGrp="1" noRot="1" noChangeAspect="1" noChangeArrowheads="1" noTextEdit="1"/>
          </p:cNvSpPr>
          <p:nvPr>
            <p:ph type="sldImg"/>
          </p:nvPr>
        </p:nvSpPr>
        <p:spPr>
          <a:xfrm>
            <a:off x="381000" y="685800"/>
            <a:ext cx="6096000" cy="3429000"/>
          </a:xfrm>
          <a:ln/>
        </p:spPr>
      </p:sp>
      <p:sp>
        <p:nvSpPr>
          <p:cNvPr id="2283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8242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68939-29E9-4750-B4EE-CC785320E36E}" type="slidenum">
              <a:rPr lang="en-US"/>
              <a:pPr/>
              <a:t>2</a:t>
            </a:fld>
            <a:endParaRPr lang="en-US" dirty="0"/>
          </a:p>
        </p:txBody>
      </p:sp>
      <p:sp>
        <p:nvSpPr>
          <p:cNvPr id="191490" name="Rectangle 2"/>
          <p:cNvSpPr>
            <a:spLocks noGrp="1" noRot="1" noChangeAspect="1" noChangeArrowheads="1" noTextEdit="1"/>
          </p:cNvSpPr>
          <p:nvPr>
            <p:ph type="sldImg"/>
          </p:nvPr>
        </p:nvSpPr>
        <p:spPr>
          <a:xfrm>
            <a:off x="381000" y="685800"/>
            <a:ext cx="6096000" cy="3429000"/>
          </a:xfrm>
          <a:ln/>
        </p:spPr>
      </p:sp>
      <p:sp>
        <p:nvSpPr>
          <p:cNvPr id="1914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98863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24</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8378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25</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79020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27</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75228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28</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03460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30</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78616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31</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30083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32</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3863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5CE62-CD4D-44DF-8CB8-C7B0E9BFEC0B}" type="slidenum">
              <a:rPr lang="en-US"/>
              <a:pPr/>
              <a:t>33</a:t>
            </a:fld>
            <a:endParaRPr lang="en-US" dirty="0"/>
          </a:p>
        </p:txBody>
      </p:sp>
      <p:sp>
        <p:nvSpPr>
          <p:cNvPr id="187394" name="Rectangle 2"/>
          <p:cNvSpPr>
            <a:spLocks noGrp="1" noRot="1" noChangeAspect="1" noChangeArrowheads="1" noTextEdit="1"/>
          </p:cNvSpPr>
          <p:nvPr>
            <p:ph type="sldImg"/>
          </p:nvPr>
        </p:nvSpPr>
        <p:spPr>
          <a:xfrm>
            <a:off x="381000" y="685800"/>
            <a:ext cx="6096000" cy="3429000"/>
          </a:xfrm>
          <a:ln/>
        </p:spPr>
      </p:sp>
      <p:sp>
        <p:nvSpPr>
          <p:cNvPr id="1873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60385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A3F5B-A6C7-4F1A-B5E5-7DCE0E37350B}" type="slidenum">
              <a:rPr lang="en-US"/>
              <a:pPr/>
              <a:t>34</a:t>
            </a:fld>
            <a:endParaRPr lang="en-US" dirty="0"/>
          </a:p>
        </p:txBody>
      </p:sp>
      <p:sp>
        <p:nvSpPr>
          <p:cNvPr id="223234" name="Rectangle 2"/>
          <p:cNvSpPr>
            <a:spLocks noGrp="1" noRot="1" noChangeAspect="1" noChangeArrowheads="1" noTextEdit="1"/>
          </p:cNvSpPr>
          <p:nvPr>
            <p:ph type="sldImg"/>
          </p:nvPr>
        </p:nvSpPr>
        <p:spPr>
          <a:xfrm>
            <a:off x="381000" y="685800"/>
            <a:ext cx="6096000" cy="3429000"/>
          </a:xfrm>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31784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D6A19F-780D-4846-ABDF-ABE821E55012}" type="slidenum">
              <a:rPr lang="en-US" smtClean="0"/>
              <a:pPr/>
              <a:t>35</a:t>
            </a:fld>
            <a:endParaRPr lang="en-US" dirty="0"/>
          </a:p>
        </p:txBody>
      </p:sp>
    </p:spTree>
    <p:extLst>
      <p:ext uri="{BB962C8B-B14F-4D97-AF65-F5344CB8AC3E}">
        <p14:creationId xmlns:p14="http://schemas.microsoft.com/office/powerpoint/2010/main" val="38162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4</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85294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5</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8412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6</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8689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7</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699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9</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5705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10</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2269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12</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210001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chemeClr val="accent1">
                  <a:lumMod val="60000"/>
                  <a:lumOff val="40000"/>
                </a:schemeClr>
              </a:gs>
              <a:gs pos="50000">
                <a:schemeClr val="accent1"/>
              </a:gs>
              <a:gs pos="100000">
                <a:schemeClr val="accent1">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524000" y="1428750"/>
            <a:ext cx="7467600" cy="2133600"/>
          </a:xfrm>
        </p:spPr>
        <p:txBody>
          <a:bodyPr vert="horz" lIns="91440" tIns="45720" rIns="91440" bIns="45720" rtlCol="0" anchor="b">
            <a:noAutofit/>
          </a:bodyPr>
          <a:lstStyle>
            <a:lvl1pPr algn="r">
              <a:defRPr lang="en-US" sz="6600" dirty="0">
                <a:latin typeface="Segoe UI Light" panose="020B0502040204020203" pitchFamily="34" charset="0"/>
                <a:cs typeface="Segoe UI Light" panose="020B0502040204020203" pitchFamily="34" charset="0"/>
              </a:defRPr>
            </a:lvl1pPr>
          </a:lstStyle>
          <a:p>
            <a:pPr lvl="0"/>
            <a:r>
              <a:rPr lang="en-US"/>
              <a:t>Click to edit Master title style</a:t>
            </a:r>
            <a:endParaRPr lang="en-US" dirty="0"/>
          </a:p>
        </p:txBody>
      </p:sp>
      <p:sp>
        <p:nvSpPr>
          <p:cNvPr id="3" name="Subtitle 2"/>
          <p:cNvSpPr>
            <a:spLocks noGrp="1"/>
          </p:cNvSpPr>
          <p:nvPr>
            <p:ph type="subTitle" idx="1"/>
          </p:nvPr>
        </p:nvSpPr>
        <p:spPr>
          <a:xfrm>
            <a:off x="1524000" y="3867150"/>
            <a:ext cx="7467600" cy="838200"/>
          </a:xfrm>
        </p:spPr>
        <p:txBody>
          <a:bodyPr>
            <a:normAutofit/>
          </a:bodyPr>
          <a:lstStyle>
            <a:lvl1pPr marL="0" indent="0" algn="r">
              <a:buNone/>
              <a:defRPr sz="2400">
                <a:solidFill>
                  <a:schemeClr val="tx1"/>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889794" y="209551"/>
            <a:ext cx="136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1524000" y="3638550"/>
            <a:ext cx="746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152571" y="2326877"/>
            <a:ext cx="5001121" cy="461665"/>
          </a:xfrm>
          <a:prstGeom prst="rect">
            <a:avLst/>
          </a:prstGeom>
          <a:noFill/>
        </p:spPr>
        <p:txBody>
          <a:bodyPr wrap="square" rtlCol="0">
            <a:spAutoFit/>
          </a:bodyPr>
          <a:lstStyle/>
          <a:p>
            <a:pPr algn="l"/>
            <a:r>
              <a:rPr lang="en-US" sz="2400" spc="100" baseline="0" dirty="0">
                <a:solidFill>
                  <a:schemeClr val="bg1"/>
                </a:solidFill>
                <a:latin typeface="Segoe UI Light" panose="020B0502040204020203" pitchFamily="34" charset="0"/>
                <a:cs typeface="Segoe UI Light" panose="020B0502040204020203" pitchFamily="34" charset="0"/>
              </a:rPr>
              <a:t>Financial Trading Analytics</a:t>
            </a:r>
          </a:p>
        </p:txBody>
      </p:sp>
    </p:spTree>
    <p:extLst>
      <p:ext uri="{BB962C8B-B14F-4D97-AF65-F5344CB8AC3E}">
        <p14:creationId xmlns:p14="http://schemas.microsoft.com/office/powerpoint/2010/main" val="23082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Empha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9550"/>
            <a:ext cx="8839200" cy="4800600"/>
          </a:xfrm>
        </p:spPr>
        <p:txBody>
          <a:bodyPr/>
          <a:lstStyle>
            <a:lvl1pPr algn="ctr">
              <a:defRPr sz="8000" baseline="0">
                <a:latin typeface="Segoe UI Light" panose="020B0502040204020203" pitchFamily="34" charset="0"/>
                <a:cs typeface="Segoe UI Light" panose="020B0502040204020203" pitchFamily="34" charset="0"/>
              </a:defRPr>
            </a:lvl1pPr>
          </a:lstStyle>
          <a:p>
            <a:r>
              <a:rPr lang="en-US" dirty="0"/>
              <a:t>Cool Things.</a:t>
            </a:r>
          </a:p>
        </p:txBody>
      </p:sp>
    </p:spTree>
    <p:extLst>
      <p:ext uri="{BB962C8B-B14F-4D97-AF65-F5344CB8AC3E}">
        <p14:creationId xmlns:p14="http://schemas.microsoft.com/office/powerpoint/2010/main" val="14821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51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1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WINI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226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WINIT">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chemeClr val="accent1">
                  <a:lumMod val="60000"/>
                  <a:lumOff val="40000"/>
                </a:schemeClr>
              </a:gs>
              <a:gs pos="50000">
                <a:schemeClr val="accent1"/>
              </a:gs>
              <a:gs pos="100000">
                <a:schemeClr val="accent1">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889794" y="209551"/>
            <a:ext cx="136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rot="16200000">
            <a:off x="-2152571" y="2326877"/>
            <a:ext cx="500112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spc="100" baseline="0" dirty="0">
                <a:solidFill>
                  <a:schemeClr val="bg1"/>
                </a:solidFill>
                <a:latin typeface="Segoe UI Light" panose="020B0502040204020203" pitchFamily="34" charset="0"/>
                <a:cs typeface="Segoe UI Light" panose="020B0502040204020203" pitchFamily="34" charset="0"/>
              </a:rPr>
              <a:t>Financial Trading Analytics</a:t>
            </a:r>
          </a:p>
        </p:txBody>
      </p:sp>
      <p:pic>
        <p:nvPicPr>
          <p:cNvPr id="8" name="Picture 7">
            <a:extLst>
              <a:ext uri="{FF2B5EF4-FFF2-40B4-BE49-F238E27FC236}">
                <a16:creationId xmlns:a16="http://schemas.microsoft.com/office/drawing/2014/main" id="{65024148-7DA9-4943-9FF6-CF12696E937C}"/>
              </a:ext>
            </a:extLst>
          </p:cNvPr>
          <p:cNvPicPr>
            <a:picLocks noChangeAspect="1"/>
          </p:cNvPicPr>
          <p:nvPr/>
        </p:nvPicPr>
        <p:blipFill>
          <a:blip r:embed="rId4"/>
          <a:stretch>
            <a:fillRect/>
          </a:stretch>
        </p:blipFill>
        <p:spPr>
          <a:xfrm>
            <a:off x="990600" y="819150"/>
            <a:ext cx="6336683" cy="3200399"/>
          </a:xfrm>
          <a:prstGeom prst="rect">
            <a:avLst/>
          </a:prstGeom>
        </p:spPr>
      </p:pic>
      <p:sp>
        <p:nvSpPr>
          <p:cNvPr id="3" name="Subtitle 2"/>
          <p:cNvSpPr>
            <a:spLocks noGrp="1"/>
          </p:cNvSpPr>
          <p:nvPr>
            <p:ph type="subTitle" idx="1" hasCustomPrompt="1"/>
          </p:nvPr>
        </p:nvSpPr>
        <p:spPr>
          <a:xfrm>
            <a:off x="6019800" y="3867150"/>
            <a:ext cx="2971800" cy="838200"/>
          </a:xfrm>
          <a:ln>
            <a:solidFill>
              <a:schemeClr val="bg2"/>
            </a:solidFill>
          </a:ln>
        </p:spPr>
        <p:txBody>
          <a:bodyPr>
            <a:normAutofit/>
          </a:bodyPr>
          <a:lstStyle>
            <a:lvl1pPr marL="0" indent="0" algn="r">
              <a:buNone/>
              <a:defRPr sz="2400">
                <a:solidFill>
                  <a:schemeClr val="tx1"/>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WINIT: What Is New in Technology?</a:t>
            </a:r>
          </a:p>
        </p:txBody>
      </p:sp>
    </p:spTree>
    <p:extLst>
      <p:ext uri="{BB962C8B-B14F-4D97-AF65-F5344CB8AC3E}">
        <p14:creationId xmlns:p14="http://schemas.microsoft.com/office/powerpoint/2010/main" val="388177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763000" cy="68580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457200" y="1181100"/>
            <a:ext cx="8534400" cy="39624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301785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no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6710" y="133350"/>
            <a:ext cx="8763000" cy="485382"/>
          </a:xfrm>
        </p:spPr>
        <p:txBody>
          <a:bodyPr vert="horz" lIns="91440" tIns="45720" rIns="91440" bIns="45720" rtlCol="0" anchor="ctr">
            <a:noAutofit/>
          </a:bodyPr>
          <a:lstStyle>
            <a:lvl1pPr>
              <a:defRPr lang="en-US" dirty="0"/>
            </a:lvl1pPr>
          </a:lstStyle>
          <a:p>
            <a:pPr lvl="0"/>
            <a:r>
              <a:rPr lang="en-US" dirty="0"/>
              <a:t>Title No Text Layout</a:t>
            </a:r>
          </a:p>
        </p:txBody>
      </p: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111268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ritical Think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70D1A9CD-F3D1-40E9-97D1-3B6EEF89FC10}" type="slidenum">
              <a:rPr lang="en-US" smtClean="0"/>
              <a:pPr/>
              <a:t>‹#›</a:t>
            </a:fld>
            <a:endParaRPr lang="en-US" dirty="0"/>
          </a:p>
        </p:txBody>
      </p:sp>
      <p:pic>
        <p:nvPicPr>
          <p:cNvPr id="4" name="Picture 3">
            <a:extLst>
              <a:ext uri="{FF2B5EF4-FFF2-40B4-BE49-F238E27FC236}">
                <a16:creationId xmlns:a16="http://schemas.microsoft.com/office/drawing/2014/main" id="{A6189AED-2E1B-4B0F-8BC8-2DEBFA881487}"/>
              </a:ext>
            </a:extLst>
          </p:cNvPr>
          <p:cNvPicPr>
            <a:picLocks noChangeAspect="1"/>
          </p:cNvPicPr>
          <p:nvPr/>
        </p:nvPicPr>
        <p:blipFill>
          <a:blip r:embed="rId2"/>
          <a:stretch>
            <a:fillRect/>
          </a:stretch>
        </p:blipFill>
        <p:spPr>
          <a:xfrm>
            <a:off x="6172200" y="3471862"/>
            <a:ext cx="2971800" cy="1671638"/>
          </a:xfrm>
          <a:prstGeom prst="rect">
            <a:avLst/>
          </a:prstGeom>
        </p:spPr>
      </p:pic>
      <p:sp>
        <p:nvSpPr>
          <p:cNvPr id="5" name="Text Placeholder 3">
            <a:extLst>
              <a:ext uri="{FF2B5EF4-FFF2-40B4-BE49-F238E27FC236}">
                <a16:creationId xmlns:a16="http://schemas.microsoft.com/office/drawing/2014/main" id="{A58375E9-78E5-7E83-9140-2635DF93C57C}"/>
              </a:ext>
            </a:extLst>
          </p:cNvPr>
          <p:cNvSpPr>
            <a:spLocks noGrp="1"/>
          </p:cNvSpPr>
          <p:nvPr>
            <p:ph type="body" sz="quarter" idx="11"/>
          </p:nvPr>
        </p:nvSpPr>
        <p:spPr>
          <a:xfrm>
            <a:off x="304800" y="893734"/>
            <a:ext cx="7772400" cy="411641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677EEFCF-594E-457B-A883-2995FDC55ED8}"/>
              </a:ext>
            </a:extLst>
          </p:cNvPr>
          <p:cNvSpPr txBox="1">
            <a:spLocks/>
          </p:cNvSpPr>
          <p:nvPr/>
        </p:nvSpPr>
        <p:spPr>
          <a:xfrm>
            <a:off x="304800" y="88190"/>
            <a:ext cx="87630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54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a:lstStyle>
          <a:p>
            <a:pPr fontAlgn="auto">
              <a:spcAft>
                <a:spcPts val="0"/>
              </a:spcAft>
            </a:pPr>
            <a:r>
              <a:rPr lang="en-US" dirty="0"/>
              <a:t>Critical Thinking</a:t>
            </a:r>
          </a:p>
        </p:txBody>
      </p:sp>
    </p:spTree>
    <p:extLst>
      <p:ext uri="{BB962C8B-B14F-4D97-AF65-F5344CB8AC3E}">
        <p14:creationId xmlns:p14="http://schemas.microsoft.com/office/powerpoint/2010/main" val="355556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ou do the talk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70D1A9CD-F3D1-40E9-97D1-3B6EEF89FC10}" type="slidenum">
              <a:rPr lang="en-US" smtClean="0"/>
              <a:pPr/>
              <a:t>‹#›</a:t>
            </a:fld>
            <a:endParaRPr lang="en-US" dirty="0"/>
          </a:p>
        </p:txBody>
      </p:sp>
      <p:sp>
        <p:nvSpPr>
          <p:cNvPr id="6" name="Text Placeholder 3">
            <a:extLst>
              <a:ext uri="{FF2B5EF4-FFF2-40B4-BE49-F238E27FC236}">
                <a16:creationId xmlns:a16="http://schemas.microsoft.com/office/drawing/2014/main" id="{B38EEAD8-79AC-DFEC-05A1-9C3AD99656DB}"/>
              </a:ext>
            </a:extLst>
          </p:cNvPr>
          <p:cNvSpPr>
            <a:spLocks noGrp="1"/>
          </p:cNvSpPr>
          <p:nvPr>
            <p:ph type="body" sz="quarter" idx="11"/>
          </p:nvPr>
        </p:nvSpPr>
        <p:spPr>
          <a:xfrm>
            <a:off x="304800" y="893734"/>
            <a:ext cx="7772400" cy="411641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rhp3rpah[1]">
            <a:extLst>
              <a:ext uri="{FF2B5EF4-FFF2-40B4-BE49-F238E27FC236}">
                <a16:creationId xmlns:a16="http://schemas.microsoft.com/office/drawing/2014/main" id="{02A06E73-53DC-F530-9A72-741E614467FF}"/>
              </a:ext>
            </a:extLst>
          </p:cNvPr>
          <p:cNvPicPr>
            <a:picLocks noChangeAspect="1" noChangeArrowheads="1"/>
          </p:cNvPicPr>
          <p:nvPr/>
        </p:nvPicPr>
        <p:blipFill>
          <a:blip r:embed="rId2" cstate="print"/>
          <a:srcRect/>
          <a:stretch>
            <a:fillRect/>
          </a:stretch>
        </p:blipFill>
        <p:spPr bwMode="auto">
          <a:xfrm>
            <a:off x="8077199" y="70306"/>
            <a:ext cx="1066800" cy="892337"/>
          </a:xfrm>
          <a:prstGeom prst="rect">
            <a:avLst/>
          </a:prstGeom>
          <a:ln>
            <a:noFill/>
          </a:ln>
          <a:effectLst/>
        </p:spPr>
      </p:pic>
      <p:sp>
        <p:nvSpPr>
          <p:cNvPr id="4" name="TextBox 3">
            <a:extLst>
              <a:ext uri="{FF2B5EF4-FFF2-40B4-BE49-F238E27FC236}">
                <a16:creationId xmlns:a16="http://schemas.microsoft.com/office/drawing/2014/main" id="{37C2DE02-EA20-446E-A906-D80273504D4C}"/>
              </a:ext>
            </a:extLst>
          </p:cNvPr>
          <p:cNvSpPr txBox="1"/>
          <p:nvPr/>
        </p:nvSpPr>
        <p:spPr>
          <a:xfrm>
            <a:off x="304800" y="70306"/>
            <a:ext cx="4812215" cy="769441"/>
          </a:xfrm>
          <a:prstGeom prst="rect">
            <a:avLst/>
          </a:prstGeom>
          <a:noFill/>
        </p:spPr>
        <p:txBody>
          <a:bodyPr wrap="none" rtlCol="0">
            <a:spAutoFit/>
          </a:bodyPr>
          <a:lstStyle/>
          <a:p>
            <a:pPr algn="l" defTabSz="914400" rtl="0" eaLnBrk="1" latinLnBrk="0" hangingPunct="1">
              <a:spcBef>
                <a:spcPct val="0"/>
              </a:spcBef>
              <a:buNone/>
            </a:pPr>
            <a:r>
              <a:rPr lang="en-US" sz="4400" b="0" kern="1200" cap="none" spc="0" dirty="0">
                <a:ln>
                  <a:noFill/>
                </a:ln>
                <a:solidFill>
                  <a:schemeClr val="tx1"/>
                </a:solidFill>
                <a:effectLst/>
                <a:latin typeface="Segoe UI Semilight" panose="020B0402040204020203" pitchFamily="34" charset="0"/>
                <a:ea typeface="+mj-ea"/>
                <a:cs typeface="Segoe UI Semilight" panose="020B0402040204020203" pitchFamily="34" charset="0"/>
              </a:rPr>
              <a:t>You Do The Talking</a:t>
            </a:r>
          </a:p>
        </p:txBody>
      </p:sp>
    </p:spTree>
    <p:extLst>
      <p:ext uri="{BB962C8B-B14F-4D97-AF65-F5344CB8AC3E}">
        <p14:creationId xmlns:p14="http://schemas.microsoft.com/office/powerpoint/2010/main" val="88413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 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
            <a:ext cx="8763000" cy="1219200"/>
          </a:xfrm>
          <a:solidFill>
            <a:schemeClr val="bg1"/>
          </a:solidFill>
        </p:spPr>
        <p:txBody>
          <a:bodyPr/>
          <a:lstStyle>
            <a:lvl1pPr>
              <a:defRPr sz="4400"/>
            </a:lvl1pPr>
          </a:lstStyle>
          <a:p>
            <a:r>
              <a:rPr lang="en-US" dirty="0"/>
              <a:t>Click to edit Master title style on two different lines</a:t>
            </a:r>
          </a:p>
        </p:txBody>
      </p:sp>
      <p:sp>
        <p:nvSpPr>
          <p:cNvPr id="4" name="Text Placeholder 3"/>
          <p:cNvSpPr>
            <a:spLocks noGrp="1"/>
          </p:cNvSpPr>
          <p:nvPr>
            <p:ph type="body" sz="quarter" idx="10"/>
          </p:nvPr>
        </p:nvSpPr>
        <p:spPr>
          <a:xfrm>
            <a:off x="457200" y="1428750"/>
            <a:ext cx="8534400" cy="371475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p:nvCxnSpPr>
        <p:spPr>
          <a:xfrm>
            <a:off x="304800" y="1352550"/>
            <a:ext cx="8763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399218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 Two Lines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
            <a:ext cx="8763000" cy="1219200"/>
          </a:xfrm>
          <a:solidFill>
            <a:schemeClr val="bg1"/>
          </a:solidFill>
        </p:spPr>
        <p:txBody>
          <a:bodyPr/>
          <a:lstStyle>
            <a:lvl1pPr>
              <a:defRPr sz="4400"/>
            </a:lvl1pPr>
          </a:lstStyle>
          <a:p>
            <a:r>
              <a:rPr lang="en-US" dirty="0"/>
              <a:t>Click to edit Master title style on two different lines</a:t>
            </a:r>
          </a:p>
        </p:txBody>
      </p:sp>
      <p:cxnSp>
        <p:nvCxnSpPr>
          <p:cNvPr id="5" name="Straight Connector 4"/>
          <p:cNvCxnSpPr/>
          <p:nvPr/>
        </p:nvCxnSpPr>
        <p:spPr>
          <a:xfrm>
            <a:off x="304800" y="1352550"/>
            <a:ext cx="8763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92502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lySide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CF25C6-8323-4BCC-B87E-6821B1A511F4}"/>
              </a:ext>
            </a:extLst>
          </p:cNvPr>
          <p:cNvSpPr>
            <a:spLocks noGrp="1"/>
          </p:cNvSpPr>
          <p:nvPr>
            <p:ph type="sldNum" sz="quarter" idx="10"/>
          </p:nvPr>
        </p:nvSpPr>
        <p:spPr/>
        <p:txBody>
          <a:bodyPr/>
          <a:lstStyle/>
          <a:p>
            <a:fld id="{70D1A9CD-F3D1-40E9-97D1-3B6EEF89FC10}" type="slidenum">
              <a:rPr lang="en-US" smtClean="0"/>
              <a:pPr/>
              <a:t>‹#›</a:t>
            </a:fld>
            <a:endParaRPr lang="en-US" dirty="0"/>
          </a:p>
        </p:txBody>
      </p:sp>
      <p:sp>
        <p:nvSpPr>
          <p:cNvPr id="4" name="Rectangle 3">
            <a:extLst>
              <a:ext uri="{FF2B5EF4-FFF2-40B4-BE49-F238E27FC236}">
                <a16:creationId xmlns:a16="http://schemas.microsoft.com/office/drawing/2014/main" id="{49EF51ED-5A7C-4576-BFE8-E6D46C3B6B44}"/>
              </a:ext>
            </a:extLst>
          </p:cNvPr>
          <p:cNvSpPr/>
          <p:nvPr/>
        </p:nvSpPr>
        <p:spPr>
          <a:xfrm>
            <a:off x="228600" y="742950"/>
            <a:ext cx="8839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34ED4F6-370A-4299-99BA-6237C0E61BAF}"/>
              </a:ext>
            </a:extLst>
          </p:cNvPr>
          <p:cNvSpPr/>
          <p:nvPr/>
        </p:nvSpPr>
        <p:spPr>
          <a:xfrm>
            <a:off x="228600" y="742950"/>
            <a:ext cx="8839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387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228600" cy="51435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13" name="Rectangle 12"/>
          <p:cNvSpPr/>
          <p:nvPr/>
        </p:nvSpPr>
        <p:spPr>
          <a:xfrm>
            <a:off x="0" y="0"/>
            <a:ext cx="228600" cy="5143500"/>
          </a:xfrm>
          <a:prstGeom prst="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304800" y="57150"/>
            <a:ext cx="8763000" cy="6858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304800" y="971550"/>
            <a:ext cx="8610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304800" y="819150"/>
            <a:ext cx="8763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37461853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3" grpId="4" animBg="1"/>
      <p:bldP spid="13" grpId="5" animBg="1"/>
      <p:bldP spid="13" grpId="6" animBg="1"/>
      <p:bldP spid="13" grpId="7" animBg="1"/>
    </p:bldLst>
  </p:timing>
  <p:hf hdr="0" ftr="0" dt="0"/>
  <p:txStyles>
    <p:titleStyle>
      <a:lvl1pPr algn="l" defTabSz="914400" rtl="0" eaLnBrk="1" latinLnBrk="0" hangingPunct="1">
        <a:spcBef>
          <a:spcPct val="0"/>
        </a:spcBef>
        <a:buNone/>
        <a:defRPr sz="54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p:titleStyle>
    <p:bodyStyle>
      <a:lvl1pPr marL="457200" indent="-457200" algn="l" defTabSz="914400" rtl="0" eaLnBrk="1" latinLnBrk="0" hangingPunct="1">
        <a:spcBef>
          <a:spcPct val="20000"/>
        </a:spcBef>
        <a:buClr>
          <a:schemeClr val="accent1"/>
        </a:buClr>
        <a:buFont typeface="Wingdings" panose="05000000000000000000" pitchFamily="2" charset="2"/>
        <a:buChar char="§"/>
        <a:defRPr sz="36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200150" indent="-28575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57350" indent="-28575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2114550" indent="-28575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638800" y="1428750"/>
            <a:ext cx="3352800" cy="2133600"/>
          </a:xfrm>
        </p:spPr>
        <p:txBody>
          <a:bodyPr/>
          <a:lstStyle/>
          <a:p>
            <a:r>
              <a:rPr lang="en-US" sz="6000" dirty="0"/>
              <a:t>Options valuation</a:t>
            </a:r>
          </a:p>
        </p:txBody>
      </p:sp>
      <p:sp>
        <p:nvSpPr>
          <p:cNvPr id="2051" name="Rectangle 3"/>
          <p:cNvSpPr>
            <a:spLocks noGrp="1" noChangeArrowheads="1"/>
          </p:cNvSpPr>
          <p:nvPr>
            <p:ph type="subTitle" idx="1"/>
          </p:nvPr>
        </p:nvSpPr>
        <p:spPr/>
        <p:txBody>
          <a:bodyPr/>
          <a:lstStyle/>
          <a:p>
            <a:r>
              <a:rPr lang="en-US" dirty="0"/>
              <a:t>Stefano Grazioli</a:t>
            </a:r>
          </a:p>
          <a:p>
            <a:endParaRPr lang="en-US" dirty="0"/>
          </a:p>
        </p:txBody>
      </p:sp>
      <p:pic>
        <p:nvPicPr>
          <p:cNvPr id="2" name="Picture 1">
            <a:extLst>
              <a:ext uri="{FF2B5EF4-FFF2-40B4-BE49-F238E27FC236}">
                <a16:creationId xmlns:a16="http://schemas.microsoft.com/office/drawing/2014/main" id="{C8BB7345-C62E-4701-B6BC-FEC8AA4F0962}"/>
              </a:ext>
            </a:extLst>
          </p:cNvPr>
          <p:cNvPicPr>
            <a:picLocks noChangeAspect="1"/>
          </p:cNvPicPr>
          <p:nvPr/>
        </p:nvPicPr>
        <p:blipFill>
          <a:blip r:embed="rId3"/>
          <a:stretch>
            <a:fillRect/>
          </a:stretch>
        </p:blipFill>
        <p:spPr>
          <a:xfrm>
            <a:off x="762000" y="0"/>
            <a:ext cx="5143500" cy="5143500"/>
          </a:xfrm>
          <a:prstGeom prst="rect">
            <a:avLst/>
          </a:prstGeom>
        </p:spPr>
      </p:pic>
    </p:spTree>
    <p:extLst>
      <p:ext uri="{BB962C8B-B14F-4D97-AF65-F5344CB8AC3E}">
        <p14:creationId xmlns:p14="http://schemas.microsoft.com/office/powerpoint/2010/main" val="13150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FF9933"/>
                </a:solidFill>
                <a:effectLst/>
                <a:latin typeface="Segoe UI Black" panose="020B0A02040204020203" pitchFamily="34" charset="0"/>
                <a:ea typeface="Segoe UI Black" panose="020B0A02040204020203" pitchFamily="34" charset="0"/>
              </a:rPr>
              <a:t>170</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a:t>
            </a:r>
            <a:r>
              <a:rPr lang="en-US" sz="3600" b="1" dirty="0">
                <a:solidFill>
                  <a:srgbClr val="A50021"/>
                </a:solidFill>
                <a:effectLst/>
              </a:rPr>
              <a:t>$140</a:t>
            </a:r>
            <a:br>
              <a:rPr lang="en-US" sz="3600" dirty="0">
                <a:solidFill>
                  <a:schemeClr val="tx1"/>
                </a:solidFill>
                <a:effectLst/>
              </a:rPr>
            </a:br>
            <a:r>
              <a:rPr lang="en-US" sz="3600" dirty="0">
                <a:solidFill>
                  <a:schemeClr val="tx1"/>
                </a:solidFill>
                <a:effectLst/>
              </a:rPr>
              <a:t>   Expiration: July 21st</a:t>
            </a:r>
          </a:p>
        </p:txBody>
      </p:sp>
    </p:spTree>
    <p:extLst>
      <p:ext uri="{BB962C8B-B14F-4D97-AF65-F5344CB8AC3E}">
        <p14:creationId xmlns:p14="http://schemas.microsoft.com/office/powerpoint/2010/main" val="103553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71D98-A7A0-44F2-8ABC-C72D50449F45}"/>
              </a:ext>
            </a:extLst>
          </p:cNvPr>
          <p:cNvSpPr>
            <a:spLocks noGrp="1"/>
          </p:cNvSpPr>
          <p:nvPr>
            <p:ph type="title"/>
          </p:nvPr>
        </p:nvSpPr>
        <p:spPr/>
        <p:txBody>
          <a:bodyPr/>
          <a:lstStyle/>
          <a:p>
            <a:r>
              <a:rPr lang="en-US" sz="4800" dirty="0"/>
              <a:t>What is the value of a call?</a:t>
            </a:r>
          </a:p>
        </p:txBody>
      </p:sp>
      <p:sp>
        <p:nvSpPr>
          <p:cNvPr id="5" name="Text Placeholder 4">
            <a:extLst>
              <a:ext uri="{FF2B5EF4-FFF2-40B4-BE49-F238E27FC236}">
                <a16:creationId xmlns:a16="http://schemas.microsoft.com/office/drawing/2014/main" id="{F544A5B8-BEB9-4B5E-A500-D57FD6837DE7}"/>
              </a:ext>
            </a:extLst>
          </p:cNvPr>
          <p:cNvSpPr>
            <a:spLocks noGrp="1"/>
          </p:cNvSpPr>
          <p:nvPr>
            <p:ph type="body" sz="quarter" idx="10"/>
          </p:nvPr>
        </p:nvSpPr>
        <p:spPr>
          <a:xfrm>
            <a:off x="304800" y="819150"/>
            <a:ext cx="8534400" cy="3962400"/>
          </a:xfrm>
        </p:spPr>
        <p:txBody>
          <a:bodyPr/>
          <a:lstStyle/>
          <a:p>
            <a:r>
              <a:rPr lang="en-US" dirty="0"/>
              <a:t>There is a </a:t>
            </a:r>
            <a:r>
              <a:rPr lang="en-US" dirty="0">
                <a:solidFill>
                  <a:srgbClr val="FF9933"/>
                </a:solidFill>
              </a:rPr>
              <a:t>negative correlation </a:t>
            </a:r>
            <a:r>
              <a:rPr lang="en-US" dirty="0"/>
              <a:t>between the value of a CALL and its strike</a:t>
            </a:r>
          </a:p>
        </p:txBody>
      </p:sp>
      <p:sp>
        <p:nvSpPr>
          <p:cNvPr id="3" name="Slide Number Placeholder 2">
            <a:extLst>
              <a:ext uri="{FF2B5EF4-FFF2-40B4-BE49-F238E27FC236}">
                <a16:creationId xmlns:a16="http://schemas.microsoft.com/office/drawing/2014/main" id="{FFCB4354-F5F9-4107-A47B-5518C279E4E6}"/>
              </a:ext>
            </a:extLst>
          </p:cNvPr>
          <p:cNvSpPr>
            <a:spLocks noGrp="1"/>
          </p:cNvSpPr>
          <p:nvPr>
            <p:ph type="sldNum" sz="quarter" idx="4"/>
          </p:nvPr>
        </p:nvSpPr>
        <p:spPr/>
        <p:txBody>
          <a:bodyPr/>
          <a:lstStyle/>
          <a:p>
            <a:fld id="{70D1A9CD-F3D1-40E9-97D1-3B6EEF89FC10}" type="slidenum">
              <a:rPr lang="en-US" smtClean="0"/>
              <a:pPr/>
              <a:t>11</a:t>
            </a:fld>
            <a:endParaRPr lang="en-US" dirty="0"/>
          </a:p>
        </p:txBody>
      </p:sp>
      <p:sp>
        <p:nvSpPr>
          <p:cNvPr id="6" name="Arrow: Up 5">
            <a:extLst>
              <a:ext uri="{FF2B5EF4-FFF2-40B4-BE49-F238E27FC236}">
                <a16:creationId xmlns:a16="http://schemas.microsoft.com/office/drawing/2014/main" id="{F5702913-99EE-4A8F-8284-6D09C5422FAC}"/>
              </a:ext>
            </a:extLst>
          </p:cNvPr>
          <p:cNvSpPr/>
          <p:nvPr/>
        </p:nvSpPr>
        <p:spPr>
          <a:xfrm>
            <a:off x="5105400" y="2800350"/>
            <a:ext cx="2743200" cy="1752600"/>
          </a:xfrm>
          <a:prstGeom prst="upArrow">
            <a:avLst>
              <a:gd name="adj1" fmla="val 583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rPr>
              <a:t>Value of the call option</a:t>
            </a:r>
          </a:p>
        </p:txBody>
      </p:sp>
      <p:grpSp>
        <p:nvGrpSpPr>
          <p:cNvPr id="8" name="Group 7">
            <a:extLst>
              <a:ext uri="{FF2B5EF4-FFF2-40B4-BE49-F238E27FC236}">
                <a16:creationId xmlns:a16="http://schemas.microsoft.com/office/drawing/2014/main" id="{D8023C5C-92ED-48ED-8D23-ED6A81BC723D}"/>
              </a:ext>
            </a:extLst>
          </p:cNvPr>
          <p:cNvGrpSpPr/>
          <p:nvPr/>
        </p:nvGrpSpPr>
        <p:grpSpPr>
          <a:xfrm>
            <a:off x="1219200" y="2827020"/>
            <a:ext cx="2743200" cy="1828800"/>
            <a:chOff x="5181600" y="2724150"/>
            <a:chExt cx="2743200" cy="1828800"/>
          </a:xfrm>
        </p:grpSpPr>
        <p:sp>
          <p:nvSpPr>
            <p:cNvPr id="7" name="Arrow: Up 6">
              <a:extLst>
                <a:ext uri="{FF2B5EF4-FFF2-40B4-BE49-F238E27FC236}">
                  <a16:creationId xmlns:a16="http://schemas.microsoft.com/office/drawing/2014/main" id="{AE443598-3869-4ED8-A4B4-728D7B582908}"/>
                </a:ext>
              </a:extLst>
            </p:cNvPr>
            <p:cNvSpPr/>
            <p:nvPr/>
          </p:nvSpPr>
          <p:spPr>
            <a:xfrm rot="10800000">
              <a:off x="5181600" y="2724150"/>
              <a:ext cx="2743200" cy="1828800"/>
            </a:xfrm>
            <a:prstGeom prst="upArrow">
              <a:avLst>
                <a:gd name="adj1" fmla="val 5864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dirty="0">
                <a:effectLst/>
              </a:endParaRPr>
            </a:p>
          </p:txBody>
        </p:sp>
        <p:sp>
          <p:nvSpPr>
            <p:cNvPr id="2" name="Rectangle 1">
              <a:extLst>
                <a:ext uri="{FF2B5EF4-FFF2-40B4-BE49-F238E27FC236}">
                  <a16:creationId xmlns:a16="http://schemas.microsoft.com/office/drawing/2014/main" id="{D311AC1B-84D5-49CE-B931-C775B9351152}"/>
                </a:ext>
              </a:extLst>
            </p:cNvPr>
            <p:cNvSpPr/>
            <p:nvPr/>
          </p:nvSpPr>
          <p:spPr>
            <a:xfrm>
              <a:off x="5829299" y="2933078"/>
              <a:ext cx="14478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rPr>
                <a:t>Lower strike</a:t>
              </a:r>
            </a:p>
          </p:txBody>
        </p:sp>
      </p:grpSp>
    </p:spTree>
    <p:extLst>
      <p:ext uri="{BB962C8B-B14F-4D97-AF65-F5344CB8AC3E}">
        <p14:creationId xmlns:p14="http://schemas.microsoft.com/office/powerpoint/2010/main" val="58847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6858000" y="3261290"/>
            <a:ext cx="2209800" cy="1748860"/>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8" name="Rectangle 4"/>
          <p:cNvSpPr>
            <a:spLocks noGrp="1" noChangeArrowheads="1"/>
          </p:cNvSpPr>
          <p:nvPr>
            <p:ph type="body" sz="quarter" idx="10"/>
          </p:nvPr>
        </p:nvSpPr>
        <p:spPr>
          <a:prstGeom prst="rect">
            <a:avLst/>
          </a:prstGeom>
        </p:spPr>
        <p:txBody>
          <a:bodyPr/>
          <a:lstStyle/>
          <a:p>
            <a:r>
              <a:rPr lang="en-US" dirty="0"/>
              <a:t>On expiration day, value is certain and dependent on the difference between spot and strike</a:t>
            </a:r>
          </a:p>
          <a:p>
            <a:endParaRPr lang="en-US" dirty="0"/>
          </a:p>
          <a:p>
            <a:r>
              <a:rPr lang="en-US" dirty="0">
                <a:solidFill>
                  <a:srgbClr val="FF9933"/>
                </a:solidFill>
              </a:rPr>
              <a:t>What about any other day?</a:t>
            </a:r>
          </a:p>
        </p:txBody>
      </p:sp>
      <p:sp>
        <p:nvSpPr>
          <p:cNvPr id="175109" name="WordArt 5"/>
          <p:cNvSpPr>
            <a:spLocks noChangeArrowheads="1" noChangeShapeType="1" noTextEdit="1"/>
          </p:cNvSpPr>
          <p:nvPr/>
        </p:nvSpPr>
        <p:spPr bwMode="auto">
          <a:xfrm>
            <a:off x="7227307" y="3448883"/>
            <a:ext cx="1311857" cy="1100544"/>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spTree>
    <p:extLst>
      <p:ext uri="{BB962C8B-B14F-4D97-AF65-F5344CB8AC3E}">
        <p14:creationId xmlns:p14="http://schemas.microsoft.com/office/powerpoint/2010/main" val="69648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animEffect transition="in" filter="fade">
                                      <p:cBhvr>
                                        <p:cTn id="7" dur="500"/>
                                        <p:tgtEl>
                                          <p:spTgt spid="175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8">
                                            <p:txEl>
                                              <p:pRg st="2" end="2"/>
                                            </p:txEl>
                                          </p:spTgt>
                                        </p:tgtEl>
                                        <p:attrNameLst>
                                          <p:attrName>style.visibility</p:attrName>
                                        </p:attrNameLst>
                                      </p:cBhvr>
                                      <p:to>
                                        <p:strVal val="visible"/>
                                      </p:to>
                                    </p:set>
                                    <p:animEffect transition="in" filter="fade">
                                      <p:cBhvr>
                                        <p:cTn id="12" dur="500"/>
                                        <p:tgtEl>
                                          <p:spTgt spid="175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title"/>
          </p:nvPr>
        </p:nvSpPr>
        <p:spPr/>
        <p:txBody>
          <a:bodyPr/>
          <a:lstStyle/>
          <a:p>
            <a:r>
              <a:rPr lang="en-US" sz="4800" dirty="0"/>
              <a:t>What is the value of a call?</a:t>
            </a:r>
          </a:p>
        </p:txBody>
      </p:sp>
      <p:grpSp>
        <p:nvGrpSpPr>
          <p:cNvPr id="8" name="Group 7">
            <a:extLst>
              <a:ext uri="{FF2B5EF4-FFF2-40B4-BE49-F238E27FC236}">
                <a16:creationId xmlns:a16="http://schemas.microsoft.com/office/drawing/2014/main" id="{A26D5E99-56EA-4874-AE48-0DDBF2525706}"/>
              </a:ext>
            </a:extLst>
          </p:cNvPr>
          <p:cNvGrpSpPr/>
          <p:nvPr/>
        </p:nvGrpSpPr>
        <p:grpSpPr>
          <a:xfrm>
            <a:off x="8153400" y="938657"/>
            <a:ext cx="914400" cy="794894"/>
            <a:chOff x="7391400" y="938656"/>
            <a:chExt cx="1676400" cy="1326721"/>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gr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1818840"/>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1809750"/>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$160 </a:t>
            </a:r>
          </a:p>
        </p:txBody>
      </p:sp>
      <p:sp>
        <p:nvSpPr>
          <p:cNvPr id="12" name="Rectangle 11">
            <a:extLst>
              <a:ext uri="{FF2B5EF4-FFF2-40B4-BE49-F238E27FC236}">
                <a16:creationId xmlns:a16="http://schemas.microsoft.com/office/drawing/2014/main" id="{071DCAAA-6151-48AE-9264-2CF567A86FBA}"/>
              </a:ext>
            </a:extLst>
          </p:cNvPr>
          <p:cNvSpPr/>
          <p:nvPr/>
        </p:nvSpPr>
        <p:spPr>
          <a:xfrm>
            <a:off x="541280" y="1818840"/>
            <a:ext cx="4183120"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$160</a:t>
            </a:r>
            <a:br>
              <a:rPr lang="en-US" sz="3600" dirty="0">
                <a:solidFill>
                  <a:schemeClr val="tx1"/>
                </a:solidFill>
                <a:effectLst/>
              </a:rPr>
            </a:br>
            <a:r>
              <a:rPr lang="en-US" sz="3600" dirty="0">
                <a:solidFill>
                  <a:schemeClr val="tx1"/>
                </a:solidFill>
                <a:effectLst/>
              </a:rPr>
              <a:t>   Expiration: July 21st</a:t>
            </a:r>
          </a:p>
        </p:txBody>
      </p:sp>
      <p:sp>
        <p:nvSpPr>
          <p:cNvPr id="10" name="TextBox 9">
            <a:extLst>
              <a:ext uri="{FF2B5EF4-FFF2-40B4-BE49-F238E27FC236}">
                <a16:creationId xmlns:a16="http://schemas.microsoft.com/office/drawing/2014/main" id="{D6B752F4-8CA2-4BB1-9B11-F6DC9B4B87FE}"/>
              </a:ext>
            </a:extLst>
          </p:cNvPr>
          <p:cNvSpPr txBox="1"/>
          <p:nvPr/>
        </p:nvSpPr>
        <p:spPr>
          <a:xfrm>
            <a:off x="2945932" y="969166"/>
            <a:ext cx="2064989"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June 21st</a:t>
            </a:r>
          </a:p>
        </p:txBody>
      </p:sp>
      <p:cxnSp>
        <p:nvCxnSpPr>
          <p:cNvPr id="3" name="Straight Connector 2">
            <a:extLst>
              <a:ext uri="{FF2B5EF4-FFF2-40B4-BE49-F238E27FC236}">
                <a16:creationId xmlns:a16="http://schemas.microsoft.com/office/drawing/2014/main" id="{FD680DBA-ECDA-401C-8802-6C0DC47C1A7E}"/>
              </a:ext>
            </a:extLst>
          </p:cNvPr>
          <p:cNvCxnSpPr/>
          <p:nvPr/>
        </p:nvCxnSpPr>
        <p:spPr>
          <a:xfrm>
            <a:off x="1257108" y="973151"/>
            <a:ext cx="1638492" cy="62886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342C5A-3688-46BF-AE73-3E0FA19ACB9C}"/>
              </a:ext>
            </a:extLst>
          </p:cNvPr>
          <p:cNvCxnSpPr>
            <a:cxnSpLocks/>
          </p:cNvCxnSpPr>
          <p:nvPr/>
        </p:nvCxnSpPr>
        <p:spPr>
          <a:xfrm flipV="1">
            <a:off x="1278310" y="1047750"/>
            <a:ext cx="1541090" cy="50619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E82C533-A821-4185-BB56-416E2704E400}"/>
              </a:ext>
            </a:extLst>
          </p:cNvPr>
          <p:cNvSpPr txBox="1"/>
          <p:nvPr/>
        </p:nvSpPr>
        <p:spPr>
          <a:xfrm>
            <a:off x="5324809" y="3546552"/>
            <a:ext cx="3619902"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Expectation:</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$170 on July 21</a:t>
            </a:r>
            <a:r>
              <a:rPr lang="en-US" sz="3200" baseline="30000" dirty="0">
                <a:solidFill>
                  <a:srgbClr val="FF9933"/>
                </a:solidFill>
                <a:effectLst/>
                <a:latin typeface="Segoe UI Black" panose="020B0A02040204020203" pitchFamily="34" charset="0"/>
                <a:ea typeface="Segoe UI Black" panose="020B0A02040204020203" pitchFamily="34" charset="0"/>
              </a:rPr>
              <a:t>st</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range 150-200</a:t>
            </a:r>
          </a:p>
        </p:txBody>
      </p:sp>
    </p:spTree>
    <p:extLst>
      <p:ext uri="{BB962C8B-B14F-4D97-AF65-F5344CB8AC3E}">
        <p14:creationId xmlns:p14="http://schemas.microsoft.com/office/powerpoint/2010/main" val="409711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title"/>
          </p:nvPr>
        </p:nvSpPr>
        <p:spPr/>
        <p:txBody>
          <a:bodyPr/>
          <a:lstStyle/>
          <a:p>
            <a:r>
              <a:rPr lang="en-US" sz="4800" dirty="0"/>
              <a:t>What is the value of a call?</a:t>
            </a:r>
          </a:p>
        </p:txBody>
      </p:sp>
      <p:sp>
        <p:nvSpPr>
          <p:cNvPr id="175108" name="Rectangle 4"/>
          <p:cNvSpPr>
            <a:spLocks noGrp="1" noChangeArrowheads="1"/>
          </p:cNvSpPr>
          <p:nvPr>
            <p:ph type="body" sz="quarter" idx="10"/>
          </p:nvPr>
        </p:nvSpPr>
        <p:spPr>
          <a:prstGeom prst="rect">
            <a:avLst/>
          </a:prstGeom>
        </p:spPr>
        <p:txBody>
          <a:bodyPr/>
          <a:lstStyle/>
          <a:p>
            <a:endParaRPr lang="en-US" dirty="0"/>
          </a:p>
          <a:p>
            <a:r>
              <a:rPr lang="en-US" dirty="0"/>
              <a:t>On any other day</a:t>
            </a:r>
            <a:br>
              <a:rPr lang="en-US" dirty="0"/>
            </a:br>
            <a:r>
              <a:rPr lang="en-US" dirty="0"/>
              <a:t>value is not deterministic,</a:t>
            </a:r>
            <a:br>
              <a:rPr lang="en-US" dirty="0"/>
            </a:br>
            <a:r>
              <a:rPr lang="en-US" dirty="0"/>
              <a:t>because of uncertainty</a:t>
            </a:r>
            <a:br>
              <a:rPr lang="en-US" dirty="0"/>
            </a:br>
            <a:r>
              <a:rPr lang="en-US" dirty="0"/>
              <a:t>about the future price of the underlier.</a:t>
            </a:r>
          </a:p>
        </p:txBody>
      </p:sp>
      <p:grpSp>
        <p:nvGrpSpPr>
          <p:cNvPr id="2" name="Group 1">
            <a:extLst>
              <a:ext uri="{FF2B5EF4-FFF2-40B4-BE49-F238E27FC236}">
                <a16:creationId xmlns:a16="http://schemas.microsoft.com/office/drawing/2014/main" id="{B86C9AC6-77F7-429B-BDDC-09A3F94F14C5}"/>
              </a:ext>
            </a:extLst>
          </p:cNvPr>
          <p:cNvGrpSpPr/>
          <p:nvPr/>
        </p:nvGrpSpPr>
        <p:grpSpPr>
          <a:xfrm>
            <a:off x="6858000" y="895350"/>
            <a:ext cx="2209800" cy="1748860"/>
            <a:chOff x="6858000" y="2194490"/>
            <a:chExt cx="2209800" cy="1748860"/>
          </a:xfrm>
        </p:grpSpPr>
        <p:pic>
          <p:nvPicPr>
            <p:cNvPr id="175106" name="Picture 2" descr="b2uoxcuk[1]"/>
            <p:cNvPicPr>
              <a:picLocks noChangeAspect="1" noChangeArrowheads="1"/>
            </p:cNvPicPr>
            <p:nvPr/>
          </p:nvPicPr>
          <p:blipFill>
            <a:blip r:embed="rId3" cstate="print"/>
            <a:srcRect/>
            <a:stretch>
              <a:fillRect/>
            </a:stretch>
          </p:blipFill>
          <p:spPr bwMode="auto">
            <a:xfrm>
              <a:off x="6858000" y="2194490"/>
              <a:ext cx="2209800" cy="1748860"/>
            </a:xfrm>
            <a:prstGeom prst="rect">
              <a:avLst/>
            </a:prstGeom>
            <a:ln>
              <a:noFill/>
            </a:ln>
            <a:effectLst>
              <a:outerShdw blurRad="292100" dist="139700" dir="2700000" algn="tl" rotWithShape="0">
                <a:srgbClr val="333333">
                  <a:alpha val="65000"/>
                </a:srgbClr>
              </a:outerShdw>
            </a:effectLst>
          </p:spPr>
        </p:pic>
        <p:sp>
          <p:nvSpPr>
            <p:cNvPr id="175109" name="WordArt 5"/>
            <p:cNvSpPr>
              <a:spLocks noChangeArrowheads="1" noChangeShapeType="1" noTextEdit="1"/>
            </p:cNvSpPr>
            <p:nvPr/>
          </p:nvSpPr>
          <p:spPr bwMode="auto">
            <a:xfrm>
              <a:off x="7227307" y="2382083"/>
              <a:ext cx="1311857" cy="1100544"/>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grpSp>
    </p:spTree>
    <p:extLst>
      <p:ext uri="{BB962C8B-B14F-4D97-AF65-F5344CB8AC3E}">
        <p14:creationId xmlns:p14="http://schemas.microsoft.com/office/powerpoint/2010/main" val="259305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8">
                                            <p:txEl>
                                              <p:pRg st="1" end="1"/>
                                            </p:txEl>
                                          </p:spTgt>
                                        </p:tgtEl>
                                        <p:attrNameLst>
                                          <p:attrName>style.visibility</p:attrName>
                                        </p:attrNameLst>
                                      </p:cBhvr>
                                      <p:to>
                                        <p:strVal val="visible"/>
                                      </p:to>
                                    </p:set>
                                    <p:animEffect transition="in" filter="fade">
                                      <p:cBhvr>
                                        <p:cTn id="7" dur="500"/>
                                        <p:tgtEl>
                                          <p:spTgt spid="175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dirty="0"/>
              <a:t>Evaluating call options</a:t>
            </a:r>
          </a:p>
        </p:txBody>
      </p:sp>
      <p:sp>
        <p:nvSpPr>
          <p:cNvPr id="177155" name="Rectangle 3"/>
          <p:cNvSpPr>
            <a:spLocks noGrp="1" noChangeArrowheads="1"/>
          </p:cNvSpPr>
          <p:nvPr>
            <p:ph idx="4294967295"/>
          </p:nvPr>
        </p:nvSpPr>
        <p:spPr>
          <a:xfrm>
            <a:off x="0" y="819150"/>
            <a:ext cx="7543800" cy="1771650"/>
          </a:xfrm>
          <a:prstGeom prst="rect">
            <a:avLst/>
          </a:prstGeom>
        </p:spPr>
        <p:txBody>
          <a:bodyPr>
            <a:normAutofit/>
          </a:bodyPr>
          <a:lstStyle/>
          <a:p>
            <a:pPr>
              <a:buFont typeface="Wingdings" pitchFamily="2" charset="2"/>
              <a:buNone/>
            </a:pPr>
            <a:r>
              <a:rPr lang="en-US" sz="1800" dirty="0"/>
              <a:t>  The </a:t>
            </a:r>
            <a:r>
              <a:rPr lang="en-US" sz="1800" dirty="0">
                <a:solidFill>
                  <a:srgbClr val="FF9933"/>
                </a:solidFill>
              </a:rPr>
              <a:t>current value </a:t>
            </a:r>
            <a:r>
              <a:rPr lang="en-US" sz="1800" dirty="0"/>
              <a:t>of a call Option depends on: </a:t>
            </a:r>
            <a:br>
              <a:rPr lang="en-US" sz="1800" dirty="0"/>
            </a:br>
            <a:r>
              <a:rPr lang="en-US" sz="1800" dirty="0"/>
              <a:t>1) the current price of the underlier +</a:t>
            </a:r>
            <a:br>
              <a:rPr lang="en-US" sz="1800" dirty="0"/>
            </a:br>
            <a:r>
              <a:rPr lang="en-US" sz="1800" dirty="0"/>
              <a:t>2) the strike price -</a:t>
            </a:r>
            <a:br>
              <a:rPr lang="en-US" sz="1800" dirty="0"/>
            </a:br>
            <a:r>
              <a:rPr lang="en-US" sz="1800" dirty="0"/>
              <a:t>3) the underlier volatility +</a:t>
            </a:r>
            <a:br>
              <a:rPr lang="en-US" sz="1800" dirty="0"/>
            </a:br>
            <a:r>
              <a:rPr lang="en-US" sz="1800" dirty="0"/>
              <a:t>4) the time to expiration +</a:t>
            </a:r>
            <a:br>
              <a:rPr lang="en-US" sz="1800" dirty="0"/>
            </a:br>
            <a:r>
              <a:rPr lang="en-US" sz="1800" dirty="0"/>
              <a:t>5) the risk-free interest rate +</a:t>
            </a:r>
          </a:p>
        </p:txBody>
      </p:sp>
      <p:sp>
        <p:nvSpPr>
          <p:cNvPr id="177156" name="Line 4"/>
          <p:cNvSpPr>
            <a:spLocks noChangeShapeType="1"/>
          </p:cNvSpPr>
          <p:nvPr/>
        </p:nvSpPr>
        <p:spPr bwMode="auto">
          <a:xfrm>
            <a:off x="609600" y="4674512"/>
            <a:ext cx="8077200" cy="0"/>
          </a:xfrm>
          <a:prstGeom prst="line">
            <a:avLst/>
          </a:prstGeom>
          <a:noFill/>
          <a:ln w="76200">
            <a:solidFill>
              <a:schemeClr val="hlink"/>
            </a:solidFill>
            <a:round/>
            <a:headEnd/>
            <a:tailEnd type="triangle" w="med" len="med"/>
          </a:ln>
          <a:effectLst>
            <a:outerShdw dist="107763" dir="2700000" algn="ctr" rotWithShape="0">
              <a:schemeClr val="bg2">
                <a:alpha val="50000"/>
              </a:schemeClr>
            </a:outerShdw>
          </a:effectLst>
        </p:spPr>
        <p:txBody>
          <a:bodyPr tIns="91440" bIns="91440" anchor="ctr"/>
          <a:lstStyle/>
          <a:p>
            <a:endParaRPr lang="en-US" dirty="0"/>
          </a:p>
        </p:txBody>
      </p:sp>
      <p:sp>
        <p:nvSpPr>
          <p:cNvPr id="177157" name="AutoShape 5"/>
          <p:cNvSpPr>
            <a:spLocks/>
          </p:cNvSpPr>
          <p:nvPr/>
        </p:nvSpPr>
        <p:spPr bwMode="auto">
          <a:xfrm>
            <a:off x="2133600" y="3588662"/>
            <a:ext cx="1524000" cy="609600"/>
          </a:xfrm>
          <a:prstGeom prst="borderCallout1">
            <a:avLst>
              <a:gd name="adj1" fmla="val 15000"/>
              <a:gd name="adj2" fmla="val 105884"/>
              <a:gd name="adj3" fmla="val 174375"/>
              <a:gd name="adj4" fmla="val 130736"/>
            </a:avLst>
          </a:prstGeom>
          <a:ln>
            <a:headEnd/>
            <a:tailEnd/>
          </a:ln>
        </p:spPr>
        <p:style>
          <a:lnRef idx="1">
            <a:schemeClr val="accent6"/>
          </a:lnRef>
          <a:fillRef idx="2">
            <a:schemeClr val="accent6"/>
          </a:fillRef>
          <a:effectRef idx="1">
            <a:schemeClr val="accent6"/>
          </a:effectRef>
          <a:fontRef idx="minor">
            <a:schemeClr val="dk1"/>
          </a:fontRef>
        </p:style>
        <p:txBody>
          <a:bodyPr tIns="91440" bIns="91440" anchor="ctr"/>
          <a:lstStyle/>
          <a:p>
            <a:pPr algn="l">
              <a:spcBef>
                <a:spcPct val="50000"/>
              </a:spcBef>
            </a:pPr>
            <a:r>
              <a:rPr lang="en-US" sz="1400" b="1" dirty="0">
                <a:solidFill>
                  <a:schemeClr val="tx1"/>
                </a:solidFill>
                <a:effectLst/>
              </a:rPr>
              <a:t>FB price is $200</a:t>
            </a:r>
          </a:p>
        </p:txBody>
      </p:sp>
      <p:sp>
        <p:nvSpPr>
          <p:cNvPr id="177158" name="Text Box 6"/>
          <p:cNvSpPr txBox="1">
            <a:spLocks noChangeArrowheads="1"/>
          </p:cNvSpPr>
          <p:nvPr/>
        </p:nvSpPr>
        <p:spPr bwMode="auto">
          <a:xfrm>
            <a:off x="3768203" y="4731663"/>
            <a:ext cx="763349"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dirty="0">
                <a:solidFill>
                  <a:schemeClr val="tx1"/>
                </a:solidFill>
                <a:effectLst/>
              </a:rPr>
              <a:t>NOW</a:t>
            </a:r>
          </a:p>
        </p:txBody>
      </p:sp>
      <p:sp>
        <p:nvSpPr>
          <p:cNvPr id="177159" name="Text Box 7"/>
          <p:cNvSpPr txBox="1">
            <a:spLocks noChangeArrowheads="1"/>
          </p:cNvSpPr>
          <p:nvPr/>
        </p:nvSpPr>
        <p:spPr bwMode="auto">
          <a:xfrm>
            <a:off x="6643165" y="4731663"/>
            <a:ext cx="1662635"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dirty="0">
                <a:solidFill>
                  <a:schemeClr val="tx1"/>
                </a:solidFill>
                <a:effectLst/>
              </a:rPr>
              <a:t>EXPIRATION</a:t>
            </a:r>
          </a:p>
        </p:txBody>
      </p:sp>
      <p:sp>
        <p:nvSpPr>
          <p:cNvPr id="177160" name="Line 8"/>
          <p:cNvSpPr>
            <a:spLocks noChangeShapeType="1"/>
          </p:cNvSpPr>
          <p:nvPr/>
        </p:nvSpPr>
        <p:spPr bwMode="auto">
          <a:xfrm>
            <a:off x="4135438" y="4560212"/>
            <a:ext cx="0" cy="228600"/>
          </a:xfrm>
          <a:prstGeom prst="line">
            <a:avLst/>
          </a:prstGeom>
          <a:noFill/>
          <a:ln w="57150">
            <a:solidFill>
              <a:schemeClr val="hlink"/>
            </a:solidFill>
            <a:round/>
            <a:headEnd/>
            <a:tailEnd/>
          </a:ln>
          <a:effectLst/>
        </p:spPr>
        <p:txBody>
          <a:bodyPr tIns="91440" bIns="91440" anchor="ctr"/>
          <a:lstStyle/>
          <a:p>
            <a:endParaRPr lang="en-US" dirty="0"/>
          </a:p>
        </p:txBody>
      </p:sp>
      <p:sp>
        <p:nvSpPr>
          <p:cNvPr id="177161" name="Line 9"/>
          <p:cNvSpPr>
            <a:spLocks noChangeShapeType="1"/>
          </p:cNvSpPr>
          <p:nvPr/>
        </p:nvSpPr>
        <p:spPr bwMode="auto">
          <a:xfrm>
            <a:off x="7467600" y="4560212"/>
            <a:ext cx="0" cy="228600"/>
          </a:xfrm>
          <a:prstGeom prst="line">
            <a:avLst/>
          </a:prstGeom>
          <a:noFill/>
          <a:ln w="57150">
            <a:solidFill>
              <a:schemeClr val="hlink"/>
            </a:solidFill>
            <a:round/>
            <a:headEnd/>
            <a:tailEnd/>
          </a:ln>
          <a:effectLst/>
        </p:spPr>
        <p:txBody>
          <a:bodyPr tIns="91440" bIns="91440" anchor="ctr"/>
          <a:lstStyle/>
          <a:p>
            <a:endParaRPr lang="en-US" dirty="0"/>
          </a:p>
        </p:txBody>
      </p:sp>
      <p:sp>
        <p:nvSpPr>
          <p:cNvPr id="177162" name="AutoShape 10"/>
          <p:cNvSpPr>
            <a:spLocks/>
          </p:cNvSpPr>
          <p:nvPr/>
        </p:nvSpPr>
        <p:spPr bwMode="auto">
          <a:xfrm>
            <a:off x="4953000" y="2902862"/>
            <a:ext cx="2034988" cy="609600"/>
          </a:xfrm>
          <a:prstGeom prst="borderCallout1">
            <a:avLst>
              <a:gd name="adj1" fmla="val 15000"/>
              <a:gd name="adj2" fmla="val 103449"/>
              <a:gd name="adj3" fmla="val 290834"/>
              <a:gd name="adj4" fmla="val 124450"/>
            </a:avLst>
          </a:prstGeom>
          <a:ln>
            <a:headEnd/>
            <a:tailEnd/>
          </a:ln>
        </p:spPr>
        <p:style>
          <a:lnRef idx="1">
            <a:schemeClr val="accent3"/>
          </a:lnRef>
          <a:fillRef idx="2">
            <a:schemeClr val="accent3"/>
          </a:fillRef>
          <a:effectRef idx="1">
            <a:schemeClr val="accent3"/>
          </a:effectRef>
          <a:fontRef idx="minor">
            <a:schemeClr val="dk1"/>
          </a:fontRef>
        </p:style>
        <p:txBody>
          <a:bodyPr tIns="91440" bIns="91440" anchor="ctr"/>
          <a:lstStyle/>
          <a:p>
            <a:pPr algn="l">
              <a:spcBef>
                <a:spcPct val="50000"/>
              </a:spcBef>
            </a:pPr>
            <a:r>
              <a:rPr lang="en-US" sz="1400" b="1" dirty="0">
                <a:solidFill>
                  <a:schemeClr val="tx1"/>
                </a:solidFill>
                <a:effectLst/>
              </a:rPr>
              <a:t>Call Option:</a:t>
            </a:r>
            <a:br>
              <a:rPr lang="en-US" sz="1400" b="1" dirty="0">
                <a:solidFill>
                  <a:schemeClr val="tx1"/>
                </a:solidFill>
                <a:effectLst/>
              </a:rPr>
            </a:br>
            <a:r>
              <a:rPr lang="en-US" sz="1400" b="1" dirty="0">
                <a:solidFill>
                  <a:schemeClr val="tx1"/>
                </a:solidFill>
                <a:effectLst/>
              </a:rPr>
              <a:t>Can buy FB for $200</a:t>
            </a:r>
          </a:p>
        </p:txBody>
      </p:sp>
      <p:sp>
        <p:nvSpPr>
          <p:cNvPr id="177163" name="Text Box 11"/>
          <p:cNvSpPr txBox="1">
            <a:spLocks noChangeArrowheads="1"/>
          </p:cNvSpPr>
          <p:nvPr/>
        </p:nvSpPr>
        <p:spPr bwMode="auto">
          <a:xfrm>
            <a:off x="766240" y="4731663"/>
            <a:ext cx="779381"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dirty="0">
                <a:solidFill>
                  <a:schemeClr val="tx1"/>
                </a:solidFill>
                <a:effectLst/>
              </a:rPr>
              <a:t>PAST</a:t>
            </a:r>
          </a:p>
        </p:txBody>
      </p:sp>
      <p:sp>
        <p:nvSpPr>
          <p:cNvPr id="177164" name="Line 12"/>
          <p:cNvSpPr>
            <a:spLocks noChangeShapeType="1"/>
          </p:cNvSpPr>
          <p:nvPr/>
        </p:nvSpPr>
        <p:spPr bwMode="auto">
          <a:xfrm>
            <a:off x="1143000" y="4560212"/>
            <a:ext cx="0" cy="228600"/>
          </a:xfrm>
          <a:prstGeom prst="line">
            <a:avLst/>
          </a:prstGeom>
          <a:noFill/>
          <a:ln w="57150">
            <a:solidFill>
              <a:schemeClr val="hlink"/>
            </a:solidFill>
            <a:round/>
            <a:headEnd/>
            <a:tailEnd/>
          </a:ln>
          <a:effectLst/>
        </p:spPr>
        <p:txBody>
          <a:bodyPr tIns="91440" bIns="91440" anchor="ctr"/>
          <a:lstStyle/>
          <a:p>
            <a:endParaRPr lang="en-US" dirty="0"/>
          </a:p>
        </p:txBody>
      </p:sp>
      <p:sp>
        <p:nvSpPr>
          <p:cNvPr id="177165" name="AutoShape 13"/>
          <p:cNvSpPr>
            <a:spLocks/>
          </p:cNvSpPr>
          <p:nvPr/>
        </p:nvSpPr>
        <p:spPr bwMode="auto">
          <a:xfrm>
            <a:off x="1600200" y="2731412"/>
            <a:ext cx="2339788" cy="609600"/>
          </a:xfrm>
          <a:prstGeom prst="borderCallout1">
            <a:avLst>
              <a:gd name="adj1" fmla="val 15000"/>
              <a:gd name="adj2" fmla="val -3449"/>
              <a:gd name="adj3" fmla="val 317709"/>
              <a:gd name="adj4" fmla="val -19613"/>
            </a:avLst>
          </a:prstGeom>
          <a:ln>
            <a:headEnd/>
            <a:tailEnd/>
          </a:ln>
        </p:spPr>
        <p:style>
          <a:lnRef idx="1">
            <a:schemeClr val="accent3"/>
          </a:lnRef>
          <a:fillRef idx="2">
            <a:schemeClr val="accent3"/>
          </a:fillRef>
          <a:effectRef idx="1">
            <a:schemeClr val="accent3"/>
          </a:effectRef>
          <a:fontRef idx="minor">
            <a:schemeClr val="dk1"/>
          </a:fontRef>
        </p:style>
        <p:txBody>
          <a:bodyPr tIns="91440" bIns="91440" anchor="ctr"/>
          <a:lstStyle/>
          <a:p>
            <a:pPr algn="l">
              <a:spcBef>
                <a:spcPct val="50000"/>
              </a:spcBef>
            </a:pPr>
            <a:r>
              <a:rPr lang="en-US" sz="1400" b="1" dirty="0">
                <a:solidFill>
                  <a:schemeClr val="tx1"/>
                </a:solidFill>
                <a:effectLst/>
              </a:rPr>
              <a:t>Bought a call option on FB for $3.00, x=200</a:t>
            </a:r>
          </a:p>
        </p:txBody>
      </p:sp>
      <p:sp>
        <p:nvSpPr>
          <p:cNvPr id="177166" name="AutoShape 14"/>
          <p:cNvSpPr>
            <a:spLocks/>
          </p:cNvSpPr>
          <p:nvPr/>
        </p:nvSpPr>
        <p:spPr bwMode="auto">
          <a:xfrm>
            <a:off x="5105400" y="3760112"/>
            <a:ext cx="1905000" cy="571500"/>
          </a:xfrm>
          <a:prstGeom prst="borderCallout1">
            <a:avLst>
              <a:gd name="adj1" fmla="val 15000"/>
              <a:gd name="adj2" fmla="val 102704"/>
              <a:gd name="adj3" fmla="val 149044"/>
              <a:gd name="adj4" fmla="val 124868"/>
            </a:avLst>
          </a:prstGeom>
          <a:ln>
            <a:headEnd/>
            <a:tailEnd/>
          </a:ln>
        </p:spPr>
        <p:style>
          <a:lnRef idx="1">
            <a:schemeClr val="accent6"/>
          </a:lnRef>
          <a:fillRef idx="2">
            <a:schemeClr val="accent6"/>
          </a:fillRef>
          <a:effectRef idx="1">
            <a:schemeClr val="accent6"/>
          </a:effectRef>
          <a:fontRef idx="minor">
            <a:schemeClr val="dk1"/>
          </a:fontRef>
        </p:style>
        <p:txBody>
          <a:bodyPr tIns="91440" bIns="91440" anchor="ctr"/>
          <a:lstStyle/>
          <a:p>
            <a:pPr algn="l">
              <a:spcBef>
                <a:spcPct val="50000"/>
              </a:spcBef>
            </a:pPr>
            <a:r>
              <a:rPr lang="en-US" sz="1400" b="1" dirty="0">
                <a:solidFill>
                  <a:schemeClr val="tx1"/>
                </a:solidFill>
                <a:effectLst/>
              </a:rPr>
              <a:t>a) FB price is $210</a:t>
            </a:r>
          </a:p>
          <a:p>
            <a:pPr algn="l">
              <a:spcBef>
                <a:spcPct val="50000"/>
              </a:spcBef>
            </a:pPr>
            <a:r>
              <a:rPr lang="en-US" sz="1400" b="1" dirty="0">
                <a:solidFill>
                  <a:schemeClr val="tx1"/>
                </a:solidFill>
                <a:effectLst/>
              </a:rPr>
              <a:t>b) FB price is $190</a:t>
            </a:r>
          </a:p>
        </p:txBody>
      </p:sp>
      <p:sp>
        <p:nvSpPr>
          <p:cNvPr id="177167" name="AutoShape 15"/>
          <p:cNvSpPr>
            <a:spLocks noChangeArrowheads="1"/>
          </p:cNvSpPr>
          <p:nvPr/>
        </p:nvSpPr>
        <p:spPr bwMode="auto">
          <a:xfrm>
            <a:off x="5836182" y="819150"/>
            <a:ext cx="3276600" cy="1924049"/>
          </a:xfrm>
          <a:prstGeom prst="irregularSeal1">
            <a:avLst/>
          </a:prstGeom>
          <a:ln>
            <a:headEnd/>
            <a:tailEnd/>
          </a:ln>
        </p:spPr>
        <p:style>
          <a:lnRef idx="1">
            <a:schemeClr val="accent2"/>
          </a:lnRef>
          <a:fillRef idx="2">
            <a:schemeClr val="accent2"/>
          </a:fillRef>
          <a:effectRef idx="1">
            <a:schemeClr val="accent2"/>
          </a:effectRef>
          <a:fontRef idx="minor">
            <a:schemeClr val="dk1"/>
          </a:fontRef>
        </p:style>
        <p:txBody>
          <a:bodyPr wrap="none" tIns="91440" bIns="91440" anchor="ctr"/>
          <a:lstStyle/>
          <a:p>
            <a:pPr algn="ctr">
              <a:spcBef>
                <a:spcPct val="50000"/>
              </a:spcBef>
            </a:pPr>
            <a:r>
              <a:rPr lang="en-US" sz="1600" dirty="0">
                <a:solidFill>
                  <a:schemeClr val="tx1"/>
                </a:solidFill>
                <a:effectLst/>
              </a:rPr>
              <a:t>Question:</a:t>
            </a:r>
            <a:br>
              <a:rPr lang="en-US" sz="1600" dirty="0">
                <a:solidFill>
                  <a:schemeClr val="tx1"/>
                </a:solidFill>
                <a:effectLst/>
              </a:rPr>
            </a:br>
            <a:r>
              <a:rPr lang="en-US" sz="1600" dirty="0">
                <a:solidFill>
                  <a:schemeClr val="tx1"/>
                </a:solidFill>
                <a:effectLst/>
              </a:rPr>
              <a:t>what is the value</a:t>
            </a:r>
            <a:br>
              <a:rPr lang="en-US" sz="1600" dirty="0">
                <a:solidFill>
                  <a:schemeClr val="tx1"/>
                </a:solidFill>
                <a:effectLst/>
              </a:rPr>
            </a:br>
            <a:r>
              <a:rPr lang="en-US" sz="1600" dirty="0">
                <a:solidFill>
                  <a:schemeClr val="tx1"/>
                </a:solidFill>
                <a:effectLst/>
              </a:rPr>
              <a:t>of the option</a:t>
            </a:r>
            <a:br>
              <a:rPr lang="en-US" sz="1600" dirty="0">
                <a:solidFill>
                  <a:schemeClr val="tx1"/>
                </a:solidFill>
                <a:effectLst/>
              </a:rPr>
            </a:br>
            <a:r>
              <a:rPr lang="en-US" sz="1600" dirty="0">
                <a:solidFill>
                  <a:schemeClr val="tx1"/>
                </a:solidFill>
                <a:effectLst/>
              </a:rPr>
              <a:t>right now? </a:t>
            </a:r>
          </a:p>
        </p:txBody>
      </p:sp>
      <p:sp>
        <p:nvSpPr>
          <p:cNvPr id="16" name="TextBox 15"/>
          <p:cNvSpPr txBox="1"/>
          <p:nvPr/>
        </p:nvSpPr>
        <p:spPr bwMode="auto">
          <a:xfrm flipH="1">
            <a:off x="6643165" y="3811428"/>
            <a:ext cx="291229" cy="49244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0" tIns="0" rIns="0" bIns="0" rtlCol="0" anchor="ctr" anchorCtr="0">
            <a:spAutoFit/>
          </a:bodyPr>
          <a:lstStyle/>
          <a:p>
            <a:pPr algn="ctr"/>
            <a:r>
              <a:rPr lang="en-US" sz="3200" b="1" dirty="0">
                <a:solidFill>
                  <a:schemeClr val="tx1">
                    <a:lumMod val="90000"/>
                    <a:lumOff val="10000"/>
                  </a:schemeClr>
                </a:solidFill>
                <a:effectLst/>
              </a:rPr>
              <a:t>?</a:t>
            </a:r>
          </a:p>
        </p:txBody>
      </p:sp>
    </p:spTree>
    <p:extLst>
      <p:ext uri="{BB962C8B-B14F-4D97-AF65-F5344CB8AC3E}">
        <p14:creationId xmlns:p14="http://schemas.microsoft.com/office/powerpoint/2010/main" val="278112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7166"/>
                                        </p:tgtEl>
                                        <p:attrNameLst>
                                          <p:attrName>style.visibility</p:attrName>
                                        </p:attrNameLst>
                                      </p:cBhvr>
                                      <p:to>
                                        <p:strVal val="visible"/>
                                      </p:to>
                                    </p:set>
                                    <p:anim calcmode="lin" valueType="num">
                                      <p:cBhvr>
                                        <p:cTn id="7" dur="500" fill="hold"/>
                                        <p:tgtEl>
                                          <p:spTgt spid="177166"/>
                                        </p:tgtEl>
                                        <p:attrNameLst>
                                          <p:attrName>ppt_w</p:attrName>
                                        </p:attrNameLst>
                                      </p:cBhvr>
                                      <p:tavLst>
                                        <p:tav tm="0">
                                          <p:val>
                                            <p:fltVal val="0"/>
                                          </p:val>
                                        </p:tav>
                                        <p:tav tm="100000">
                                          <p:val>
                                            <p:strVal val="#ppt_w"/>
                                          </p:val>
                                        </p:tav>
                                      </p:tavLst>
                                    </p:anim>
                                    <p:anim calcmode="lin" valueType="num">
                                      <p:cBhvr>
                                        <p:cTn id="8" dur="500" fill="hold"/>
                                        <p:tgtEl>
                                          <p:spTgt spid="1771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77167"/>
                                        </p:tgtEl>
                                        <p:attrNameLst>
                                          <p:attrName>style.visibility</p:attrName>
                                        </p:attrNameLst>
                                      </p:cBhvr>
                                      <p:to>
                                        <p:strVal val="visible"/>
                                      </p:to>
                                    </p:set>
                                    <p:anim calcmode="lin" valueType="num">
                                      <p:cBhvr>
                                        <p:cTn id="13" dur="1000" fill="hold"/>
                                        <p:tgtEl>
                                          <p:spTgt spid="177167"/>
                                        </p:tgtEl>
                                        <p:attrNameLst>
                                          <p:attrName>ppt_w</p:attrName>
                                        </p:attrNameLst>
                                      </p:cBhvr>
                                      <p:tavLst>
                                        <p:tav tm="0">
                                          <p:val>
                                            <p:strVal val="#ppt_w*0.70"/>
                                          </p:val>
                                        </p:tav>
                                        <p:tav tm="100000">
                                          <p:val>
                                            <p:strVal val="#ppt_w"/>
                                          </p:val>
                                        </p:tav>
                                      </p:tavLst>
                                    </p:anim>
                                    <p:anim calcmode="lin" valueType="num">
                                      <p:cBhvr>
                                        <p:cTn id="14" dur="1000" fill="hold"/>
                                        <p:tgtEl>
                                          <p:spTgt spid="177167"/>
                                        </p:tgtEl>
                                        <p:attrNameLst>
                                          <p:attrName>ppt_h</p:attrName>
                                        </p:attrNameLst>
                                      </p:cBhvr>
                                      <p:tavLst>
                                        <p:tav tm="0">
                                          <p:val>
                                            <p:strVal val="#ppt_h"/>
                                          </p:val>
                                        </p:tav>
                                        <p:tav tm="100000">
                                          <p:val>
                                            <p:strVal val="#ppt_h"/>
                                          </p:val>
                                        </p:tav>
                                      </p:tavLst>
                                    </p:anim>
                                    <p:animEffect transition="in" filter="fade">
                                      <p:cBhvr>
                                        <p:cTn id="15" dur="1000"/>
                                        <p:tgtEl>
                                          <p:spTgt spid="1771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7155">
                                            <p:txEl>
                                              <p:pRg st="0" end="0"/>
                                            </p:txEl>
                                          </p:spTgt>
                                        </p:tgtEl>
                                        <p:attrNameLst>
                                          <p:attrName>style.visibility</p:attrName>
                                        </p:attrNameLst>
                                      </p:cBhvr>
                                      <p:to>
                                        <p:strVal val="visible"/>
                                      </p:to>
                                    </p:set>
                                    <p:animEffect transition="in" filter="fade">
                                      <p:cBhvr>
                                        <p:cTn id="20" dur="500"/>
                                        <p:tgtEl>
                                          <p:spTgt spid="177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P spid="177166" grpId="0" animBg="1"/>
      <p:bldP spid="1771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rotWithShape="1">
          <a:blip r:embed="rId3" cstate="print"/>
          <a:srcRect b="12078"/>
          <a:stretch/>
        </p:blipFill>
        <p:spPr bwMode="auto">
          <a:xfrm>
            <a:off x="2074967" y="819150"/>
            <a:ext cx="5164033" cy="4284811"/>
          </a:xfrm>
          <a:prstGeom prst="rect">
            <a:avLst/>
          </a:prstGeom>
          <a:noFill/>
          <a:ln w="9525" algn="ctr">
            <a:noFill/>
            <a:miter lim="800000"/>
            <a:headEnd/>
            <a:tailEnd/>
          </a:ln>
          <a:effectLst/>
        </p:spPr>
      </p:pic>
      <p:pic>
        <p:nvPicPr>
          <p:cNvPr id="205827" name="Picture 3"/>
          <p:cNvPicPr>
            <a:picLocks noChangeAspect="1" noChangeArrowheads="1"/>
          </p:cNvPicPr>
          <p:nvPr/>
        </p:nvPicPr>
        <p:blipFill>
          <a:blip r:embed="rId4" cstate="print"/>
          <a:srcRect/>
          <a:stretch>
            <a:fillRect/>
          </a:stretch>
        </p:blipFill>
        <p:spPr bwMode="auto">
          <a:xfrm>
            <a:off x="7086600" y="2876550"/>
            <a:ext cx="1600200" cy="2110979"/>
          </a:xfrm>
          <a:prstGeom prst="rect">
            <a:avLst/>
          </a:prstGeom>
          <a:noFill/>
          <a:ln w="9525" algn="ctr">
            <a:noFill/>
            <a:miter lim="800000"/>
            <a:headEnd/>
            <a:tailEnd/>
          </a:ln>
          <a:effectLst/>
        </p:spPr>
      </p:pic>
      <p:sp>
        <p:nvSpPr>
          <p:cNvPr id="205828" name="Rectangle 4"/>
          <p:cNvSpPr>
            <a:spLocks noGrp="1" noChangeArrowheads="1"/>
          </p:cNvSpPr>
          <p:nvPr>
            <p:ph type="title"/>
          </p:nvPr>
        </p:nvSpPr>
        <p:spPr/>
        <p:txBody>
          <a:bodyPr/>
          <a:lstStyle/>
          <a:p>
            <a:r>
              <a:rPr lang="en-US" sz="4000" dirty="0"/>
              <a:t>Solving the Option Evaluation Problem</a:t>
            </a:r>
          </a:p>
        </p:txBody>
      </p:sp>
      <p:sp>
        <p:nvSpPr>
          <p:cNvPr id="3" name="Text Placeholder 2"/>
          <p:cNvSpPr>
            <a:spLocks noGrp="1"/>
          </p:cNvSpPr>
          <p:nvPr>
            <p:ph type="body" sz="quarter" idx="4294967295"/>
          </p:nvPr>
        </p:nvSpPr>
        <p:spPr>
          <a:xfrm>
            <a:off x="381000" y="1428750"/>
            <a:ext cx="8763000" cy="3714750"/>
          </a:xfrm>
        </p:spPr>
        <p:txBody>
          <a:bodyPr/>
          <a:lstStyle/>
          <a:p>
            <a:pPr marL="0" indent="0">
              <a:buNone/>
            </a:pPr>
            <a:r>
              <a:rPr lang="en-US" dirty="0"/>
              <a:t>  </a:t>
            </a:r>
          </a:p>
        </p:txBody>
      </p:sp>
    </p:spTree>
    <p:extLst>
      <p:ext uri="{BB962C8B-B14F-4D97-AF65-F5344CB8AC3E}">
        <p14:creationId xmlns:p14="http://schemas.microsoft.com/office/powerpoint/2010/main" val="3838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dirty="0"/>
              <a:t>The Black-Scholes Formulas</a:t>
            </a:r>
          </a:p>
        </p:txBody>
      </p:sp>
      <p:sp>
        <p:nvSpPr>
          <p:cNvPr id="178179" name="Rectangle 3"/>
          <p:cNvSpPr>
            <a:spLocks noGrp="1" noChangeArrowheads="1"/>
          </p:cNvSpPr>
          <p:nvPr>
            <p:ph idx="4294967295"/>
          </p:nvPr>
        </p:nvSpPr>
        <p:spPr>
          <a:xfrm>
            <a:off x="457200" y="1047750"/>
            <a:ext cx="8686800" cy="3600450"/>
          </a:xfrm>
          <a:prstGeom prst="rect">
            <a:avLst/>
          </a:prstGeom>
          <a:noFill/>
        </p:spPr>
        <p:txBody>
          <a:bodyPr>
            <a:noAutofit/>
          </a:bodyPr>
          <a:lstStyle/>
          <a:p>
            <a:pPr marL="0" indent="-609600">
              <a:spcBef>
                <a:spcPts val="0"/>
              </a:spcBef>
              <a:buFont typeface="Wingdings" pitchFamily="2" charset="2"/>
              <a:buNone/>
            </a:pPr>
            <a:r>
              <a:rPr lang="en-US" sz="2800" b="1" dirty="0">
                <a:solidFill>
                  <a:schemeClr val="folHlink"/>
                </a:solidFill>
              </a:rPr>
              <a:t>Price of a Call </a:t>
            </a:r>
            <a:r>
              <a:rPr lang="en-US" sz="2800" b="1" dirty="0"/>
              <a:t>= S[N(d1)] – Xe</a:t>
            </a:r>
            <a:r>
              <a:rPr lang="en-US" sz="2800" b="1" baseline="30000" dirty="0"/>
              <a:t>-rt</a:t>
            </a:r>
            <a:r>
              <a:rPr lang="en-US" sz="2800" b="1" dirty="0"/>
              <a:t>[N(d2)]</a:t>
            </a:r>
          </a:p>
          <a:p>
            <a:pPr marL="0" indent="-609600">
              <a:spcBef>
                <a:spcPts val="0"/>
              </a:spcBef>
              <a:buFont typeface="Wingdings" pitchFamily="2" charset="2"/>
              <a:buNone/>
            </a:pPr>
            <a:endParaRPr lang="en-US" sz="2800" b="1" dirty="0"/>
          </a:p>
          <a:p>
            <a:pPr marL="0" indent="-609600">
              <a:spcBef>
                <a:spcPts val="0"/>
              </a:spcBef>
              <a:buFont typeface="Wingdings" pitchFamily="2" charset="2"/>
              <a:buNone/>
            </a:pPr>
            <a:r>
              <a:rPr lang="en-US" sz="2800" b="1" dirty="0"/>
              <a:t>  </a:t>
            </a:r>
            <a:r>
              <a:rPr lang="en-US" sz="2800" b="1" dirty="0">
                <a:solidFill>
                  <a:schemeClr val="hlink"/>
                </a:solidFill>
              </a:rPr>
              <a:t>d1 = {ln(S/X) + (r + </a:t>
            </a:r>
            <a:r>
              <a:rPr lang="en-US" sz="2800" b="1" dirty="0">
                <a:solidFill>
                  <a:schemeClr val="hlink"/>
                </a:solidFill>
                <a:latin typeface="Symbol" pitchFamily="18" charset="2"/>
              </a:rPr>
              <a:t>s</a:t>
            </a:r>
            <a:r>
              <a:rPr lang="en-US" sz="2800" b="1" dirty="0">
                <a:solidFill>
                  <a:schemeClr val="hlink"/>
                </a:solidFill>
              </a:rPr>
              <a:t> </a:t>
            </a:r>
            <a:r>
              <a:rPr lang="en-US" sz="2800" b="1" baseline="30000" dirty="0">
                <a:solidFill>
                  <a:schemeClr val="hlink"/>
                </a:solidFill>
              </a:rPr>
              <a:t>2</a:t>
            </a:r>
            <a:r>
              <a:rPr lang="en-US" sz="2800" b="1" dirty="0">
                <a:solidFill>
                  <a:schemeClr val="hlink"/>
                </a:solidFill>
              </a:rPr>
              <a:t>/2)t} </a:t>
            </a:r>
          </a:p>
          <a:p>
            <a:pPr marL="0" indent="-609600">
              <a:spcBef>
                <a:spcPts val="0"/>
              </a:spcBef>
              <a:buFont typeface="Wingdings" pitchFamily="2" charset="2"/>
              <a:buNone/>
            </a:pPr>
            <a:r>
              <a:rPr lang="en-US" sz="2800" b="1" dirty="0">
                <a:solidFill>
                  <a:schemeClr val="hlink"/>
                </a:solidFill>
              </a:rPr>
              <a:t>                            </a:t>
            </a:r>
            <a:r>
              <a:rPr lang="en-US" sz="2800" b="1" dirty="0">
                <a:solidFill>
                  <a:schemeClr val="hlink"/>
                </a:solidFill>
                <a:latin typeface="Symbol" pitchFamily="18" charset="2"/>
              </a:rPr>
              <a:t>s</a:t>
            </a:r>
            <a:r>
              <a:rPr lang="en-US" sz="2800" b="1" dirty="0">
                <a:solidFill>
                  <a:schemeClr val="hlink"/>
                </a:solidFill>
                <a:sym typeface="Symbol" pitchFamily="18" charset="2"/>
              </a:rPr>
              <a:t></a:t>
            </a:r>
            <a:r>
              <a:rPr lang="en-US" sz="2800" b="1" dirty="0">
                <a:solidFill>
                  <a:schemeClr val="hlink"/>
                </a:solidFill>
              </a:rPr>
              <a:t>t</a:t>
            </a:r>
          </a:p>
          <a:p>
            <a:pPr marL="0" indent="-609600">
              <a:spcBef>
                <a:spcPts val="0"/>
              </a:spcBef>
              <a:buFont typeface="Wingdings" pitchFamily="2" charset="2"/>
              <a:buNone/>
            </a:pPr>
            <a:r>
              <a:rPr lang="en-US" sz="2800" b="1" dirty="0">
                <a:solidFill>
                  <a:schemeClr val="hlink"/>
                </a:solidFill>
              </a:rPr>
              <a:t>  d2 = d1 - </a:t>
            </a:r>
            <a:r>
              <a:rPr lang="en-US" sz="2800" b="1" dirty="0">
                <a:solidFill>
                  <a:schemeClr val="hlink"/>
                </a:solidFill>
                <a:latin typeface="Symbol" pitchFamily="18" charset="2"/>
              </a:rPr>
              <a:t>s</a:t>
            </a:r>
            <a:r>
              <a:rPr lang="en-US" sz="2800" b="1" dirty="0">
                <a:solidFill>
                  <a:schemeClr val="hlink"/>
                </a:solidFill>
                <a:sym typeface="Symbol" pitchFamily="18" charset="2"/>
              </a:rPr>
              <a:t></a:t>
            </a:r>
            <a:r>
              <a:rPr lang="en-US" sz="2800" b="1" dirty="0">
                <a:solidFill>
                  <a:schemeClr val="hlink"/>
                </a:solidFill>
              </a:rPr>
              <a:t>t</a:t>
            </a:r>
          </a:p>
          <a:p>
            <a:pPr marL="0" indent="-609600">
              <a:spcBef>
                <a:spcPts val="0"/>
              </a:spcBef>
              <a:buFont typeface="Wingdings" pitchFamily="2" charset="2"/>
              <a:buNone/>
            </a:pPr>
            <a:br>
              <a:rPr lang="en-US" sz="2000" b="1" dirty="0">
                <a:solidFill>
                  <a:schemeClr val="hlink"/>
                </a:solidFill>
              </a:rPr>
            </a:br>
            <a:r>
              <a:rPr lang="en-US" sz="1400" b="1" dirty="0"/>
              <a:t>S = current share (mtm) price,</a:t>
            </a:r>
          </a:p>
          <a:p>
            <a:pPr marL="0" indent="-609600">
              <a:spcBef>
                <a:spcPts val="0"/>
              </a:spcBef>
              <a:buFont typeface="Wingdings" pitchFamily="2" charset="2"/>
              <a:buNone/>
            </a:pPr>
            <a:r>
              <a:rPr lang="en-US" sz="1400" b="1" dirty="0"/>
              <a:t>X = option strike price,</a:t>
            </a:r>
          </a:p>
          <a:p>
            <a:pPr marL="0" indent="-609600">
              <a:spcBef>
                <a:spcPts val="0"/>
              </a:spcBef>
              <a:buFont typeface="Wingdings" pitchFamily="2" charset="2"/>
              <a:buNone/>
            </a:pPr>
            <a:r>
              <a:rPr lang="en-US" sz="1400" b="1" dirty="0"/>
              <a:t>t = time to option expiration (in years),</a:t>
            </a:r>
          </a:p>
          <a:p>
            <a:pPr marL="0" indent="-609600">
              <a:spcBef>
                <a:spcPts val="0"/>
              </a:spcBef>
              <a:buFont typeface="Wingdings" pitchFamily="2" charset="2"/>
              <a:buNone/>
            </a:pPr>
            <a:r>
              <a:rPr lang="en-US" sz="1400" b="1" dirty="0"/>
              <a:t>r = riskless rate of interest (per annum),</a:t>
            </a:r>
          </a:p>
          <a:p>
            <a:pPr marL="0" indent="-609600">
              <a:spcBef>
                <a:spcPts val="0"/>
              </a:spcBef>
              <a:buFont typeface="Wingdings" pitchFamily="2" charset="2"/>
              <a:buNone/>
            </a:pPr>
            <a:r>
              <a:rPr lang="en-US" sz="1400" b="1" dirty="0">
                <a:latin typeface="Symbol" pitchFamily="18" charset="2"/>
              </a:rPr>
              <a:t>s</a:t>
            </a:r>
            <a:r>
              <a:rPr lang="en-US" sz="1400" b="1" dirty="0"/>
              <a:t> = share volatility (per annum),</a:t>
            </a:r>
          </a:p>
          <a:p>
            <a:pPr marL="0" indent="-609600">
              <a:spcBef>
                <a:spcPts val="0"/>
              </a:spcBef>
              <a:buFont typeface="Wingdings" pitchFamily="2" charset="2"/>
              <a:buNone/>
            </a:pPr>
            <a:r>
              <a:rPr lang="en-US" sz="1400" b="1" dirty="0">
                <a:solidFill>
                  <a:schemeClr val="hlink"/>
                </a:solidFill>
              </a:rPr>
              <a:t>N(z)</a:t>
            </a:r>
            <a:r>
              <a:rPr lang="en-US" sz="1400" b="1" dirty="0"/>
              <a:t> = probability that a standardized normal variable will be less than d. </a:t>
            </a:r>
            <a:r>
              <a:rPr lang="en-US" sz="1400" b="1" dirty="0">
                <a:solidFill>
                  <a:schemeClr val="hlink"/>
                </a:solidFill>
              </a:rPr>
              <a:t>In Excel, this can be calculated using NORMSDIST(z)</a:t>
            </a:r>
            <a:r>
              <a:rPr lang="en-US" sz="1400" b="1" dirty="0"/>
              <a:t>.  Delta for a Call = N(d1)     Delta for a Put = N(d1) -1	</a:t>
            </a:r>
          </a:p>
          <a:p>
            <a:pPr marL="0" indent="-609600">
              <a:spcBef>
                <a:spcPts val="0"/>
              </a:spcBef>
              <a:buFont typeface="Wingdings" pitchFamily="2" charset="2"/>
              <a:buNone/>
            </a:pPr>
            <a:endParaRPr lang="en-US" sz="1400" b="1" dirty="0"/>
          </a:p>
        </p:txBody>
      </p:sp>
      <p:sp>
        <p:nvSpPr>
          <p:cNvPr id="178181" name="Line 5"/>
          <p:cNvSpPr>
            <a:spLocks noChangeShapeType="1"/>
          </p:cNvSpPr>
          <p:nvPr/>
        </p:nvSpPr>
        <p:spPr bwMode="auto">
          <a:xfrm>
            <a:off x="1447800" y="2398410"/>
            <a:ext cx="3200400" cy="0"/>
          </a:xfrm>
          <a:prstGeom prst="line">
            <a:avLst/>
          </a:prstGeom>
          <a:noFill/>
          <a:ln w="12700">
            <a:solidFill>
              <a:schemeClr val="hlink"/>
            </a:solidFill>
            <a:miter lim="800000"/>
            <a:headEnd/>
            <a:tailEnd/>
          </a:ln>
          <a:effectLst/>
        </p:spPr>
        <p:txBody>
          <a:bodyPr/>
          <a:lstStyle/>
          <a:p>
            <a:endParaRPr lang="en-US" dirty="0"/>
          </a:p>
        </p:txBody>
      </p:sp>
    </p:spTree>
    <p:extLst>
      <p:ext uri="{BB962C8B-B14F-4D97-AF65-F5344CB8AC3E}">
        <p14:creationId xmlns:p14="http://schemas.microsoft.com/office/powerpoint/2010/main" val="39035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1012" name="Rectangle 4"/>
          <p:cNvSpPr>
            <a:spLocks noGrp="1" noChangeArrowheads="1"/>
          </p:cNvSpPr>
          <p:nvPr>
            <p:ph type="title"/>
          </p:nvPr>
        </p:nvSpPr>
        <p:spPr/>
        <p:txBody>
          <a:bodyPr/>
          <a:lstStyle/>
          <a:p>
            <a:r>
              <a:rPr lang="en-US" dirty="0"/>
              <a:t>NORMSDIST(z) </a:t>
            </a:r>
          </a:p>
        </p:txBody>
      </p:sp>
      <p:graphicFrame>
        <p:nvGraphicFramePr>
          <p:cNvPr id="171013" name="Object 5"/>
          <p:cNvGraphicFramePr>
            <a:graphicFrameLocks noChangeAspect="1"/>
          </p:cNvGraphicFramePr>
          <p:nvPr/>
        </p:nvGraphicFramePr>
        <p:xfrm>
          <a:off x="1381976" y="1006570"/>
          <a:ext cx="7153275" cy="4105275"/>
        </p:xfrm>
        <a:graphic>
          <a:graphicData uri="http://schemas.openxmlformats.org/presentationml/2006/ole">
            <mc:AlternateContent xmlns:mc="http://schemas.openxmlformats.org/markup-compatibility/2006">
              <mc:Choice xmlns:v="urn:schemas-microsoft-com:vml" Requires="v">
                <p:oleObj spid="_x0000_s1056" name="Worksheet" r:id="rId4" imgW="5629275" imgH="4057793" progId="Excel.Sheet.8">
                  <p:embed/>
                </p:oleObj>
              </mc:Choice>
              <mc:Fallback>
                <p:oleObj name="Worksheet" r:id="rId4" imgW="5629275" imgH="4057793" progId="Excel.Sheet.8">
                  <p:embed/>
                  <p:pic>
                    <p:nvPicPr>
                      <p:cNvPr id="171013" name="Object 5"/>
                      <p:cNvPicPr>
                        <a:picLocks noChangeAspect="1" noChangeArrowheads="1"/>
                      </p:cNvPicPr>
                      <p:nvPr/>
                    </p:nvPicPr>
                    <p:blipFill>
                      <a:blip r:embed="rId5"/>
                      <a:srcRect/>
                      <a:stretch>
                        <a:fillRect/>
                      </a:stretch>
                    </p:blipFill>
                    <p:spPr bwMode="auto">
                      <a:xfrm>
                        <a:off x="1381976" y="1006570"/>
                        <a:ext cx="7153275" cy="4105275"/>
                      </a:xfrm>
                      <a:prstGeom prst="rect">
                        <a:avLst/>
                      </a:prstGeom>
                      <a:noFill/>
                      <a:ln>
                        <a:noFill/>
                      </a:ln>
                      <a:effectLst/>
                    </p:spPr>
                  </p:pic>
                </p:oleObj>
              </mc:Fallback>
            </mc:AlternateContent>
          </a:graphicData>
        </a:graphic>
      </p:graphicFrame>
      <p:sp>
        <p:nvSpPr>
          <p:cNvPr id="171014" name="Line 6"/>
          <p:cNvSpPr>
            <a:spLocks noChangeShapeType="1"/>
          </p:cNvSpPr>
          <p:nvPr/>
        </p:nvSpPr>
        <p:spPr bwMode="auto">
          <a:xfrm flipV="1">
            <a:off x="7178158" y="2214780"/>
            <a:ext cx="990600" cy="40481"/>
          </a:xfrm>
          <a:prstGeom prst="line">
            <a:avLst/>
          </a:prstGeom>
          <a:noFill/>
          <a:ln w="12700">
            <a:solidFill>
              <a:srgbClr val="003399"/>
            </a:solidFill>
            <a:miter lim="800000"/>
            <a:headEnd/>
            <a:tailEnd/>
          </a:ln>
          <a:effectLst/>
        </p:spPr>
        <p:txBody>
          <a:bodyPr/>
          <a:lstStyle/>
          <a:p>
            <a:endParaRPr lang="en-US" dirty="0"/>
          </a:p>
        </p:txBody>
      </p:sp>
      <p:sp>
        <p:nvSpPr>
          <p:cNvPr id="171015" name="Line 7"/>
          <p:cNvSpPr>
            <a:spLocks noChangeShapeType="1"/>
          </p:cNvSpPr>
          <p:nvPr/>
        </p:nvSpPr>
        <p:spPr bwMode="auto">
          <a:xfrm flipV="1">
            <a:off x="1822149" y="4151325"/>
            <a:ext cx="914400" cy="17859"/>
          </a:xfrm>
          <a:prstGeom prst="line">
            <a:avLst/>
          </a:prstGeom>
          <a:noFill/>
          <a:ln w="12700">
            <a:solidFill>
              <a:srgbClr val="003399"/>
            </a:solidFill>
            <a:miter lim="800000"/>
            <a:headEnd/>
            <a:tailEnd/>
          </a:ln>
          <a:effectLst/>
        </p:spPr>
        <p:txBody>
          <a:bodyPr/>
          <a:lstStyle/>
          <a:p>
            <a:endParaRPr lang="en-US" dirty="0"/>
          </a:p>
        </p:txBody>
      </p:sp>
      <p:sp>
        <p:nvSpPr>
          <p:cNvPr id="2" name="Rectangle 1"/>
          <p:cNvSpPr/>
          <p:nvPr/>
        </p:nvSpPr>
        <p:spPr bwMode="auto">
          <a:xfrm>
            <a:off x="4844313" y="4552950"/>
            <a:ext cx="228600" cy="375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Verdana" pitchFamily="34" charset="0"/>
              </a:rPr>
              <a:t>z</a:t>
            </a:r>
          </a:p>
        </p:txBody>
      </p:sp>
    </p:spTree>
    <p:extLst>
      <p:ext uri="{BB962C8B-B14F-4D97-AF65-F5344CB8AC3E}">
        <p14:creationId xmlns:p14="http://schemas.microsoft.com/office/powerpoint/2010/main" val="1486838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Black-Scholes?</a:t>
            </a:r>
          </a:p>
        </p:txBody>
      </p:sp>
      <p:sp>
        <p:nvSpPr>
          <p:cNvPr id="3" name="Text Placeholder 2"/>
          <p:cNvSpPr>
            <a:spLocks noGrp="1"/>
          </p:cNvSpPr>
          <p:nvPr>
            <p:ph type="body" sz="quarter" idx="10"/>
          </p:nvPr>
        </p:nvSpPr>
        <p:spPr/>
        <p:txBody>
          <a:bodyPr>
            <a:normAutofit lnSpcReduction="10000"/>
          </a:bodyPr>
          <a:lstStyle/>
          <a:p>
            <a:pPr marL="0" indent="0">
              <a:buNone/>
            </a:pPr>
            <a:r>
              <a:rPr lang="en-US" dirty="0"/>
              <a:t>Their formulas are the foundation for the hedging technique called </a:t>
            </a:r>
            <a:r>
              <a:rPr lang="en-US" dirty="0">
                <a:solidFill>
                  <a:srgbClr val="FF9933"/>
                </a:solidFill>
              </a:rPr>
              <a:t>DELTA HEDGING </a:t>
            </a:r>
            <a:r>
              <a:rPr lang="en-US" dirty="0"/>
              <a:t>(next time)</a:t>
            </a:r>
          </a:p>
          <a:p>
            <a:endParaRPr lang="en-US" dirty="0"/>
          </a:p>
          <a:p>
            <a:pPr marL="0" indent="0">
              <a:buNone/>
            </a:pPr>
            <a:r>
              <a:rPr lang="en-US" sz="3500" dirty="0">
                <a:solidFill>
                  <a:srgbClr val="C00000"/>
                </a:solidFill>
              </a:rPr>
              <a:t>Delta for a Call = N(d1) </a:t>
            </a:r>
            <a:r>
              <a:rPr lang="en-US" sz="1700" dirty="0">
                <a:solidFill>
                  <a:srgbClr val="C00000"/>
                </a:solidFill>
              </a:rPr>
              <a:t> </a:t>
            </a:r>
            <a:r>
              <a:rPr lang="en-US" sz="1500" dirty="0">
                <a:solidFill>
                  <a:srgbClr val="C00000"/>
                </a:solidFill>
              </a:rPr>
              <a:t>a positive number, between 0 and 1</a:t>
            </a:r>
            <a:br>
              <a:rPr lang="en-US" sz="3500" dirty="0">
                <a:solidFill>
                  <a:srgbClr val="C00000"/>
                </a:solidFill>
              </a:rPr>
            </a:br>
            <a:r>
              <a:rPr lang="en-US" sz="3500" dirty="0">
                <a:solidFill>
                  <a:srgbClr val="C00000"/>
                </a:solidFill>
              </a:rPr>
              <a:t>Delta for a Put =  N(d1)-1 </a:t>
            </a:r>
            <a:r>
              <a:rPr lang="en-US" sz="1500" dirty="0">
                <a:solidFill>
                  <a:srgbClr val="C00000"/>
                </a:solidFill>
              </a:rPr>
              <a:t>a negative number, between -1 and 0</a:t>
            </a:r>
            <a:br>
              <a:rPr lang="en-US" sz="3500" dirty="0">
                <a:solidFill>
                  <a:srgbClr val="C00000"/>
                </a:solidFill>
              </a:rPr>
            </a:br>
            <a:endParaRPr lang="en-US" sz="3500" dirty="0">
              <a:solidFill>
                <a:srgbClr val="C00000"/>
              </a:solidFill>
            </a:endParaRPr>
          </a:p>
          <a:p>
            <a:pPr marL="0" indent="0">
              <a:buNone/>
            </a:pPr>
            <a:endParaRPr lang="en-US" dirty="0"/>
          </a:p>
          <a:p>
            <a:endParaRPr lang="en-US" dirty="0"/>
          </a:p>
        </p:txBody>
      </p:sp>
    </p:spTree>
    <p:extLst>
      <p:ext uri="{BB962C8B-B14F-4D97-AF65-F5344CB8AC3E}">
        <p14:creationId xmlns:p14="http://schemas.microsoft.com/office/powerpoint/2010/main" val="27758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D1A9CD-F3D1-40E9-97D1-3B6EEF89FC10}" type="slidenum">
              <a:rPr lang="en-US" smtClean="0"/>
              <a:pPr/>
              <a:t>2</a:t>
            </a:fld>
            <a:endParaRPr lang="en-US" dirty="0"/>
          </a:p>
        </p:txBody>
      </p:sp>
      <p:sp>
        <p:nvSpPr>
          <p:cNvPr id="173059" name="Rectangle 3"/>
          <p:cNvSpPr>
            <a:spLocks noGrp="1" noChangeArrowheads="1"/>
          </p:cNvSpPr>
          <p:nvPr>
            <p:ph type="body" sz="quarter" idx="11"/>
          </p:nvPr>
        </p:nvSpPr>
        <p:spPr>
          <a:xfrm>
            <a:off x="304800" y="895350"/>
            <a:ext cx="8153400" cy="3959225"/>
          </a:xfrm>
        </p:spPr>
        <p:txBody>
          <a:bodyPr/>
          <a:lstStyle/>
          <a:p>
            <a:r>
              <a:rPr lang="en-US" dirty="0"/>
              <a:t>Easy meter</a:t>
            </a:r>
          </a:p>
          <a:p>
            <a:r>
              <a:rPr lang="en-US" dirty="0"/>
              <a:t>Over 20 teams</a:t>
            </a:r>
          </a:p>
          <a:p>
            <a:r>
              <a:rPr lang="en-US" dirty="0"/>
              <a:t>Check on the DBs whether you can see your PortfolioTeamXX table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a:t>Double-checked Values</a:t>
            </a:r>
          </a:p>
        </p:txBody>
      </p:sp>
      <p:sp>
        <p:nvSpPr>
          <p:cNvPr id="167939" name="Rectangle 3"/>
          <p:cNvSpPr>
            <a:spLocks noGrp="1" noChangeArrowheads="1"/>
          </p:cNvSpPr>
          <p:nvPr>
            <p:ph idx="4294967295"/>
          </p:nvPr>
        </p:nvSpPr>
        <p:spPr>
          <a:xfrm>
            <a:off x="609600" y="971550"/>
            <a:ext cx="8534400" cy="4114800"/>
          </a:xfrm>
          <a:prstGeom prst="rect">
            <a:avLst/>
          </a:prstGeom>
        </p:spPr>
        <p:txBody>
          <a:bodyPr/>
          <a:lstStyle/>
          <a:p>
            <a:r>
              <a:rPr lang="en-US" sz="2800" dirty="0"/>
              <a:t>Example:</a:t>
            </a:r>
          </a:p>
          <a:p>
            <a:pPr marL="400050" lvl="1" indent="0">
              <a:buNone/>
            </a:pPr>
            <a:r>
              <a:rPr lang="en-US" sz="2000" dirty="0"/>
              <a:t>S = $ 42,  X = $40</a:t>
            </a:r>
            <a:br>
              <a:rPr lang="en-US" sz="2000" dirty="0"/>
            </a:br>
            <a:r>
              <a:rPr lang="en-US" sz="2000" dirty="0"/>
              <a:t>t = 0.5</a:t>
            </a:r>
            <a:br>
              <a:rPr lang="en-US" sz="2000" dirty="0"/>
            </a:br>
            <a:r>
              <a:rPr lang="en-US" sz="2000" dirty="0"/>
              <a:t>r = 0.10 (10% p.a.)</a:t>
            </a:r>
            <a:br>
              <a:rPr lang="en-US" sz="2000" dirty="0"/>
            </a:br>
            <a:r>
              <a:rPr lang="en-US" sz="2000" dirty="0"/>
              <a:t>s = 0.2 (20% p.a.)</a:t>
            </a:r>
          </a:p>
          <a:p>
            <a:r>
              <a:rPr lang="en-US" sz="2800" dirty="0"/>
              <a:t>Results:</a:t>
            </a:r>
          </a:p>
          <a:p>
            <a:pPr marL="457200" lvl="1" indent="0">
              <a:buNone/>
            </a:pPr>
            <a:r>
              <a:rPr lang="en-US" sz="2000" dirty="0"/>
              <a:t>d1 = 0.7693</a:t>
            </a:r>
            <a:br>
              <a:rPr lang="en-US" sz="2000" dirty="0"/>
            </a:br>
            <a:r>
              <a:rPr lang="en-US" sz="2000" dirty="0"/>
              <a:t>d2 = 0.6278</a:t>
            </a:r>
            <a:br>
              <a:rPr lang="en-US" sz="2000" dirty="0"/>
            </a:br>
            <a:r>
              <a:rPr lang="en-US" sz="2000" dirty="0"/>
              <a:t>N(d1) = 0.7791</a:t>
            </a:r>
            <a:br>
              <a:rPr lang="en-US" sz="2000" dirty="0"/>
            </a:br>
            <a:r>
              <a:rPr lang="en-US" sz="2000" dirty="0"/>
              <a:t>N(d2) = 0.7349</a:t>
            </a:r>
            <a:br>
              <a:rPr lang="en-US" sz="2000" dirty="0"/>
            </a:br>
            <a:r>
              <a:rPr lang="en-US" sz="2000" dirty="0"/>
              <a:t>C = $4.76 and P=$0.81</a:t>
            </a:r>
          </a:p>
          <a:p>
            <a:endParaRPr lang="en-US" sz="2800" dirty="0"/>
          </a:p>
        </p:txBody>
      </p:sp>
      <p:sp>
        <p:nvSpPr>
          <p:cNvPr id="4" name="Oval 3">
            <a:extLst>
              <a:ext uri="{FF2B5EF4-FFF2-40B4-BE49-F238E27FC236}">
                <a16:creationId xmlns:a16="http://schemas.microsoft.com/office/drawing/2014/main" id="{4810CAD0-C105-4834-8EED-C0E8305926B2}"/>
              </a:ext>
            </a:extLst>
          </p:cNvPr>
          <p:cNvSpPr/>
          <p:nvPr/>
        </p:nvSpPr>
        <p:spPr>
          <a:xfrm>
            <a:off x="8991600" y="500003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11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4229023-1186-41ED-901E-7ADE4F68A4DB}"/>
              </a:ext>
            </a:extLst>
          </p:cNvPr>
          <p:cNvSpPr>
            <a:spLocks noGrp="1"/>
          </p:cNvSpPr>
          <p:nvPr>
            <p:ph type="subTitle" idx="1"/>
          </p:nvPr>
        </p:nvSpPr>
        <p:spPr/>
        <p:txBody>
          <a:bodyPr/>
          <a:lstStyle/>
          <a:p>
            <a:r>
              <a:rPr lang="en-US" dirty="0"/>
              <a:t>What is new in IT?</a:t>
            </a:r>
          </a:p>
        </p:txBody>
      </p:sp>
    </p:spTree>
    <p:extLst>
      <p:ext uri="{BB962C8B-B14F-4D97-AF65-F5344CB8AC3E}">
        <p14:creationId xmlns:p14="http://schemas.microsoft.com/office/powerpoint/2010/main" val="254371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Homework</a:t>
            </a:r>
          </a:p>
        </p:txBody>
      </p:sp>
      <p:sp>
        <p:nvSpPr>
          <p:cNvPr id="2051" name="Rectangle 3"/>
          <p:cNvSpPr>
            <a:spLocks noGrp="1" noChangeArrowheads="1"/>
          </p:cNvSpPr>
          <p:nvPr>
            <p:ph type="subTitle" idx="1"/>
          </p:nvPr>
        </p:nvSpPr>
        <p:spPr/>
        <p:txBody>
          <a:bodyPr/>
          <a:lstStyle/>
          <a:p>
            <a:r>
              <a:rPr lang="en-US" dirty="0"/>
              <a:t>Demo</a:t>
            </a:r>
          </a:p>
          <a:p>
            <a:endParaRPr lang="en-US" dirty="0"/>
          </a:p>
        </p:txBody>
      </p:sp>
    </p:spTree>
    <p:extLst>
      <p:ext uri="{BB962C8B-B14F-4D97-AF65-F5344CB8AC3E}">
        <p14:creationId xmlns:p14="http://schemas.microsoft.com/office/powerpoint/2010/main" val="371647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42950"/>
            <a:ext cx="8839200" cy="4267200"/>
          </a:xfrm>
        </p:spPr>
        <p:txBody>
          <a:bodyPr/>
          <a:lstStyle/>
          <a:p>
            <a:r>
              <a:rPr lang="en-US" sz="6600" dirty="0"/>
              <a:t>Black Scholes</a:t>
            </a:r>
            <a:br>
              <a:rPr lang="en-US" sz="6600" dirty="0"/>
            </a:br>
            <a:r>
              <a:rPr lang="en-US" sz="6600" dirty="0"/>
              <a:t>was so much fun…</a:t>
            </a:r>
            <a:br>
              <a:rPr lang="en-US" sz="6600" dirty="0"/>
            </a:br>
            <a:r>
              <a:rPr lang="en-US" sz="6600" dirty="0"/>
              <a:t>Let’s do it again!</a:t>
            </a:r>
            <a:br>
              <a:rPr lang="en-US" sz="6600" dirty="0"/>
            </a:br>
            <a:endParaRPr lang="en-US" sz="6600" dirty="0"/>
          </a:p>
        </p:txBody>
      </p:sp>
    </p:spTree>
    <p:extLst>
      <p:ext uri="{BB962C8B-B14F-4D97-AF65-F5344CB8AC3E}">
        <p14:creationId xmlns:p14="http://schemas.microsoft.com/office/powerpoint/2010/main" val="427843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put?</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dirty="0">
                <a:solidFill>
                  <a:srgbClr val="A50021"/>
                </a:solidFill>
                <a:effectLst/>
                <a:latin typeface="Segoe UI Black" panose="020B0A02040204020203" pitchFamily="34" charset="0"/>
                <a:ea typeface="Segoe UI Black" panose="020B0A02040204020203" pitchFamily="34" charset="0"/>
              </a:rPr>
              <a:t>$140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Put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Tree>
    <p:extLst>
      <p:ext uri="{BB962C8B-B14F-4D97-AF65-F5344CB8AC3E}">
        <p14:creationId xmlns:p14="http://schemas.microsoft.com/office/powerpoint/2010/main" val="366728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an option?</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A50021"/>
                </a:solidFill>
                <a:effectLst/>
                <a:latin typeface="Segoe UI Black" panose="020B0A02040204020203" pitchFamily="34" charset="0"/>
                <a:ea typeface="Segoe UI Black" panose="020B0A02040204020203" pitchFamily="34" charset="0"/>
              </a:rPr>
              <a:t>$130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Put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Tree>
    <p:extLst>
      <p:ext uri="{BB962C8B-B14F-4D97-AF65-F5344CB8AC3E}">
        <p14:creationId xmlns:p14="http://schemas.microsoft.com/office/powerpoint/2010/main" val="395835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71D98-A7A0-44F2-8ABC-C72D50449F45}"/>
              </a:ext>
            </a:extLst>
          </p:cNvPr>
          <p:cNvSpPr>
            <a:spLocks noGrp="1"/>
          </p:cNvSpPr>
          <p:nvPr>
            <p:ph type="title"/>
          </p:nvPr>
        </p:nvSpPr>
        <p:spPr/>
        <p:txBody>
          <a:bodyPr/>
          <a:lstStyle/>
          <a:p>
            <a:r>
              <a:rPr lang="en-US" sz="4800" dirty="0"/>
              <a:t>What is the value of a put?</a:t>
            </a:r>
          </a:p>
        </p:txBody>
      </p:sp>
      <p:sp>
        <p:nvSpPr>
          <p:cNvPr id="5" name="Text Placeholder 4">
            <a:extLst>
              <a:ext uri="{FF2B5EF4-FFF2-40B4-BE49-F238E27FC236}">
                <a16:creationId xmlns:a16="http://schemas.microsoft.com/office/drawing/2014/main" id="{F544A5B8-BEB9-4B5E-A500-D57FD6837DE7}"/>
              </a:ext>
            </a:extLst>
          </p:cNvPr>
          <p:cNvSpPr>
            <a:spLocks noGrp="1"/>
          </p:cNvSpPr>
          <p:nvPr>
            <p:ph type="body" sz="quarter" idx="10"/>
          </p:nvPr>
        </p:nvSpPr>
        <p:spPr>
          <a:xfrm>
            <a:off x="304800" y="819150"/>
            <a:ext cx="8534400" cy="3962400"/>
          </a:xfrm>
        </p:spPr>
        <p:txBody>
          <a:bodyPr/>
          <a:lstStyle/>
          <a:p>
            <a:r>
              <a:rPr lang="en-US" dirty="0"/>
              <a:t>There is a </a:t>
            </a:r>
            <a:r>
              <a:rPr lang="en-US" dirty="0">
                <a:solidFill>
                  <a:srgbClr val="FF9933"/>
                </a:solidFill>
              </a:rPr>
              <a:t>negative correlation </a:t>
            </a:r>
            <a:r>
              <a:rPr lang="en-US" dirty="0"/>
              <a:t>between the value of a PUT and the spot price of its underlier</a:t>
            </a:r>
          </a:p>
        </p:txBody>
      </p:sp>
      <p:sp>
        <p:nvSpPr>
          <p:cNvPr id="3" name="Slide Number Placeholder 2">
            <a:extLst>
              <a:ext uri="{FF2B5EF4-FFF2-40B4-BE49-F238E27FC236}">
                <a16:creationId xmlns:a16="http://schemas.microsoft.com/office/drawing/2014/main" id="{FFCB4354-F5F9-4107-A47B-5518C279E4E6}"/>
              </a:ext>
            </a:extLst>
          </p:cNvPr>
          <p:cNvSpPr>
            <a:spLocks noGrp="1"/>
          </p:cNvSpPr>
          <p:nvPr>
            <p:ph type="sldNum" sz="quarter" idx="4"/>
          </p:nvPr>
        </p:nvSpPr>
        <p:spPr/>
        <p:txBody>
          <a:bodyPr/>
          <a:lstStyle/>
          <a:p>
            <a:fld id="{70D1A9CD-F3D1-40E9-97D1-3B6EEF89FC10}" type="slidenum">
              <a:rPr lang="en-US" smtClean="0"/>
              <a:pPr/>
              <a:t>26</a:t>
            </a:fld>
            <a:endParaRPr lang="en-US" dirty="0"/>
          </a:p>
        </p:txBody>
      </p:sp>
      <p:sp>
        <p:nvSpPr>
          <p:cNvPr id="6" name="Arrow: Up 5">
            <a:extLst>
              <a:ext uri="{FF2B5EF4-FFF2-40B4-BE49-F238E27FC236}">
                <a16:creationId xmlns:a16="http://schemas.microsoft.com/office/drawing/2014/main" id="{F5702913-99EE-4A8F-8284-6D09C5422FAC}"/>
              </a:ext>
            </a:extLst>
          </p:cNvPr>
          <p:cNvSpPr/>
          <p:nvPr/>
        </p:nvSpPr>
        <p:spPr>
          <a:xfrm rot="10800000">
            <a:off x="1524000" y="3028950"/>
            <a:ext cx="2743200" cy="1752600"/>
          </a:xfrm>
          <a:prstGeom prst="upArrow">
            <a:avLst>
              <a:gd name="adj1" fmla="val 583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endParaRPr>
          </a:p>
        </p:txBody>
      </p:sp>
      <p:sp>
        <p:nvSpPr>
          <p:cNvPr id="7" name="Arrow: Up 6">
            <a:extLst>
              <a:ext uri="{FF2B5EF4-FFF2-40B4-BE49-F238E27FC236}">
                <a16:creationId xmlns:a16="http://schemas.microsoft.com/office/drawing/2014/main" id="{AE443598-3869-4ED8-A4B4-728D7B582908}"/>
              </a:ext>
            </a:extLst>
          </p:cNvPr>
          <p:cNvSpPr/>
          <p:nvPr/>
        </p:nvSpPr>
        <p:spPr>
          <a:xfrm rot="10800000" flipV="1">
            <a:off x="5257800" y="3028950"/>
            <a:ext cx="2971800" cy="1752600"/>
          </a:xfrm>
          <a:prstGeom prst="upArrow">
            <a:avLst>
              <a:gd name="adj1" fmla="val 5864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dirty="0">
                <a:effectLst/>
              </a:rPr>
              <a:t>Value of the put option goes up</a:t>
            </a:r>
          </a:p>
        </p:txBody>
      </p:sp>
      <p:sp>
        <p:nvSpPr>
          <p:cNvPr id="2" name="TextBox 1">
            <a:extLst>
              <a:ext uri="{FF2B5EF4-FFF2-40B4-BE49-F238E27FC236}">
                <a16:creationId xmlns:a16="http://schemas.microsoft.com/office/drawing/2014/main" id="{5A95766E-8600-4F6A-B72B-136272FB15DD}"/>
              </a:ext>
            </a:extLst>
          </p:cNvPr>
          <p:cNvSpPr txBox="1"/>
          <p:nvPr/>
        </p:nvSpPr>
        <p:spPr>
          <a:xfrm>
            <a:off x="2133600" y="3021623"/>
            <a:ext cx="1447800" cy="1569660"/>
          </a:xfrm>
          <a:prstGeom prst="rect">
            <a:avLst/>
          </a:prstGeom>
          <a:noFill/>
        </p:spPr>
        <p:txBody>
          <a:bodyPr wrap="square" rtlCol="0">
            <a:spAutoFit/>
          </a:bodyPr>
          <a:lstStyle/>
          <a:p>
            <a:pPr algn="ctr"/>
            <a:r>
              <a:rPr lang="en-US" sz="2400" dirty="0">
                <a:solidFill>
                  <a:schemeClr val="lt1"/>
                </a:solidFill>
                <a:effectLst/>
                <a:latin typeface="+mn-lt"/>
              </a:rPr>
              <a:t>Price of the share goes down</a:t>
            </a:r>
          </a:p>
        </p:txBody>
      </p:sp>
    </p:spTree>
    <p:extLst>
      <p:ext uri="{BB962C8B-B14F-4D97-AF65-F5344CB8AC3E}">
        <p14:creationId xmlns:p14="http://schemas.microsoft.com/office/powerpoint/2010/main" val="413142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put?</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FF9933"/>
                </a:solidFill>
                <a:effectLst/>
                <a:latin typeface="Segoe UI Black" panose="020B0A02040204020203" pitchFamily="34" charset="0"/>
                <a:ea typeface="Segoe UI Black" panose="020B0A02040204020203" pitchFamily="34" charset="0"/>
              </a:rPr>
              <a:t>$130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Put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
        <p:nvSpPr>
          <p:cNvPr id="2" name="TextBox 1">
            <a:extLst>
              <a:ext uri="{FF2B5EF4-FFF2-40B4-BE49-F238E27FC236}">
                <a16:creationId xmlns:a16="http://schemas.microsoft.com/office/drawing/2014/main" id="{E1D2CB79-ACE5-4861-B8B2-96619208D956}"/>
              </a:ext>
            </a:extLst>
          </p:cNvPr>
          <p:cNvSpPr txBox="1"/>
          <p:nvPr/>
        </p:nvSpPr>
        <p:spPr>
          <a:xfrm>
            <a:off x="3272173" y="2038350"/>
            <a:ext cx="2052636" cy="1384995"/>
          </a:xfrm>
          <a:prstGeom prst="rect">
            <a:avLst/>
          </a:prstGeom>
          <a:solidFill>
            <a:srgbClr val="FF9933"/>
          </a:solidFill>
        </p:spPr>
        <p:txBody>
          <a:bodyPr wrap="square" rtlCol="0">
            <a:spAutoFit/>
          </a:bodyPr>
          <a:lstStyle/>
          <a:p>
            <a:pPr algn="l"/>
            <a:r>
              <a:rPr lang="en-US" sz="1400" dirty="0">
                <a:solidFill>
                  <a:schemeClr val="tx1"/>
                </a:solidFill>
                <a:effectLst/>
              </a:rPr>
              <a:t>We just found that this put is worth $20</a:t>
            </a:r>
          </a:p>
          <a:p>
            <a:pPr algn="l"/>
            <a:br>
              <a:rPr lang="en-US" sz="1400" dirty="0">
                <a:solidFill>
                  <a:schemeClr val="tx1"/>
                </a:solidFill>
                <a:effectLst/>
              </a:rPr>
            </a:br>
            <a:r>
              <a:rPr lang="en-US" sz="1400" dirty="0">
                <a:solidFill>
                  <a:schemeClr val="tx1"/>
                </a:solidFill>
                <a:effectLst/>
              </a:rPr>
              <a:t>What happens if we now change the strike?</a:t>
            </a:r>
          </a:p>
        </p:txBody>
      </p:sp>
    </p:spTree>
    <p:extLst>
      <p:ext uri="{BB962C8B-B14F-4D97-AF65-F5344CB8AC3E}">
        <p14:creationId xmlns:p14="http://schemas.microsoft.com/office/powerpoint/2010/main" val="297723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put?</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FF9933"/>
                </a:solidFill>
                <a:effectLst/>
                <a:latin typeface="Segoe UI Black" panose="020B0A02040204020203" pitchFamily="34" charset="0"/>
                <a:ea typeface="Segoe UI Black" panose="020B0A02040204020203" pitchFamily="34" charset="0"/>
              </a:rPr>
              <a:t>130</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Put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a:t>
            </a:r>
            <a:r>
              <a:rPr lang="en-US" sz="3600" b="1" dirty="0">
                <a:solidFill>
                  <a:srgbClr val="A50021"/>
                </a:solidFill>
                <a:effectLst/>
              </a:rPr>
              <a:t>$160</a:t>
            </a:r>
            <a:br>
              <a:rPr lang="en-US" sz="3600" dirty="0">
                <a:solidFill>
                  <a:schemeClr val="tx1"/>
                </a:solidFill>
                <a:effectLst/>
              </a:rPr>
            </a:br>
            <a:r>
              <a:rPr lang="en-US" sz="3600" dirty="0">
                <a:solidFill>
                  <a:schemeClr val="tx1"/>
                </a:solidFill>
                <a:effectLst/>
              </a:rPr>
              <a:t>   Expiration: July 21st</a:t>
            </a:r>
          </a:p>
        </p:txBody>
      </p:sp>
    </p:spTree>
    <p:extLst>
      <p:ext uri="{BB962C8B-B14F-4D97-AF65-F5344CB8AC3E}">
        <p14:creationId xmlns:p14="http://schemas.microsoft.com/office/powerpoint/2010/main" val="421790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71D98-A7A0-44F2-8ABC-C72D50449F45}"/>
              </a:ext>
            </a:extLst>
          </p:cNvPr>
          <p:cNvSpPr>
            <a:spLocks noGrp="1"/>
          </p:cNvSpPr>
          <p:nvPr>
            <p:ph type="title"/>
          </p:nvPr>
        </p:nvSpPr>
        <p:spPr/>
        <p:txBody>
          <a:bodyPr/>
          <a:lstStyle/>
          <a:p>
            <a:r>
              <a:rPr lang="en-US" sz="4800" dirty="0"/>
              <a:t>What is the value of a put?</a:t>
            </a:r>
          </a:p>
        </p:txBody>
      </p:sp>
      <p:sp>
        <p:nvSpPr>
          <p:cNvPr id="5" name="Text Placeholder 4">
            <a:extLst>
              <a:ext uri="{FF2B5EF4-FFF2-40B4-BE49-F238E27FC236}">
                <a16:creationId xmlns:a16="http://schemas.microsoft.com/office/drawing/2014/main" id="{F544A5B8-BEB9-4B5E-A500-D57FD6837DE7}"/>
              </a:ext>
            </a:extLst>
          </p:cNvPr>
          <p:cNvSpPr>
            <a:spLocks noGrp="1"/>
          </p:cNvSpPr>
          <p:nvPr>
            <p:ph type="body" sz="quarter" idx="10"/>
          </p:nvPr>
        </p:nvSpPr>
        <p:spPr>
          <a:xfrm>
            <a:off x="304800" y="819150"/>
            <a:ext cx="8534400" cy="3962400"/>
          </a:xfrm>
        </p:spPr>
        <p:txBody>
          <a:bodyPr/>
          <a:lstStyle/>
          <a:p>
            <a:r>
              <a:rPr lang="en-US" dirty="0"/>
              <a:t>There is a </a:t>
            </a:r>
            <a:r>
              <a:rPr lang="en-US" dirty="0">
                <a:solidFill>
                  <a:srgbClr val="FF9933"/>
                </a:solidFill>
              </a:rPr>
              <a:t>positive correlation </a:t>
            </a:r>
            <a:r>
              <a:rPr lang="en-US" dirty="0"/>
              <a:t>between the value of a PUT and its strike</a:t>
            </a:r>
          </a:p>
        </p:txBody>
      </p:sp>
      <p:sp>
        <p:nvSpPr>
          <p:cNvPr id="3" name="Slide Number Placeholder 2">
            <a:extLst>
              <a:ext uri="{FF2B5EF4-FFF2-40B4-BE49-F238E27FC236}">
                <a16:creationId xmlns:a16="http://schemas.microsoft.com/office/drawing/2014/main" id="{FFCB4354-F5F9-4107-A47B-5518C279E4E6}"/>
              </a:ext>
            </a:extLst>
          </p:cNvPr>
          <p:cNvSpPr>
            <a:spLocks noGrp="1"/>
          </p:cNvSpPr>
          <p:nvPr>
            <p:ph type="sldNum" sz="quarter" idx="4"/>
          </p:nvPr>
        </p:nvSpPr>
        <p:spPr/>
        <p:txBody>
          <a:bodyPr/>
          <a:lstStyle/>
          <a:p>
            <a:fld id="{70D1A9CD-F3D1-40E9-97D1-3B6EEF89FC10}" type="slidenum">
              <a:rPr lang="en-US" smtClean="0"/>
              <a:pPr/>
              <a:t>29</a:t>
            </a:fld>
            <a:endParaRPr lang="en-US" dirty="0"/>
          </a:p>
        </p:txBody>
      </p:sp>
      <p:sp>
        <p:nvSpPr>
          <p:cNvPr id="6" name="Arrow: Up 5">
            <a:extLst>
              <a:ext uri="{FF2B5EF4-FFF2-40B4-BE49-F238E27FC236}">
                <a16:creationId xmlns:a16="http://schemas.microsoft.com/office/drawing/2014/main" id="{F5702913-99EE-4A8F-8284-6D09C5422FAC}"/>
              </a:ext>
            </a:extLst>
          </p:cNvPr>
          <p:cNvSpPr/>
          <p:nvPr/>
        </p:nvSpPr>
        <p:spPr>
          <a:xfrm>
            <a:off x="5105400" y="2800350"/>
            <a:ext cx="2743200" cy="1752600"/>
          </a:xfrm>
          <a:prstGeom prst="upArrow">
            <a:avLst>
              <a:gd name="adj1" fmla="val 583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rPr>
              <a:t>Value of the put option</a:t>
            </a:r>
          </a:p>
        </p:txBody>
      </p:sp>
      <p:grpSp>
        <p:nvGrpSpPr>
          <p:cNvPr id="8" name="Group 7">
            <a:extLst>
              <a:ext uri="{FF2B5EF4-FFF2-40B4-BE49-F238E27FC236}">
                <a16:creationId xmlns:a16="http://schemas.microsoft.com/office/drawing/2014/main" id="{D8023C5C-92ED-48ED-8D23-ED6A81BC723D}"/>
              </a:ext>
            </a:extLst>
          </p:cNvPr>
          <p:cNvGrpSpPr/>
          <p:nvPr/>
        </p:nvGrpSpPr>
        <p:grpSpPr>
          <a:xfrm rot="10800000">
            <a:off x="1219200" y="2827020"/>
            <a:ext cx="2743200" cy="1828800"/>
            <a:chOff x="5181600" y="2724150"/>
            <a:chExt cx="2743200" cy="1828800"/>
          </a:xfrm>
        </p:grpSpPr>
        <p:sp>
          <p:nvSpPr>
            <p:cNvPr id="7" name="Arrow: Up 6">
              <a:extLst>
                <a:ext uri="{FF2B5EF4-FFF2-40B4-BE49-F238E27FC236}">
                  <a16:creationId xmlns:a16="http://schemas.microsoft.com/office/drawing/2014/main" id="{AE443598-3869-4ED8-A4B4-728D7B582908}"/>
                </a:ext>
              </a:extLst>
            </p:cNvPr>
            <p:cNvSpPr/>
            <p:nvPr/>
          </p:nvSpPr>
          <p:spPr>
            <a:xfrm rot="10800000">
              <a:off x="5181600" y="2724150"/>
              <a:ext cx="2743200" cy="1828800"/>
            </a:xfrm>
            <a:prstGeom prst="upArrow">
              <a:avLst>
                <a:gd name="adj1" fmla="val 5864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dirty="0">
                <a:effectLst/>
              </a:endParaRPr>
            </a:p>
          </p:txBody>
        </p:sp>
        <p:sp>
          <p:nvSpPr>
            <p:cNvPr id="2" name="Rectangle 1">
              <a:extLst>
                <a:ext uri="{FF2B5EF4-FFF2-40B4-BE49-F238E27FC236}">
                  <a16:creationId xmlns:a16="http://schemas.microsoft.com/office/drawing/2014/main" id="{D311AC1B-84D5-49CE-B931-C775B9351152}"/>
                </a:ext>
              </a:extLst>
            </p:cNvPr>
            <p:cNvSpPr/>
            <p:nvPr/>
          </p:nvSpPr>
          <p:spPr>
            <a:xfrm rot="10800000">
              <a:off x="5829299" y="2933078"/>
              <a:ext cx="14478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rPr>
                <a:t>Higher</a:t>
              </a:r>
            </a:p>
            <a:p>
              <a:pPr algn="ctr"/>
              <a:r>
                <a:rPr lang="en-US" sz="2400" dirty="0">
                  <a:effectLst/>
                </a:rPr>
                <a:t>strike</a:t>
              </a:r>
            </a:p>
          </p:txBody>
        </p:sp>
      </p:grpSp>
    </p:spTree>
    <p:extLst>
      <p:ext uri="{BB962C8B-B14F-4D97-AF65-F5344CB8AC3E}">
        <p14:creationId xmlns:p14="http://schemas.microsoft.com/office/powerpoint/2010/main" val="34535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9D958-D83B-438A-929A-4A13DBBFD21D}"/>
              </a:ext>
            </a:extLst>
          </p:cNvPr>
          <p:cNvSpPr>
            <a:spLocks noGrp="1"/>
          </p:cNvSpPr>
          <p:nvPr>
            <p:ph type="title"/>
          </p:nvPr>
        </p:nvSpPr>
        <p:spPr/>
        <p:txBody>
          <a:bodyPr/>
          <a:lstStyle/>
          <a:p>
            <a:r>
              <a:rPr lang="en-US" dirty="0"/>
              <a:t>Learning Objective</a:t>
            </a:r>
          </a:p>
        </p:txBody>
      </p:sp>
      <p:sp>
        <p:nvSpPr>
          <p:cNvPr id="5" name="Text Placeholder 4">
            <a:extLst>
              <a:ext uri="{FF2B5EF4-FFF2-40B4-BE49-F238E27FC236}">
                <a16:creationId xmlns:a16="http://schemas.microsoft.com/office/drawing/2014/main" id="{02D38627-7393-451B-8AED-2910A4DE1EFF}"/>
              </a:ext>
            </a:extLst>
          </p:cNvPr>
          <p:cNvSpPr>
            <a:spLocks noGrp="1"/>
          </p:cNvSpPr>
          <p:nvPr>
            <p:ph type="body" sz="quarter" idx="10"/>
          </p:nvPr>
        </p:nvSpPr>
        <p:spPr/>
        <p:txBody>
          <a:bodyPr/>
          <a:lstStyle/>
          <a:p>
            <a:r>
              <a:rPr lang="en-US" dirty="0"/>
              <a:t>Understand the financial value of option contracts</a:t>
            </a:r>
          </a:p>
        </p:txBody>
      </p:sp>
      <p:sp>
        <p:nvSpPr>
          <p:cNvPr id="2" name="Slide Number Placeholder 1">
            <a:extLst>
              <a:ext uri="{FF2B5EF4-FFF2-40B4-BE49-F238E27FC236}">
                <a16:creationId xmlns:a16="http://schemas.microsoft.com/office/drawing/2014/main" id="{EF8AC68E-8DE0-44A8-A2A5-5D60F4C64C7E}"/>
              </a:ext>
            </a:extLst>
          </p:cNvPr>
          <p:cNvSpPr>
            <a:spLocks noGrp="1"/>
          </p:cNvSpPr>
          <p:nvPr>
            <p:ph type="sldNum" sz="quarter" idx="4"/>
          </p:nvPr>
        </p:nvSpPr>
        <p:spPr/>
        <p:txBody>
          <a:bodyPr/>
          <a:lstStyle/>
          <a:p>
            <a:fld id="{70D1A9CD-F3D1-40E9-97D1-3B6EEF89FC10}" type="slidenum">
              <a:rPr lang="en-US" smtClean="0"/>
              <a:pPr/>
              <a:t>3</a:t>
            </a:fld>
            <a:endParaRPr lang="en-US" dirty="0"/>
          </a:p>
        </p:txBody>
      </p:sp>
    </p:spTree>
    <p:extLst>
      <p:ext uri="{BB962C8B-B14F-4D97-AF65-F5344CB8AC3E}">
        <p14:creationId xmlns:p14="http://schemas.microsoft.com/office/powerpoint/2010/main" val="315861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6858000" y="3261290"/>
            <a:ext cx="2209800" cy="1748860"/>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put?</a:t>
            </a:r>
          </a:p>
        </p:txBody>
      </p:sp>
      <p:sp>
        <p:nvSpPr>
          <p:cNvPr id="175108" name="Rectangle 4"/>
          <p:cNvSpPr>
            <a:spLocks noGrp="1" noChangeArrowheads="1"/>
          </p:cNvSpPr>
          <p:nvPr>
            <p:ph type="body" sz="quarter" idx="10"/>
          </p:nvPr>
        </p:nvSpPr>
        <p:spPr>
          <a:prstGeom prst="rect">
            <a:avLst/>
          </a:prstGeom>
        </p:spPr>
        <p:txBody>
          <a:bodyPr/>
          <a:lstStyle/>
          <a:p>
            <a:r>
              <a:rPr lang="en-US" dirty="0"/>
              <a:t>On expiration day, value is certain and dependent on the difference between spot and strike</a:t>
            </a:r>
          </a:p>
          <a:p>
            <a:endParaRPr lang="en-US" dirty="0"/>
          </a:p>
          <a:p>
            <a:r>
              <a:rPr lang="en-US" dirty="0"/>
              <a:t>What about any other day?</a:t>
            </a:r>
          </a:p>
        </p:txBody>
      </p:sp>
      <p:sp>
        <p:nvSpPr>
          <p:cNvPr id="175109" name="WordArt 5"/>
          <p:cNvSpPr>
            <a:spLocks noChangeArrowheads="1" noChangeShapeType="1" noTextEdit="1"/>
          </p:cNvSpPr>
          <p:nvPr/>
        </p:nvSpPr>
        <p:spPr bwMode="auto">
          <a:xfrm>
            <a:off x="7227307" y="3448883"/>
            <a:ext cx="1311857" cy="1100544"/>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spTree>
    <p:extLst>
      <p:ext uri="{BB962C8B-B14F-4D97-AF65-F5344CB8AC3E}">
        <p14:creationId xmlns:p14="http://schemas.microsoft.com/office/powerpoint/2010/main" val="264951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animEffect transition="in" filter="fade">
                                      <p:cBhvr>
                                        <p:cTn id="7" dur="500"/>
                                        <p:tgtEl>
                                          <p:spTgt spid="175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8">
                                            <p:txEl>
                                              <p:pRg st="2" end="2"/>
                                            </p:txEl>
                                          </p:spTgt>
                                        </p:tgtEl>
                                        <p:attrNameLst>
                                          <p:attrName>style.visibility</p:attrName>
                                        </p:attrNameLst>
                                      </p:cBhvr>
                                      <p:to>
                                        <p:strVal val="visible"/>
                                      </p:to>
                                    </p:set>
                                    <p:animEffect transition="in" filter="fade">
                                      <p:cBhvr>
                                        <p:cTn id="12" dur="500"/>
                                        <p:tgtEl>
                                          <p:spTgt spid="175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title"/>
          </p:nvPr>
        </p:nvSpPr>
        <p:spPr/>
        <p:txBody>
          <a:bodyPr/>
          <a:lstStyle/>
          <a:p>
            <a:r>
              <a:rPr lang="en-US" sz="4800" dirty="0"/>
              <a:t>What is the value of a put?</a:t>
            </a:r>
          </a:p>
        </p:txBody>
      </p:sp>
      <p:grpSp>
        <p:nvGrpSpPr>
          <p:cNvPr id="8" name="Group 7">
            <a:extLst>
              <a:ext uri="{FF2B5EF4-FFF2-40B4-BE49-F238E27FC236}">
                <a16:creationId xmlns:a16="http://schemas.microsoft.com/office/drawing/2014/main" id="{A26D5E99-56EA-4874-AE48-0DDBF2525706}"/>
              </a:ext>
            </a:extLst>
          </p:cNvPr>
          <p:cNvGrpSpPr/>
          <p:nvPr/>
        </p:nvGrpSpPr>
        <p:grpSpPr>
          <a:xfrm>
            <a:off x="8153400" y="938657"/>
            <a:ext cx="914400" cy="794894"/>
            <a:chOff x="7391400" y="938656"/>
            <a:chExt cx="1676400" cy="1326721"/>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gr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1818840"/>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1809750"/>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$160 </a:t>
            </a:r>
          </a:p>
        </p:txBody>
      </p:sp>
      <p:sp>
        <p:nvSpPr>
          <p:cNvPr id="12" name="Rectangle 11">
            <a:extLst>
              <a:ext uri="{FF2B5EF4-FFF2-40B4-BE49-F238E27FC236}">
                <a16:creationId xmlns:a16="http://schemas.microsoft.com/office/drawing/2014/main" id="{071DCAAA-6151-48AE-9264-2CF567A86FBA}"/>
              </a:ext>
            </a:extLst>
          </p:cNvPr>
          <p:cNvSpPr/>
          <p:nvPr/>
        </p:nvSpPr>
        <p:spPr>
          <a:xfrm>
            <a:off x="541280" y="1818840"/>
            <a:ext cx="4183120"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Put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$160</a:t>
            </a:r>
            <a:br>
              <a:rPr lang="en-US" sz="3600" dirty="0">
                <a:solidFill>
                  <a:schemeClr val="tx1"/>
                </a:solidFill>
                <a:effectLst/>
              </a:rPr>
            </a:br>
            <a:r>
              <a:rPr lang="en-US" sz="3600" dirty="0">
                <a:solidFill>
                  <a:schemeClr val="tx1"/>
                </a:solidFill>
                <a:effectLst/>
              </a:rPr>
              <a:t>   Expiration: July 21st</a:t>
            </a:r>
          </a:p>
        </p:txBody>
      </p:sp>
      <p:sp>
        <p:nvSpPr>
          <p:cNvPr id="10" name="TextBox 9">
            <a:extLst>
              <a:ext uri="{FF2B5EF4-FFF2-40B4-BE49-F238E27FC236}">
                <a16:creationId xmlns:a16="http://schemas.microsoft.com/office/drawing/2014/main" id="{D6B752F4-8CA2-4BB1-9B11-F6DC9B4B87FE}"/>
              </a:ext>
            </a:extLst>
          </p:cNvPr>
          <p:cNvSpPr txBox="1"/>
          <p:nvPr/>
        </p:nvSpPr>
        <p:spPr>
          <a:xfrm>
            <a:off x="2945932" y="969166"/>
            <a:ext cx="2064989"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June 21st</a:t>
            </a:r>
          </a:p>
        </p:txBody>
      </p:sp>
      <p:cxnSp>
        <p:nvCxnSpPr>
          <p:cNvPr id="3" name="Straight Connector 2">
            <a:extLst>
              <a:ext uri="{FF2B5EF4-FFF2-40B4-BE49-F238E27FC236}">
                <a16:creationId xmlns:a16="http://schemas.microsoft.com/office/drawing/2014/main" id="{FD680DBA-ECDA-401C-8802-6C0DC47C1A7E}"/>
              </a:ext>
            </a:extLst>
          </p:cNvPr>
          <p:cNvCxnSpPr/>
          <p:nvPr/>
        </p:nvCxnSpPr>
        <p:spPr>
          <a:xfrm>
            <a:off x="1257108" y="973151"/>
            <a:ext cx="1638492" cy="62886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342C5A-3688-46BF-AE73-3E0FA19ACB9C}"/>
              </a:ext>
            </a:extLst>
          </p:cNvPr>
          <p:cNvCxnSpPr>
            <a:cxnSpLocks/>
          </p:cNvCxnSpPr>
          <p:nvPr/>
        </p:nvCxnSpPr>
        <p:spPr>
          <a:xfrm flipV="1">
            <a:off x="1278310" y="1047750"/>
            <a:ext cx="1541090" cy="50619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E82C533-A821-4185-BB56-416E2704E400}"/>
              </a:ext>
            </a:extLst>
          </p:cNvPr>
          <p:cNvSpPr txBox="1"/>
          <p:nvPr/>
        </p:nvSpPr>
        <p:spPr>
          <a:xfrm>
            <a:off x="5324809" y="3546552"/>
            <a:ext cx="3619902"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Expectation:</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$150 on July 21</a:t>
            </a:r>
            <a:r>
              <a:rPr lang="en-US" sz="3200" baseline="30000" dirty="0">
                <a:solidFill>
                  <a:srgbClr val="FF9933"/>
                </a:solidFill>
                <a:effectLst/>
                <a:latin typeface="Segoe UI Black" panose="020B0A02040204020203" pitchFamily="34" charset="0"/>
                <a:ea typeface="Segoe UI Black" panose="020B0A02040204020203" pitchFamily="34" charset="0"/>
              </a:rPr>
              <a:t>st</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range 130-170</a:t>
            </a:r>
          </a:p>
        </p:txBody>
      </p:sp>
    </p:spTree>
    <p:extLst>
      <p:ext uri="{BB962C8B-B14F-4D97-AF65-F5344CB8AC3E}">
        <p14:creationId xmlns:p14="http://schemas.microsoft.com/office/powerpoint/2010/main" val="12230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title"/>
          </p:nvPr>
        </p:nvSpPr>
        <p:spPr/>
        <p:txBody>
          <a:bodyPr/>
          <a:lstStyle/>
          <a:p>
            <a:r>
              <a:rPr lang="en-US" sz="4800" dirty="0"/>
              <a:t>What is the value of a put?</a:t>
            </a:r>
          </a:p>
        </p:txBody>
      </p:sp>
      <p:sp>
        <p:nvSpPr>
          <p:cNvPr id="175108" name="Rectangle 4"/>
          <p:cNvSpPr>
            <a:spLocks noGrp="1" noChangeArrowheads="1"/>
          </p:cNvSpPr>
          <p:nvPr>
            <p:ph type="body" sz="quarter" idx="10"/>
          </p:nvPr>
        </p:nvSpPr>
        <p:spPr>
          <a:prstGeom prst="rect">
            <a:avLst/>
          </a:prstGeom>
        </p:spPr>
        <p:txBody>
          <a:bodyPr/>
          <a:lstStyle/>
          <a:p>
            <a:endParaRPr lang="en-US" dirty="0"/>
          </a:p>
          <a:p>
            <a:r>
              <a:rPr lang="en-US" dirty="0"/>
              <a:t>On any other day</a:t>
            </a:r>
            <a:br>
              <a:rPr lang="en-US" dirty="0"/>
            </a:br>
            <a:r>
              <a:rPr lang="en-US" dirty="0"/>
              <a:t>value is not deterministic,</a:t>
            </a:r>
            <a:br>
              <a:rPr lang="en-US" dirty="0"/>
            </a:br>
            <a:r>
              <a:rPr lang="en-US" dirty="0"/>
              <a:t>because of uncertainty</a:t>
            </a:r>
            <a:br>
              <a:rPr lang="en-US" dirty="0"/>
            </a:br>
            <a:r>
              <a:rPr lang="en-US" dirty="0"/>
              <a:t>about the future price of the underlier.</a:t>
            </a:r>
          </a:p>
        </p:txBody>
      </p:sp>
      <p:grpSp>
        <p:nvGrpSpPr>
          <p:cNvPr id="2" name="Group 1">
            <a:extLst>
              <a:ext uri="{FF2B5EF4-FFF2-40B4-BE49-F238E27FC236}">
                <a16:creationId xmlns:a16="http://schemas.microsoft.com/office/drawing/2014/main" id="{B86C9AC6-77F7-429B-BDDC-09A3F94F14C5}"/>
              </a:ext>
            </a:extLst>
          </p:cNvPr>
          <p:cNvGrpSpPr/>
          <p:nvPr/>
        </p:nvGrpSpPr>
        <p:grpSpPr>
          <a:xfrm>
            <a:off x="6858000" y="895350"/>
            <a:ext cx="2209800" cy="1748860"/>
            <a:chOff x="6858000" y="2194490"/>
            <a:chExt cx="2209800" cy="1748860"/>
          </a:xfrm>
        </p:grpSpPr>
        <p:pic>
          <p:nvPicPr>
            <p:cNvPr id="175106" name="Picture 2" descr="b2uoxcuk[1]"/>
            <p:cNvPicPr>
              <a:picLocks noChangeAspect="1" noChangeArrowheads="1"/>
            </p:cNvPicPr>
            <p:nvPr/>
          </p:nvPicPr>
          <p:blipFill>
            <a:blip r:embed="rId3" cstate="print"/>
            <a:srcRect/>
            <a:stretch>
              <a:fillRect/>
            </a:stretch>
          </p:blipFill>
          <p:spPr bwMode="auto">
            <a:xfrm>
              <a:off x="6858000" y="2194490"/>
              <a:ext cx="2209800" cy="1748860"/>
            </a:xfrm>
            <a:prstGeom prst="rect">
              <a:avLst/>
            </a:prstGeom>
            <a:ln>
              <a:noFill/>
            </a:ln>
            <a:effectLst>
              <a:outerShdw blurRad="292100" dist="139700" dir="2700000" algn="tl" rotWithShape="0">
                <a:srgbClr val="333333">
                  <a:alpha val="65000"/>
                </a:srgbClr>
              </a:outerShdw>
            </a:effectLst>
          </p:spPr>
        </p:pic>
        <p:sp>
          <p:nvSpPr>
            <p:cNvPr id="175109" name="WordArt 5"/>
            <p:cNvSpPr>
              <a:spLocks noChangeArrowheads="1" noChangeShapeType="1" noTextEdit="1"/>
            </p:cNvSpPr>
            <p:nvPr/>
          </p:nvSpPr>
          <p:spPr bwMode="auto">
            <a:xfrm>
              <a:off x="7227307" y="2382083"/>
              <a:ext cx="1311857" cy="1100544"/>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grpSp>
    </p:spTree>
    <p:extLst>
      <p:ext uri="{BB962C8B-B14F-4D97-AF65-F5344CB8AC3E}">
        <p14:creationId xmlns:p14="http://schemas.microsoft.com/office/powerpoint/2010/main" val="344788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8">
                                            <p:txEl>
                                              <p:pRg st="1" end="1"/>
                                            </p:txEl>
                                          </p:spTgt>
                                        </p:tgtEl>
                                        <p:attrNameLst>
                                          <p:attrName>style.visibility</p:attrName>
                                        </p:attrNameLst>
                                      </p:cBhvr>
                                      <p:to>
                                        <p:strVal val="visible"/>
                                      </p:to>
                                    </p:set>
                                    <p:animEffect transition="in" filter="fade">
                                      <p:cBhvr>
                                        <p:cTn id="7" dur="500"/>
                                        <p:tgtEl>
                                          <p:spTgt spid="175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8" name="AutoShape 10"/>
          <p:cNvSpPr>
            <a:spLocks/>
          </p:cNvSpPr>
          <p:nvPr/>
        </p:nvSpPr>
        <p:spPr bwMode="auto">
          <a:xfrm>
            <a:off x="5018689" y="2799245"/>
            <a:ext cx="2438400" cy="533400"/>
          </a:xfrm>
          <a:prstGeom prst="borderCallout1">
            <a:avLst>
              <a:gd name="adj1" fmla="val 15000"/>
              <a:gd name="adj2" fmla="val 103449"/>
              <a:gd name="adj3" fmla="val 326863"/>
              <a:gd name="adj4" fmla="val 112958"/>
            </a:avLst>
          </a:prstGeom>
          <a:ln>
            <a:headEnd/>
            <a:tailEnd/>
          </a:ln>
        </p:spPr>
        <p:style>
          <a:lnRef idx="1">
            <a:schemeClr val="accent3"/>
          </a:lnRef>
          <a:fillRef idx="2">
            <a:schemeClr val="accent3"/>
          </a:fillRef>
          <a:effectRef idx="1">
            <a:schemeClr val="accent3"/>
          </a:effectRef>
          <a:fontRef idx="minor">
            <a:schemeClr val="dk1"/>
          </a:fontRef>
        </p:style>
        <p:txBody>
          <a:bodyPr tIns="91440" bIns="91440" anchor="ctr"/>
          <a:lstStyle/>
          <a:p>
            <a:pPr algn="l">
              <a:spcBef>
                <a:spcPct val="50000"/>
              </a:spcBef>
            </a:pPr>
            <a:r>
              <a:rPr lang="en-US" sz="1200" b="1" dirty="0">
                <a:solidFill>
                  <a:schemeClr val="tx1"/>
                </a:solidFill>
                <a:effectLst/>
              </a:rPr>
              <a:t>Put Option:</a:t>
            </a:r>
            <a:br>
              <a:rPr lang="en-US" sz="1200" b="1" dirty="0">
                <a:solidFill>
                  <a:schemeClr val="tx1"/>
                </a:solidFill>
                <a:effectLst/>
              </a:rPr>
            </a:br>
            <a:r>
              <a:rPr lang="en-US" sz="1200" b="1" dirty="0">
                <a:solidFill>
                  <a:schemeClr val="tx1"/>
                </a:solidFill>
                <a:effectLst/>
              </a:rPr>
              <a:t>Can sell Tesla for $190 </a:t>
            </a:r>
          </a:p>
        </p:txBody>
      </p:sp>
      <p:sp>
        <p:nvSpPr>
          <p:cNvPr id="176130" name="Rectangle 2"/>
          <p:cNvSpPr>
            <a:spLocks noGrp="1" noChangeArrowheads="1"/>
          </p:cNvSpPr>
          <p:nvPr>
            <p:ph type="title"/>
          </p:nvPr>
        </p:nvSpPr>
        <p:spPr/>
        <p:txBody>
          <a:bodyPr/>
          <a:lstStyle/>
          <a:p>
            <a:r>
              <a:rPr lang="en-US" dirty="0"/>
              <a:t>Evaluating PUT options</a:t>
            </a:r>
          </a:p>
        </p:txBody>
      </p:sp>
      <p:sp>
        <p:nvSpPr>
          <p:cNvPr id="176131" name="Rectangle 3"/>
          <p:cNvSpPr>
            <a:spLocks noGrp="1" noChangeArrowheads="1"/>
          </p:cNvSpPr>
          <p:nvPr>
            <p:ph idx="4294967295"/>
          </p:nvPr>
        </p:nvSpPr>
        <p:spPr>
          <a:xfrm>
            <a:off x="0" y="885825"/>
            <a:ext cx="8153400" cy="1771650"/>
          </a:xfrm>
          <a:prstGeom prst="rect">
            <a:avLst/>
          </a:prstGeom>
          <a:noFill/>
        </p:spPr>
        <p:txBody>
          <a:bodyPr>
            <a:normAutofit lnSpcReduction="10000"/>
          </a:bodyPr>
          <a:lstStyle/>
          <a:p>
            <a:pPr>
              <a:buFont typeface="Wingdings" pitchFamily="2" charset="2"/>
              <a:buNone/>
            </a:pPr>
            <a:r>
              <a:rPr lang="en-US" sz="2000" dirty="0"/>
              <a:t>  The </a:t>
            </a:r>
            <a:r>
              <a:rPr lang="en-US" sz="2000" dirty="0">
                <a:solidFill>
                  <a:srgbClr val="A50021"/>
                </a:solidFill>
              </a:rPr>
              <a:t>current value</a:t>
            </a:r>
            <a:r>
              <a:rPr lang="en-US" sz="2000" dirty="0"/>
              <a:t> of a Put Option depends on: </a:t>
            </a:r>
            <a:br>
              <a:rPr lang="en-US" sz="2000" dirty="0"/>
            </a:br>
            <a:r>
              <a:rPr lang="en-US" sz="2000" dirty="0"/>
              <a:t>1) the current price of the underlier  -</a:t>
            </a:r>
            <a:br>
              <a:rPr lang="en-US" sz="2000" dirty="0"/>
            </a:br>
            <a:r>
              <a:rPr lang="en-US" sz="2000" dirty="0"/>
              <a:t>2) the strike price +</a:t>
            </a:r>
            <a:br>
              <a:rPr lang="en-US" sz="2000" dirty="0"/>
            </a:br>
            <a:r>
              <a:rPr lang="en-US" sz="2000" dirty="0"/>
              <a:t>3) the underlier volatility +</a:t>
            </a:r>
            <a:br>
              <a:rPr lang="en-US" sz="2000" dirty="0"/>
            </a:br>
            <a:r>
              <a:rPr lang="en-US" sz="2000" dirty="0"/>
              <a:t>4) the time to expiration +</a:t>
            </a:r>
            <a:br>
              <a:rPr lang="en-US" sz="2000" dirty="0"/>
            </a:br>
            <a:r>
              <a:rPr lang="en-US" sz="2000" dirty="0"/>
              <a:t>5) the risk-free interest rate -</a:t>
            </a:r>
          </a:p>
        </p:txBody>
      </p:sp>
      <p:sp>
        <p:nvSpPr>
          <p:cNvPr id="176132" name="Line 4"/>
          <p:cNvSpPr>
            <a:spLocks noChangeShapeType="1"/>
          </p:cNvSpPr>
          <p:nvPr/>
        </p:nvSpPr>
        <p:spPr bwMode="auto">
          <a:xfrm flipV="1">
            <a:off x="609600" y="4552950"/>
            <a:ext cx="8382000" cy="19050"/>
          </a:xfrm>
          <a:prstGeom prst="line">
            <a:avLst/>
          </a:prstGeom>
          <a:noFill/>
          <a:ln w="76200">
            <a:solidFill>
              <a:schemeClr val="hlink"/>
            </a:solidFill>
            <a:round/>
            <a:headEnd/>
            <a:tailEnd type="triangle" w="med" len="med"/>
          </a:ln>
          <a:effectLst>
            <a:outerShdw dist="107763" dir="2700000" algn="ctr" rotWithShape="0">
              <a:schemeClr val="bg2">
                <a:alpha val="50000"/>
              </a:schemeClr>
            </a:outerShdw>
          </a:effectLst>
        </p:spPr>
        <p:txBody>
          <a:bodyPr tIns="91440" bIns="91440" anchor="ctr"/>
          <a:lstStyle/>
          <a:p>
            <a:endParaRPr lang="en-US" dirty="0"/>
          </a:p>
        </p:txBody>
      </p:sp>
      <p:sp>
        <p:nvSpPr>
          <p:cNvPr id="176133" name="AutoShape 5"/>
          <p:cNvSpPr>
            <a:spLocks/>
          </p:cNvSpPr>
          <p:nvPr/>
        </p:nvSpPr>
        <p:spPr bwMode="auto">
          <a:xfrm>
            <a:off x="1905000" y="3617595"/>
            <a:ext cx="1765738" cy="533400"/>
          </a:xfrm>
          <a:prstGeom prst="borderCallout1">
            <a:avLst>
              <a:gd name="adj1" fmla="val 25469"/>
              <a:gd name="adj2" fmla="val 100020"/>
              <a:gd name="adj3" fmla="val 165088"/>
              <a:gd name="adj4" fmla="val 123865"/>
            </a:avLst>
          </a:prstGeom>
          <a:ln>
            <a:headEnd/>
            <a:tailEnd/>
          </a:ln>
        </p:spPr>
        <p:style>
          <a:lnRef idx="1">
            <a:schemeClr val="accent6"/>
          </a:lnRef>
          <a:fillRef idx="2">
            <a:schemeClr val="accent6"/>
          </a:fillRef>
          <a:effectRef idx="1">
            <a:schemeClr val="accent6"/>
          </a:effectRef>
          <a:fontRef idx="minor">
            <a:schemeClr val="dk1"/>
          </a:fontRef>
        </p:style>
        <p:txBody>
          <a:bodyPr tIns="91440" bIns="91440" anchor="ctr"/>
          <a:lstStyle/>
          <a:p>
            <a:pPr algn="l">
              <a:spcBef>
                <a:spcPct val="50000"/>
              </a:spcBef>
            </a:pPr>
            <a:r>
              <a:rPr lang="en-US" sz="1200" b="1" dirty="0">
                <a:solidFill>
                  <a:schemeClr val="tx1"/>
                </a:solidFill>
                <a:effectLst/>
              </a:rPr>
              <a:t>Tesla price is $190</a:t>
            </a:r>
          </a:p>
        </p:txBody>
      </p:sp>
      <p:sp>
        <p:nvSpPr>
          <p:cNvPr id="176134" name="Text Box 6"/>
          <p:cNvSpPr txBox="1">
            <a:spLocks noChangeArrowheads="1"/>
          </p:cNvSpPr>
          <p:nvPr/>
        </p:nvSpPr>
        <p:spPr bwMode="auto">
          <a:xfrm>
            <a:off x="3768203" y="4629151"/>
            <a:ext cx="842316" cy="430887"/>
          </a:xfrm>
          <a:prstGeom prst="rect">
            <a:avLst/>
          </a:prstGeom>
          <a:noFill/>
          <a:ln w="9525" algn="ctr">
            <a:noFill/>
            <a:miter lim="800000"/>
            <a:headEnd/>
            <a:tailEnd/>
          </a:ln>
          <a:effectLst/>
        </p:spPr>
        <p:txBody>
          <a:bodyPr wrap="square" tIns="91440" bIns="91440">
            <a:spAutoFit/>
          </a:bodyPr>
          <a:lstStyle/>
          <a:p>
            <a:pPr algn="ctr">
              <a:spcBef>
                <a:spcPct val="50000"/>
              </a:spcBef>
            </a:pPr>
            <a:r>
              <a:rPr lang="en-US" sz="1600" b="1" dirty="0">
                <a:solidFill>
                  <a:schemeClr val="tx1"/>
                </a:solidFill>
                <a:effectLst/>
              </a:rPr>
              <a:t>NOW</a:t>
            </a:r>
          </a:p>
        </p:txBody>
      </p:sp>
      <p:sp>
        <p:nvSpPr>
          <p:cNvPr id="176135" name="Text Box 7"/>
          <p:cNvSpPr txBox="1">
            <a:spLocks noChangeArrowheads="1"/>
          </p:cNvSpPr>
          <p:nvPr/>
        </p:nvSpPr>
        <p:spPr bwMode="auto">
          <a:xfrm>
            <a:off x="6934200" y="4629151"/>
            <a:ext cx="1834632" cy="430887"/>
          </a:xfrm>
          <a:prstGeom prst="rect">
            <a:avLst/>
          </a:prstGeom>
          <a:noFill/>
          <a:ln w="9525" algn="ctr">
            <a:noFill/>
            <a:miter lim="800000"/>
            <a:headEnd/>
            <a:tailEnd/>
          </a:ln>
          <a:effectLst/>
        </p:spPr>
        <p:txBody>
          <a:bodyPr wrap="square" tIns="91440" bIns="91440">
            <a:spAutoFit/>
          </a:bodyPr>
          <a:lstStyle/>
          <a:p>
            <a:pPr algn="ctr">
              <a:spcBef>
                <a:spcPct val="50000"/>
              </a:spcBef>
            </a:pPr>
            <a:r>
              <a:rPr lang="en-US" sz="1600" b="1" dirty="0">
                <a:solidFill>
                  <a:schemeClr val="tx1"/>
                </a:solidFill>
                <a:effectLst/>
              </a:rPr>
              <a:t>EXPIRATION</a:t>
            </a:r>
          </a:p>
        </p:txBody>
      </p:sp>
      <p:sp>
        <p:nvSpPr>
          <p:cNvPr id="176136" name="Line 8"/>
          <p:cNvSpPr>
            <a:spLocks noChangeShapeType="1"/>
          </p:cNvSpPr>
          <p:nvPr/>
        </p:nvSpPr>
        <p:spPr bwMode="auto">
          <a:xfrm>
            <a:off x="4135438" y="4472940"/>
            <a:ext cx="0" cy="213360"/>
          </a:xfrm>
          <a:prstGeom prst="line">
            <a:avLst/>
          </a:prstGeom>
          <a:noFill/>
          <a:ln w="57150">
            <a:solidFill>
              <a:schemeClr val="hlink"/>
            </a:solidFill>
            <a:round/>
            <a:headEnd/>
            <a:tailEnd/>
          </a:ln>
          <a:effectLst/>
        </p:spPr>
        <p:txBody>
          <a:bodyPr tIns="91440" bIns="91440" anchor="ctr"/>
          <a:lstStyle/>
          <a:p>
            <a:endParaRPr lang="en-US" dirty="0"/>
          </a:p>
        </p:txBody>
      </p:sp>
      <p:sp>
        <p:nvSpPr>
          <p:cNvPr id="176137" name="Line 9"/>
          <p:cNvSpPr>
            <a:spLocks noChangeShapeType="1"/>
          </p:cNvSpPr>
          <p:nvPr/>
        </p:nvSpPr>
        <p:spPr bwMode="auto">
          <a:xfrm>
            <a:off x="7772400" y="4472940"/>
            <a:ext cx="0" cy="213360"/>
          </a:xfrm>
          <a:prstGeom prst="line">
            <a:avLst/>
          </a:prstGeom>
          <a:noFill/>
          <a:ln w="57150">
            <a:solidFill>
              <a:schemeClr val="hlink"/>
            </a:solidFill>
            <a:round/>
            <a:headEnd/>
            <a:tailEnd/>
          </a:ln>
          <a:effectLst/>
        </p:spPr>
        <p:txBody>
          <a:bodyPr tIns="91440" bIns="91440" anchor="ctr"/>
          <a:lstStyle/>
          <a:p>
            <a:endParaRPr lang="en-US" dirty="0"/>
          </a:p>
        </p:txBody>
      </p:sp>
      <p:sp>
        <p:nvSpPr>
          <p:cNvPr id="176139" name="Text Box 11"/>
          <p:cNvSpPr txBox="1">
            <a:spLocks noChangeArrowheads="1"/>
          </p:cNvSpPr>
          <p:nvPr/>
        </p:nvSpPr>
        <p:spPr bwMode="auto">
          <a:xfrm>
            <a:off x="766240" y="4629151"/>
            <a:ext cx="860007" cy="430887"/>
          </a:xfrm>
          <a:prstGeom prst="rect">
            <a:avLst/>
          </a:prstGeom>
          <a:noFill/>
          <a:ln w="9525" algn="ctr">
            <a:noFill/>
            <a:miter lim="800000"/>
            <a:headEnd/>
            <a:tailEnd/>
          </a:ln>
          <a:effectLst/>
        </p:spPr>
        <p:txBody>
          <a:bodyPr wrap="square" tIns="91440" bIns="91440">
            <a:spAutoFit/>
          </a:bodyPr>
          <a:lstStyle/>
          <a:p>
            <a:pPr algn="ctr">
              <a:spcBef>
                <a:spcPct val="50000"/>
              </a:spcBef>
            </a:pPr>
            <a:r>
              <a:rPr lang="en-US" sz="1600" b="1" dirty="0">
                <a:solidFill>
                  <a:schemeClr val="tx1"/>
                </a:solidFill>
                <a:effectLst/>
              </a:rPr>
              <a:t>PAST</a:t>
            </a:r>
          </a:p>
        </p:txBody>
      </p:sp>
      <p:sp>
        <p:nvSpPr>
          <p:cNvPr id="176140" name="Line 12"/>
          <p:cNvSpPr>
            <a:spLocks noChangeShapeType="1"/>
          </p:cNvSpPr>
          <p:nvPr/>
        </p:nvSpPr>
        <p:spPr bwMode="auto">
          <a:xfrm>
            <a:off x="1143000" y="4472940"/>
            <a:ext cx="0" cy="213360"/>
          </a:xfrm>
          <a:prstGeom prst="line">
            <a:avLst/>
          </a:prstGeom>
          <a:noFill/>
          <a:ln w="57150">
            <a:solidFill>
              <a:schemeClr val="hlink"/>
            </a:solidFill>
            <a:round/>
            <a:headEnd/>
            <a:tailEnd/>
          </a:ln>
          <a:effectLst/>
        </p:spPr>
        <p:txBody>
          <a:bodyPr tIns="91440" bIns="91440" anchor="ctr"/>
          <a:lstStyle/>
          <a:p>
            <a:endParaRPr lang="en-US" dirty="0"/>
          </a:p>
        </p:txBody>
      </p:sp>
      <p:sp>
        <p:nvSpPr>
          <p:cNvPr id="176141" name="AutoShape 13"/>
          <p:cNvSpPr>
            <a:spLocks/>
          </p:cNvSpPr>
          <p:nvPr/>
        </p:nvSpPr>
        <p:spPr bwMode="auto">
          <a:xfrm>
            <a:off x="1600200" y="2800350"/>
            <a:ext cx="2590800" cy="533400"/>
          </a:xfrm>
          <a:prstGeom prst="borderCallout1">
            <a:avLst>
              <a:gd name="adj1" fmla="val 15000"/>
              <a:gd name="adj2" fmla="val -3449"/>
              <a:gd name="adj3" fmla="val 315642"/>
              <a:gd name="adj4" fmla="val -17562"/>
            </a:avLst>
          </a:prstGeom>
          <a:ln>
            <a:headEnd/>
            <a:tailEnd/>
          </a:ln>
        </p:spPr>
        <p:style>
          <a:lnRef idx="1">
            <a:schemeClr val="accent3"/>
          </a:lnRef>
          <a:fillRef idx="2">
            <a:schemeClr val="accent3"/>
          </a:fillRef>
          <a:effectRef idx="1">
            <a:schemeClr val="accent3"/>
          </a:effectRef>
          <a:fontRef idx="minor">
            <a:schemeClr val="dk1"/>
          </a:fontRef>
        </p:style>
        <p:txBody>
          <a:bodyPr tIns="91440" bIns="91440" anchor="ctr"/>
          <a:lstStyle/>
          <a:p>
            <a:pPr algn="l">
              <a:spcBef>
                <a:spcPct val="50000"/>
              </a:spcBef>
            </a:pPr>
            <a:r>
              <a:rPr lang="en-US" sz="1200" b="1" dirty="0">
                <a:solidFill>
                  <a:schemeClr val="tx1"/>
                </a:solidFill>
                <a:effectLst/>
              </a:rPr>
              <a:t>Bought a put option on Tesla for $5</a:t>
            </a:r>
            <a:br>
              <a:rPr lang="en-US" sz="1200" b="1" dirty="0">
                <a:solidFill>
                  <a:schemeClr val="tx1"/>
                </a:solidFill>
                <a:effectLst/>
              </a:rPr>
            </a:br>
            <a:r>
              <a:rPr lang="en-US" sz="1200" b="1" dirty="0">
                <a:solidFill>
                  <a:schemeClr val="tx1"/>
                </a:solidFill>
                <a:effectLst/>
              </a:rPr>
              <a:t>x = $190</a:t>
            </a:r>
          </a:p>
        </p:txBody>
      </p:sp>
      <p:sp>
        <p:nvSpPr>
          <p:cNvPr id="176142" name="AutoShape 14"/>
          <p:cNvSpPr>
            <a:spLocks/>
          </p:cNvSpPr>
          <p:nvPr/>
        </p:nvSpPr>
        <p:spPr bwMode="auto">
          <a:xfrm>
            <a:off x="4430110" y="3524250"/>
            <a:ext cx="3026979" cy="571500"/>
          </a:xfrm>
          <a:prstGeom prst="borderCallout1">
            <a:avLst>
              <a:gd name="adj1" fmla="val 104220"/>
              <a:gd name="adj2" fmla="val 91709"/>
              <a:gd name="adj3" fmla="val 174114"/>
              <a:gd name="adj4" fmla="val 109437"/>
            </a:avLst>
          </a:prstGeom>
          <a:ln>
            <a:headEnd/>
            <a:tailEnd/>
          </a:ln>
        </p:spPr>
        <p:style>
          <a:lnRef idx="1">
            <a:schemeClr val="accent6"/>
          </a:lnRef>
          <a:fillRef idx="2">
            <a:schemeClr val="accent6"/>
          </a:fillRef>
          <a:effectRef idx="1">
            <a:schemeClr val="accent6"/>
          </a:effectRef>
          <a:fontRef idx="minor">
            <a:schemeClr val="dk1"/>
          </a:fontRef>
        </p:style>
        <p:txBody>
          <a:bodyPr tIns="91440" bIns="91440" anchor="ctr"/>
          <a:lstStyle/>
          <a:p>
            <a:pPr algn="l">
              <a:spcBef>
                <a:spcPct val="50000"/>
              </a:spcBef>
            </a:pPr>
            <a:r>
              <a:rPr lang="en-US" sz="1200" b="1" dirty="0">
                <a:solidFill>
                  <a:schemeClr val="tx1"/>
                </a:solidFill>
                <a:effectLst/>
              </a:rPr>
              <a:t>a) TESLA market price is $170</a:t>
            </a:r>
          </a:p>
          <a:p>
            <a:pPr algn="l">
              <a:spcBef>
                <a:spcPct val="50000"/>
              </a:spcBef>
            </a:pPr>
            <a:r>
              <a:rPr lang="en-US" sz="1200" b="1" dirty="0">
                <a:solidFill>
                  <a:schemeClr val="tx1"/>
                </a:solidFill>
                <a:effectLst/>
              </a:rPr>
              <a:t>b) TESLA market price is $210</a:t>
            </a:r>
          </a:p>
        </p:txBody>
      </p:sp>
      <p:sp>
        <p:nvSpPr>
          <p:cNvPr id="176143" name="AutoShape 15"/>
          <p:cNvSpPr>
            <a:spLocks noChangeArrowheads="1"/>
          </p:cNvSpPr>
          <p:nvPr/>
        </p:nvSpPr>
        <p:spPr bwMode="auto">
          <a:xfrm>
            <a:off x="6019800" y="971550"/>
            <a:ext cx="2971800" cy="1714500"/>
          </a:xfrm>
          <a:prstGeom prst="irregularSeal1">
            <a:avLst/>
          </a:prstGeom>
          <a:ln>
            <a:headEnd/>
            <a:tailEnd/>
          </a:ln>
        </p:spPr>
        <p:style>
          <a:lnRef idx="1">
            <a:schemeClr val="accent2"/>
          </a:lnRef>
          <a:fillRef idx="2">
            <a:schemeClr val="accent2"/>
          </a:fillRef>
          <a:effectRef idx="1">
            <a:schemeClr val="accent2"/>
          </a:effectRef>
          <a:fontRef idx="minor">
            <a:schemeClr val="dk1"/>
          </a:fontRef>
        </p:style>
        <p:txBody>
          <a:bodyPr wrap="none" tIns="91440" bIns="91440" anchor="ctr"/>
          <a:lstStyle/>
          <a:p>
            <a:pPr algn="ctr">
              <a:spcBef>
                <a:spcPct val="50000"/>
              </a:spcBef>
            </a:pPr>
            <a:r>
              <a:rPr lang="en-US" sz="1400" dirty="0">
                <a:solidFill>
                  <a:schemeClr val="tx1"/>
                </a:solidFill>
                <a:effectLst/>
              </a:rPr>
              <a:t>Question:</a:t>
            </a:r>
            <a:br>
              <a:rPr lang="en-US" sz="1400" dirty="0">
                <a:solidFill>
                  <a:schemeClr val="tx1"/>
                </a:solidFill>
                <a:effectLst/>
              </a:rPr>
            </a:br>
            <a:r>
              <a:rPr lang="en-US" sz="1400" dirty="0">
                <a:solidFill>
                  <a:schemeClr val="tx1"/>
                </a:solidFill>
                <a:effectLst/>
              </a:rPr>
              <a:t>what is the value</a:t>
            </a:r>
            <a:br>
              <a:rPr lang="en-US" sz="1400" dirty="0">
                <a:solidFill>
                  <a:schemeClr val="tx1"/>
                </a:solidFill>
                <a:effectLst/>
              </a:rPr>
            </a:br>
            <a:r>
              <a:rPr lang="en-US" sz="1400" dirty="0">
                <a:solidFill>
                  <a:schemeClr val="tx1"/>
                </a:solidFill>
                <a:effectLst/>
              </a:rPr>
              <a:t>of the option</a:t>
            </a:r>
            <a:br>
              <a:rPr lang="en-US" sz="1400" dirty="0">
                <a:solidFill>
                  <a:schemeClr val="tx1"/>
                </a:solidFill>
                <a:effectLst/>
              </a:rPr>
            </a:br>
            <a:r>
              <a:rPr lang="en-US" sz="1400" dirty="0">
                <a:solidFill>
                  <a:schemeClr val="tx1"/>
                </a:solidFill>
                <a:effectLst/>
              </a:rPr>
              <a:t>right now? </a:t>
            </a:r>
          </a:p>
        </p:txBody>
      </p:sp>
      <p:sp>
        <p:nvSpPr>
          <p:cNvPr id="16" name="TextBox 15"/>
          <p:cNvSpPr txBox="1"/>
          <p:nvPr/>
        </p:nvSpPr>
        <p:spPr bwMode="auto">
          <a:xfrm>
            <a:off x="6686104" y="3475086"/>
            <a:ext cx="226024" cy="61555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lIns="0" tIns="0" rIns="0" bIns="0" rtlCol="0" anchor="ctr" anchorCtr="0">
            <a:spAutoFit/>
          </a:bodyPr>
          <a:lstStyle/>
          <a:p>
            <a:pPr algn="ctr"/>
            <a:r>
              <a:rPr lang="en-US" sz="4000" b="1" dirty="0">
                <a:solidFill>
                  <a:schemeClr val="tx1">
                    <a:lumMod val="90000"/>
                    <a:lumOff val="10000"/>
                  </a:schemeClr>
                </a:solidFill>
                <a:effectLst/>
              </a:rPr>
              <a:t>?</a:t>
            </a:r>
          </a:p>
        </p:txBody>
      </p:sp>
    </p:spTree>
    <p:extLst>
      <p:ext uri="{BB962C8B-B14F-4D97-AF65-F5344CB8AC3E}">
        <p14:creationId xmlns:p14="http://schemas.microsoft.com/office/powerpoint/2010/main" val="179140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43"/>
                                        </p:tgtEl>
                                        <p:attrNameLst>
                                          <p:attrName>style.visibility</p:attrName>
                                        </p:attrNameLst>
                                      </p:cBhvr>
                                      <p:to>
                                        <p:strVal val="visible"/>
                                      </p:to>
                                    </p:set>
                                    <p:animEffect transition="in" filter="fade">
                                      <p:cBhvr>
                                        <p:cTn id="7" dur="500"/>
                                        <p:tgtEl>
                                          <p:spTgt spid="176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6142"/>
                                        </p:tgtEl>
                                        <p:attrNameLst>
                                          <p:attrName>style.visibility</p:attrName>
                                        </p:attrNameLst>
                                      </p:cBhvr>
                                      <p:to>
                                        <p:strVal val="visible"/>
                                      </p:to>
                                    </p:set>
                                    <p:animEffect transition="in" filter="fade">
                                      <p:cBhvr>
                                        <p:cTn id="12" dur="500"/>
                                        <p:tgtEl>
                                          <p:spTgt spid="1761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6131">
                                            <p:txEl>
                                              <p:pRg st="0" end="0"/>
                                            </p:txEl>
                                          </p:spTgt>
                                        </p:tgtEl>
                                        <p:attrNameLst>
                                          <p:attrName>style.visibility</p:attrName>
                                        </p:attrNameLst>
                                      </p:cBhvr>
                                      <p:to>
                                        <p:strVal val="visible"/>
                                      </p:to>
                                    </p:set>
                                    <p:animEffect transition="in" filter="fade">
                                      <p:cBhvr>
                                        <p:cTn id="17" dur="500"/>
                                        <p:tgtEl>
                                          <p:spTgt spid="176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P spid="176142" grpId="0" animBg="1"/>
      <p:bldP spid="1761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The Black-Scholes Formulas </a:t>
            </a:r>
          </a:p>
        </p:txBody>
      </p:sp>
      <p:sp>
        <p:nvSpPr>
          <p:cNvPr id="222211" name="Rectangle 3"/>
          <p:cNvSpPr>
            <a:spLocks noGrp="1" noChangeArrowheads="1"/>
          </p:cNvSpPr>
          <p:nvPr>
            <p:ph idx="4294967295"/>
          </p:nvPr>
        </p:nvSpPr>
        <p:spPr>
          <a:xfrm>
            <a:off x="762000" y="1047750"/>
            <a:ext cx="8382000" cy="3810000"/>
          </a:xfrm>
          <a:prstGeom prst="rect">
            <a:avLst/>
          </a:prstGeom>
          <a:noFill/>
        </p:spPr>
        <p:txBody>
          <a:bodyPr>
            <a:noAutofit/>
          </a:bodyPr>
          <a:lstStyle/>
          <a:p>
            <a:pPr marL="0" indent="-609600">
              <a:spcBef>
                <a:spcPts val="0"/>
              </a:spcBef>
              <a:buFont typeface="Wingdings" pitchFamily="2" charset="2"/>
              <a:buNone/>
            </a:pPr>
            <a:r>
              <a:rPr lang="pt-BR" sz="2400" b="1" dirty="0">
                <a:solidFill>
                  <a:schemeClr val="folHlink"/>
                </a:solidFill>
              </a:rPr>
              <a:t>Equilibrium price for a Put  </a:t>
            </a:r>
            <a:r>
              <a:rPr lang="pt-BR" sz="2400" b="1" dirty="0"/>
              <a:t>=  –S[N(–d1)] + Xe</a:t>
            </a:r>
            <a:r>
              <a:rPr lang="pt-BR" sz="2400" b="1" baseline="30000" dirty="0"/>
              <a:t>-rt</a:t>
            </a:r>
            <a:r>
              <a:rPr lang="pt-BR" sz="2400" b="1" dirty="0"/>
              <a:t>[N(–d2)]</a:t>
            </a:r>
          </a:p>
          <a:p>
            <a:pPr marL="0" indent="-609600">
              <a:spcBef>
                <a:spcPts val="0"/>
              </a:spcBef>
              <a:buFont typeface="Wingdings" pitchFamily="2" charset="2"/>
              <a:buNone/>
            </a:pPr>
            <a:endParaRPr lang="en-US" sz="2400" b="1" dirty="0"/>
          </a:p>
          <a:p>
            <a:pPr marL="0" indent="-609600">
              <a:spcBef>
                <a:spcPts val="0"/>
              </a:spcBef>
              <a:buFont typeface="Wingdings" pitchFamily="2" charset="2"/>
              <a:buNone/>
            </a:pPr>
            <a:r>
              <a:rPr lang="en-US" sz="2400" b="1" dirty="0">
                <a:solidFill>
                  <a:schemeClr val="hlink"/>
                </a:solidFill>
              </a:rPr>
              <a:t>d1 = {ln(S/X) + (r + </a:t>
            </a:r>
            <a:r>
              <a:rPr lang="en-US" sz="2400" b="1" dirty="0">
                <a:solidFill>
                  <a:schemeClr val="hlink"/>
                </a:solidFill>
                <a:latin typeface="Symbol" pitchFamily="18" charset="2"/>
              </a:rPr>
              <a:t>s</a:t>
            </a:r>
            <a:r>
              <a:rPr lang="en-US" sz="1800" b="1" baseline="30000" dirty="0">
                <a:solidFill>
                  <a:schemeClr val="hlink"/>
                </a:solidFill>
              </a:rPr>
              <a:t>2</a:t>
            </a:r>
            <a:r>
              <a:rPr lang="en-US" sz="2400" b="1" dirty="0">
                <a:solidFill>
                  <a:schemeClr val="hlink"/>
                </a:solidFill>
              </a:rPr>
              <a:t>/2)t} </a:t>
            </a:r>
          </a:p>
          <a:p>
            <a:pPr marL="0" indent="-609600">
              <a:spcBef>
                <a:spcPts val="0"/>
              </a:spcBef>
              <a:buFont typeface="Wingdings" pitchFamily="2" charset="2"/>
              <a:buNone/>
            </a:pPr>
            <a:r>
              <a:rPr lang="en-US" sz="2400" b="1" dirty="0">
                <a:solidFill>
                  <a:schemeClr val="hlink"/>
                </a:solidFill>
              </a:rPr>
              <a:t>                            </a:t>
            </a:r>
            <a:r>
              <a:rPr lang="en-US" sz="2400" b="1" dirty="0">
                <a:solidFill>
                  <a:schemeClr val="hlink"/>
                </a:solidFill>
                <a:latin typeface="Symbol" pitchFamily="18" charset="2"/>
              </a:rPr>
              <a:t>s</a:t>
            </a:r>
            <a:r>
              <a:rPr lang="en-US" sz="2400" b="1" dirty="0">
                <a:solidFill>
                  <a:schemeClr val="hlink"/>
                </a:solidFill>
                <a:sym typeface="Symbol" pitchFamily="18" charset="2"/>
              </a:rPr>
              <a:t></a:t>
            </a:r>
            <a:r>
              <a:rPr lang="en-US" sz="2400" b="1" dirty="0">
                <a:solidFill>
                  <a:schemeClr val="hlink"/>
                </a:solidFill>
              </a:rPr>
              <a:t>t</a:t>
            </a:r>
          </a:p>
          <a:p>
            <a:pPr marL="0" indent="-609600">
              <a:spcBef>
                <a:spcPts val="0"/>
              </a:spcBef>
              <a:buFont typeface="Wingdings" pitchFamily="2" charset="2"/>
              <a:buNone/>
            </a:pPr>
            <a:r>
              <a:rPr lang="en-US" sz="2400" b="1" dirty="0">
                <a:solidFill>
                  <a:schemeClr val="hlink"/>
                </a:solidFill>
              </a:rPr>
              <a:t>d2 = d1 - </a:t>
            </a:r>
            <a:r>
              <a:rPr lang="en-US" sz="2400" b="1" dirty="0">
                <a:solidFill>
                  <a:schemeClr val="hlink"/>
                </a:solidFill>
                <a:latin typeface="Symbol" pitchFamily="18" charset="2"/>
              </a:rPr>
              <a:t>s</a:t>
            </a:r>
            <a:r>
              <a:rPr lang="en-US" sz="2400" b="1" dirty="0">
                <a:solidFill>
                  <a:schemeClr val="hlink"/>
                </a:solidFill>
                <a:sym typeface="Symbol" pitchFamily="18" charset="2"/>
              </a:rPr>
              <a:t></a:t>
            </a:r>
            <a:r>
              <a:rPr lang="en-US" sz="2400" b="1" dirty="0">
                <a:solidFill>
                  <a:schemeClr val="hlink"/>
                </a:solidFill>
              </a:rPr>
              <a:t>t</a:t>
            </a:r>
          </a:p>
          <a:p>
            <a:pPr marL="0" indent="-609600">
              <a:spcBef>
                <a:spcPts val="0"/>
              </a:spcBef>
              <a:buFont typeface="Wingdings" pitchFamily="2" charset="2"/>
              <a:buNone/>
            </a:pPr>
            <a:endParaRPr lang="en-US" sz="1400" b="1" dirty="0"/>
          </a:p>
          <a:p>
            <a:pPr marL="0" indent="-609600">
              <a:spcBef>
                <a:spcPts val="0"/>
              </a:spcBef>
              <a:buFont typeface="Wingdings" pitchFamily="2" charset="2"/>
              <a:buNone/>
            </a:pPr>
            <a:r>
              <a:rPr lang="en-US" sz="1400" b="1" dirty="0"/>
              <a:t>S = current spot price,</a:t>
            </a:r>
          </a:p>
          <a:p>
            <a:pPr marL="0" indent="-609600">
              <a:spcBef>
                <a:spcPts val="0"/>
              </a:spcBef>
              <a:buFont typeface="Wingdings" pitchFamily="2" charset="2"/>
              <a:buNone/>
            </a:pPr>
            <a:r>
              <a:rPr lang="en-US" sz="1400" b="1" dirty="0"/>
              <a:t>X = option strike price,</a:t>
            </a:r>
          </a:p>
          <a:p>
            <a:pPr marL="0" indent="-609600">
              <a:spcBef>
                <a:spcPts val="0"/>
              </a:spcBef>
              <a:buFont typeface="Wingdings" pitchFamily="2" charset="2"/>
              <a:buNone/>
            </a:pPr>
            <a:r>
              <a:rPr lang="en-US" sz="1400" b="1" dirty="0"/>
              <a:t>t = time to option expiration (in years),</a:t>
            </a:r>
          </a:p>
          <a:p>
            <a:pPr marL="0" indent="-609600">
              <a:spcBef>
                <a:spcPts val="0"/>
              </a:spcBef>
              <a:buFont typeface="Wingdings" pitchFamily="2" charset="2"/>
              <a:buNone/>
            </a:pPr>
            <a:r>
              <a:rPr lang="en-US" sz="1400" b="1" dirty="0"/>
              <a:t>r = riskless rate of interest (per annum),</a:t>
            </a:r>
          </a:p>
          <a:p>
            <a:pPr marL="0" indent="-609600">
              <a:spcBef>
                <a:spcPts val="0"/>
              </a:spcBef>
              <a:buFont typeface="Wingdings" pitchFamily="2" charset="2"/>
              <a:buNone/>
            </a:pPr>
            <a:r>
              <a:rPr lang="en-US" sz="1400" b="1" dirty="0">
                <a:latin typeface="Symbol" pitchFamily="18" charset="2"/>
              </a:rPr>
              <a:t>s</a:t>
            </a:r>
            <a:r>
              <a:rPr lang="en-US" sz="1400" b="1" dirty="0"/>
              <a:t> = spot return volatility (per annum),</a:t>
            </a:r>
          </a:p>
          <a:p>
            <a:pPr marL="0" indent="-609600">
              <a:spcBef>
                <a:spcPts val="0"/>
              </a:spcBef>
              <a:buNone/>
            </a:pPr>
            <a:r>
              <a:rPr lang="en-US" sz="1400" b="1" dirty="0">
                <a:solidFill>
                  <a:schemeClr val="hlink"/>
                </a:solidFill>
              </a:rPr>
              <a:t>N(z)</a:t>
            </a:r>
            <a:r>
              <a:rPr lang="en-US" sz="1400" b="1" dirty="0"/>
              <a:t> = probability that a standardized normal variable will be less than z. </a:t>
            </a:r>
            <a:r>
              <a:rPr lang="en-US" sz="1400" b="1" dirty="0">
                <a:solidFill>
                  <a:schemeClr val="hlink"/>
                </a:solidFill>
              </a:rPr>
              <a:t>In Excel, this can be calculated using NORMSDIST(d)</a:t>
            </a:r>
            <a:r>
              <a:rPr lang="en-US" sz="1400" b="1" dirty="0"/>
              <a:t>.	</a:t>
            </a:r>
          </a:p>
          <a:p>
            <a:pPr marL="0" indent="-609600">
              <a:spcBef>
                <a:spcPts val="0"/>
              </a:spcBef>
              <a:buFont typeface="Wingdings" pitchFamily="2" charset="2"/>
              <a:buNone/>
            </a:pPr>
            <a:endParaRPr lang="en-US" sz="2800" b="1" dirty="0"/>
          </a:p>
        </p:txBody>
      </p:sp>
      <p:sp>
        <p:nvSpPr>
          <p:cNvPr id="222212" name="Line 4"/>
          <p:cNvSpPr>
            <a:spLocks noChangeShapeType="1"/>
          </p:cNvSpPr>
          <p:nvPr/>
        </p:nvSpPr>
        <p:spPr bwMode="auto">
          <a:xfrm>
            <a:off x="1288420" y="2196570"/>
            <a:ext cx="2819400" cy="13960"/>
          </a:xfrm>
          <a:prstGeom prst="line">
            <a:avLst/>
          </a:prstGeom>
          <a:noFill/>
          <a:ln w="12700">
            <a:solidFill>
              <a:schemeClr val="hlink"/>
            </a:solidFill>
            <a:miter lim="800000"/>
            <a:headEnd/>
            <a:tailEnd/>
          </a:ln>
          <a:effectLst/>
        </p:spPr>
        <p:txBody>
          <a:bodyPr/>
          <a:lstStyle/>
          <a:p>
            <a:endParaRPr lang="en-US" dirty="0"/>
          </a:p>
        </p:txBody>
      </p:sp>
    </p:spTree>
    <p:extLst>
      <p:ext uri="{BB962C8B-B14F-4D97-AF65-F5344CB8AC3E}">
        <p14:creationId xmlns:p14="http://schemas.microsoft.com/office/powerpoint/2010/main" val="236331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8834901" y="4857750"/>
            <a:ext cx="228600" cy="2286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969696"/>
              </a:solidFill>
              <a:effectLst>
                <a:outerShdw blurRad="38100" dist="38100" dir="2700000" algn="tl">
                  <a:srgbClr val="000000">
                    <a:alpha val="43137"/>
                  </a:srgbClr>
                </a:outerShdw>
              </a:effectLst>
              <a:latin typeface="Verdana" pitchFamily="34" charset="0"/>
            </a:endParaRPr>
          </a:p>
        </p:txBody>
      </p:sp>
      <p:graphicFrame>
        <p:nvGraphicFramePr>
          <p:cNvPr id="6" name="Table 6">
            <a:extLst>
              <a:ext uri="{FF2B5EF4-FFF2-40B4-BE49-F238E27FC236}">
                <a16:creationId xmlns:a16="http://schemas.microsoft.com/office/drawing/2014/main" id="{73E6CE33-3585-4168-A791-10B8791959A6}"/>
              </a:ext>
            </a:extLst>
          </p:cNvPr>
          <p:cNvGraphicFramePr>
            <a:graphicFrameLocks noGrp="1"/>
          </p:cNvGraphicFramePr>
          <p:nvPr>
            <p:extLst>
              <p:ext uri="{D42A27DB-BD31-4B8C-83A1-F6EECF244321}">
                <p14:modId xmlns:p14="http://schemas.microsoft.com/office/powerpoint/2010/main" val="2773309497"/>
              </p:ext>
            </p:extLst>
          </p:nvPr>
        </p:nvGraphicFramePr>
        <p:xfrm>
          <a:off x="381000" y="133350"/>
          <a:ext cx="8534400" cy="4929198"/>
        </p:xfrm>
        <a:graphic>
          <a:graphicData uri="http://schemas.openxmlformats.org/drawingml/2006/table">
            <a:tbl>
              <a:tblPr firstRow="1" bandRow="1">
                <a:tableStyleId>{C083E6E3-FA7D-4D7B-A595-EF9225AFEA82}</a:tableStyleId>
              </a:tblPr>
              <a:tblGrid>
                <a:gridCol w="6172200">
                  <a:extLst>
                    <a:ext uri="{9D8B030D-6E8A-4147-A177-3AD203B41FA5}">
                      <a16:colId xmlns:a16="http://schemas.microsoft.com/office/drawing/2014/main" val="4045112753"/>
                    </a:ext>
                  </a:extLst>
                </a:gridCol>
                <a:gridCol w="2362200">
                  <a:extLst>
                    <a:ext uri="{9D8B030D-6E8A-4147-A177-3AD203B41FA5}">
                      <a16:colId xmlns:a16="http://schemas.microsoft.com/office/drawing/2014/main" val="3588121328"/>
                    </a:ext>
                  </a:extLst>
                </a:gridCol>
              </a:tblGrid>
              <a:tr h="460680">
                <a:tc>
                  <a:txBody>
                    <a:bodyPr/>
                    <a:lstStyle/>
                    <a:p>
                      <a:r>
                        <a:rPr lang="en-US" sz="2000" dirty="0">
                          <a:solidFill>
                            <a:srgbClr val="A50021"/>
                          </a:solidFill>
                        </a:rPr>
                        <a:t>BS assumptions</a:t>
                      </a:r>
                    </a:p>
                  </a:txBody>
                  <a:tcPr/>
                </a:tc>
                <a:tc>
                  <a:txBody>
                    <a:bodyPr/>
                    <a:lstStyle/>
                    <a:p>
                      <a:r>
                        <a:rPr lang="en-US" sz="2000" dirty="0">
                          <a:solidFill>
                            <a:srgbClr val="A50021"/>
                          </a:solidFill>
                        </a:rPr>
                        <a:t>HT assumptions</a:t>
                      </a:r>
                    </a:p>
                  </a:txBody>
                  <a:tcPr/>
                </a:tc>
                <a:extLst>
                  <a:ext uri="{0D108BD9-81ED-4DB2-BD59-A6C34878D82A}">
                    <a16:rowId xmlns:a16="http://schemas.microsoft.com/office/drawing/2014/main" val="2295040376"/>
                  </a:ext>
                </a:extLst>
              </a:tr>
              <a:tr h="795146">
                <a:tc>
                  <a:txBody>
                    <a:bodyPr/>
                    <a:lstStyle/>
                    <a:p>
                      <a:r>
                        <a:rPr lang="en-US" sz="2000" dirty="0"/>
                        <a:t>Unlimited borrowing and lending at a constant risk-free interest rate.</a:t>
                      </a:r>
                    </a:p>
                  </a:txBody>
                  <a:tcPr/>
                </a:tc>
                <a:tc>
                  <a:txBody>
                    <a:bodyPr/>
                    <a:lstStyle/>
                    <a:p>
                      <a:r>
                        <a:rPr lang="en-US" sz="2000" dirty="0"/>
                        <a:t>No. Limits to shorting</a:t>
                      </a:r>
                    </a:p>
                  </a:txBody>
                  <a:tcPr/>
                </a:tc>
                <a:extLst>
                  <a:ext uri="{0D108BD9-81ED-4DB2-BD59-A6C34878D82A}">
                    <a16:rowId xmlns:a16="http://schemas.microsoft.com/office/drawing/2014/main" val="1997021203"/>
                  </a:ext>
                </a:extLst>
              </a:tr>
              <a:tr h="795146">
                <a:tc>
                  <a:txBody>
                    <a:bodyPr/>
                    <a:lstStyle/>
                    <a:p>
                      <a:r>
                        <a:rPr lang="en-US" sz="2000" dirty="0"/>
                        <a:t>The stock price follows a geometric Brownian motion with constant drift and volatility.</a:t>
                      </a:r>
                    </a:p>
                  </a:txBody>
                  <a:tcPr/>
                </a:tc>
                <a:tc>
                  <a:txBody>
                    <a:bodyPr/>
                    <a:lstStyle/>
                    <a:p>
                      <a:r>
                        <a:rPr lang="en-US" sz="2000" dirty="0"/>
                        <a:t>Yes.</a:t>
                      </a:r>
                    </a:p>
                  </a:txBody>
                  <a:tcPr/>
                </a:tc>
                <a:extLst>
                  <a:ext uri="{0D108BD9-81ED-4DB2-BD59-A6C34878D82A}">
                    <a16:rowId xmlns:a16="http://schemas.microsoft.com/office/drawing/2014/main" val="3596425906"/>
                  </a:ext>
                </a:extLst>
              </a:tr>
              <a:tr h="460680">
                <a:tc>
                  <a:txBody>
                    <a:bodyPr/>
                    <a:lstStyle/>
                    <a:p>
                      <a:r>
                        <a:rPr lang="en-US" sz="2000" dirty="0"/>
                        <a:t>There are no transaction costs.</a:t>
                      </a:r>
                    </a:p>
                  </a:txBody>
                  <a:tcPr/>
                </a:tc>
                <a:tc>
                  <a:txBody>
                    <a:bodyPr/>
                    <a:lstStyle/>
                    <a:p>
                      <a:r>
                        <a:rPr lang="en-US" sz="2000" dirty="0"/>
                        <a:t>No.</a:t>
                      </a:r>
                    </a:p>
                  </a:txBody>
                  <a:tcPr/>
                </a:tc>
                <a:extLst>
                  <a:ext uri="{0D108BD9-81ED-4DB2-BD59-A6C34878D82A}">
                    <a16:rowId xmlns:a16="http://schemas.microsoft.com/office/drawing/2014/main" val="382095387"/>
                  </a:ext>
                </a:extLst>
              </a:tr>
              <a:tr h="460680">
                <a:tc>
                  <a:txBody>
                    <a:bodyPr/>
                    <a:lstStyle/>
                    <a:p>
                      <a:r>
                        <a:rPr lang="en-US" sz="2000" dirty="0"/>
                        <a:t>The stock does not pay a dividend.</a:t>
                      </a:r>
                    </a:p>
                  </a:txBody>
                  <a:tcPr/>
                </a:tc>
                <a:tc>
                  <a:txBody>
                    <a:bodyPr/>
                    <a:lstStyle/>
                    <a:p>
                      <a:r>
                        <a:rPr lang="en-US" sz="2000" dirty="0"/>
                        <a:t>No. Some do.</a:t>
                      </a:r>
                    </a:p>
                  </a:txBody>
                  <a:tcPr/>
                </a:tc>
                <a:extLst>
                  <a:ext uri="{0D108BD9-81ED-4DB2-BD59-A6C34878D82A}">
                    <a16:rowId xmlns:a16="http://schemas.microsoft.com/office/drawing/2014/main" val="3122714838"/>
                  </a:ext>
                </a:extLst>
              </a:tr>
              <a:tr h="795146">
                <a:tc>
                  <a:txBody>
                    <a:bodyPr/>
                    <a:lstStyle/>
                    <a:p>
                      <a:r>
                        <a:rPr lang="en-US" sz="2000" dirty="0"/>
                        <a:t>All securities are perfectly divisible (i.e., it is possible to buy a fraction of a share).</a:t>
                      </a:r>
                    </a:p>
                  </a:txBody>
                  <a:tcPr/>
                </a:tc>
                <a:tc>
                  <a:txBody>
                    <a:bodyPr/>
                    <a:lstStyle/>
                    <a:p>
                      <a:r>
                        <a:rPr lang="en-US" sz="2000" dirty="0"/>
                        <a:t>No. </a:t>
                      </a:r>
                    </a:p>
                  </a:txBody>
                  <a:tcPr/>
                </a:tc>
                <a:extLst>
                  <a:ext uri="{0D108BD9-81ED-4DB2-BD59-A6C34878D82A}">
                    <a16:rowId xmlns:a16="http://schemas.microsoft.com/office/drawing/2014/main" val="4219376634"/>
                  </a:ext>
                </a:extLst>
              </a:tr>
              <a:tr h="460680">
                <a:tc>
                  <a:txBody>
                    <a:bodyPr/>
                    <a:lstStyle/>
                    <a:p>
                      <a:r>
                        <a:rPr lang="en-US" sz="2000" dirty="0"/>
                        <a:t>There are no restrictions on short selling.</a:t>
                      </a:r>
                    </a:p>
                  </a:txBody>
                  <a:tcPr/>
                </a:tc>
                <a:tc>
                  <a:txBody>
                    <a:bodyPr/>
                    <a:lstStyle/>
                    <a:p>
                      <a:r>
                        <a:rPr lang="en-US" sz="2000" dirty="0"/>
                        <a:t>No. Limits to shorting</a:t>
                      </a:r>
                    </a:p>
                  </a:txBody>
                  <a:tcPr/>
                </a:tc>
                <a:extLst>
                  <a:ext uri="{0D108BD9-81ED-4DB2-BD59-A6C34878D82A}">
                    <a16:rowId xmlns:a16="http://schemas.microsoft.com/office/drawing/2014/main" val="1871434552"/>
                  </a:ext>
                </a:extLst>
              </a:tr>
              <a:tr h="460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model treats only European-style options.</a:t>
                      </a:r>
                    </a:p>
                  </a:txBody>
                  <a:tcPr/>
                </a:tc>
                <a:tc>
                  <a:txBody>
                    <a:bodyPr/>
                    <a:lstStyle/>
                    <a:p>
                      <a:r>
                        <a:rPr lang="en-US" sz="2000" dirty="0"/>
                        <a:t>Yes.</a:t>
                      </a:r>
                    </a:p>
                  </a:txBody>
                  <a:tcPr/>
                </a:tc>
                <a:extLst>
                  <a:ext uri="{0D108BD9-81ED-4DB2-BD59-A6C34878D82A}">
                    <a16:rowId xmlns:a16="http://schemas.microsoft.com/office/drawing/2014/main" val="2685421789"/>
                  </a:ext>
                </a:extLst>
              </a:tr>
            </a:tbl>
          </a:graphicData>
        </a:graphic>
      </p:graphicFrame>
    </p:spTree>
    <p:extLst>
      <p:ext uri="{BB962C8B-B14F-4D97-AF65-F5344CB8AC3E}">
        <p14:creationId xmlns:p14="http://schemas.microsoft.com/office/powerpoint/2010/main" val="244591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6858000" y="3261290"/>
            <a:ext cx="2209800" cy="1748860"/>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8" name="Rectangle 4"/>
          <p:cNvSpPr>
            <a:spLocks noGrp="1" noChangeArrowheads="1"/>
          </p:cNvSpPr>
          <p:nvPr>
            <p:ph type="body" sz="quarter" idx="10"/>
          </p:nvPr>
        </p:nvSpPr>
        <p:spPr>
          <a:prstGeom prst="rect">
            <a:avLst/>
          </a:prstGeom>
        </p:spPr>
        <p:txBody>
          <a:bodyPr/>
          <a:lstStyle/>
          <a:p>
            <a:pPr marL="0" indent="0">
              <a:buNone/>
            </a:pPr>
            <a:r>
              <a:rPr lang="en-US" dirty="0"/>
              <a:t>European options</a:t>
            </a:r>
          </a:p>
          <a:p>
            <a:pPr marL="742950" indent="-742950">
              <a:buFont typeface="+mj-lt"/>
              <a:buAutoNum type="arabicPeriod"/>
            </a:pPr>
            <a:r>
              <a:rPr lang="en-US" dirty="0"/>
              <a:t>On expiration day (easy)</a:t>
            </a:r>
          </a:p>
          <a:p>
            <a:pPr marL="742950" indent="-742950">
              <a:buFont typeface="+mj-lt"/>
              <a:buAutoNum type="arabicPeriod"/>
            </a:pPr>
            <a:r>
              <a:rPr lang="en-US" dirty="0"/>
              <a:t>On any other day (not so much)</a:t>
            </a:r>
          </a:p>
        </p:txBody>
      </p:sp>
      <p:sp>
        <p:nvSpPr>
          <p:cNvPr id="175109" name="WordArt 5"/>
          <p:cNvSpPr>
            <a:spLocks noChangeArrowheads="1" noChangeShapeType="1" noTextEdit="1"/>
          </p:cNvSpPr>
          <p:nvPr/>
        </p:nvSpPr>
        <p:spPr bwMode="auto">
          <a:xfrm>
            <a:off x="7227307" y="3448883"/>
            <a:ext cx="1311857" cy="1100544"/>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spTree>
    <p:extLst>
      <p:ext uri="{BB962C8B-B14F-4D97-AF65-F5344CB8AC3E}">
        <p14:creationId xmlns:p14="http://schemas.microsoft.com/office/powerpoint/2010/main" val="314185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animEffect transition="in" filter="fade">
                                      <p:cBhvr>
                                        <p:cTn id="7" dur="500"/>
                                        <p:tgtEl>
                                          <p:spTgt spid="175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8">
                                            <p:txEl>
                                              <p:pRg st="1" end="1"/>
                                            </p:txEl>
                                          </p:spTgt>
                                        </p:tgtEl>
                                        <p:attrNameLst>
                                          <p:attrName>style.visibility</p:attrName>
                                        </p:attrNameLst>
                                      </p:cBhvr>
                                      <p:to>
                                        <p:strVal val="visible"/>
                                      </p:to>
                                    </p:set>
                                    <p:animEffect transition="in" filter="fade">
                                      <p:cBhvr>
                                        <p:cTn id="12" dur="500"/>
                                        <p:tgtEl>
                                          <p:spTgt spid="175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5108">
                                            <p:txEl>
                                              <p:pRg st="2" end="2"/>
                                            </p:txEl>
                                          </p:spTgt>
                                        </p:tgtEl>
                                        <p:attrNameLst>
                                          <p:attrName>style.visibility</p:attrName>
                                        </p:attrNameLst>
                                      </p:cBhvr>
                                      <p:to>
                                        <p:strVal val="visible"/>
                                      </p:to>
                                    </p:set>
                                    <p:animEffect transition="in" filter="fade">
                                      <p:cBhvr>
                                        <p:cTn id="17" dur="500"/>
                                        <p:tgtEl>
                                          <p:spTgt spid="175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400" dirty="0"/>
              <a:t>What is the value of a call option?</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dirty="0">
                <a:solidFill>
                  <a:srgbClr val="A50021"/>
                </a:solidFill>
                <a:effectLst/>
                <a:latin typeface="Segoe UI Black" panose="020B0A02040204020203" pitchFamily="34" charset="0"/>
                <a:ea typeface="Segoe UI Black" panose="020B0A02040204020203" pitchFamily="34" charset="0"/>
              </a:rPr>
              <a:t>$160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
        <p:nvSpPr>
          <p:cNvPr id="2" name="TextBox 1">
            <a:extLst>
              <a:ext uri="{FF2B5EF4-FFF2-40B4-BE49-F238E27FC236}">
                <a16:creationId xmlns:a16="http://schemas.microsoft.com/office/drawing/2014/main" id="{7D659852-BA8E-45DD-88B4-9C340C392548}"/>
              </a:ext>
            </a:extLst>
          </p:cNvPr>
          <p:cNvSpPr txBox="1"/>
          <p:nvPr/>
        </p:nvSpPr>
        <p:spPr>
          <a:xfrm>
            <a:off x="6592738" y="4857750"/>
            <a:ext cx="2516972" cy="276999"/>
          </a:xfrm>
          <a:prstGeom prst="rect">
            <a:avLst/>
          </a:prstGeom>
          <a:noFill/>
        </p:spPr>
        <p:txBody>
          <a:bodyPr wrap="none" rtlCol="0">
            <a:spAutoFit/>
          </a:bodyPr>
          <a:lstStyle/>
          <a:p>
            <a:r>
              <a:rPr lang="en-US" sz="1200" dirty="0">
                <a:solidFill>
                  <a:schemeClr val="tx1"/>
                </a:solidFill>
                <a:effectLst/>
              </a:rPr>
              <a:t>Transaction costs not included</a:t>
            </a:r>
          </a:p>
        </p:txBody>
      </p:sp>
    </p:spTree>
    <p:extLst>
      <p:ext uri="{BB962C8B-B14F-4D97-AF65-F5344CB8AC3E}">
        <p14:creationId xmlns:p14="http://schemas.microsoft.com/office/powerpoint/2010/main" val="302093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A50021"/>
                </a:solidFill>
                <a:effectLst/>
                <a:latin typeface="Segoe UI Black" panose="020B0A02040204020203" pitchFamily="34" charset="0"/>
                <a:ea typeface="Segoe UI Black" panose="020B0A02040204020203" pitchFamily="34" charset="0"/>
              </a:rPr>
              <a:t>$140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
        <p:nvSpPr>
          <p:cNvPr id="10" name="TextBox 9">
            <a:extLst>
              <a:ext uri="{FF2B5EF4-FFF2-40B4-BE49-F238E27FC236}">
                <a16:creationId xmlns:a16="http://schemas.microsoft.com/office/drawing/2014/main" id="{C6176E8C-B808-48AE-B13E-4E366E66D041}"/>
              </a:ext>
            </a:extLst>
          </p:cNvPr>
          <p:cNvSpPr txBox="1"/>
          <p:nvPr/>
        </p:nvSpPr>
        <p:spPr>
          <a:xfrm>
            <a:off x="6592738" y="4857750"/>
            <a:ext cx="2516972" cy="276999"/>
          </a:xfrm>
          <a:prstGeom prst="rect">
            <a:avLst/>
          </a:prstGeom>
          <a:noFill/>
        </p:spPr>
        <p:txBody>
          <a:bodyPr wrap="none" rtlCol="0">
            <a:spAutoFit/>
          </a:bodyPr>
          <a:lstStyle/>
          <a:p>
            <a:r>
              <a:rPr lang="en-US" sz="1200" dirty="0">
                <a:solidFill>
                  <a:schemeClr val="tx1"/>
                </a:solidFill>
                <a:effectLst/>
              </a:rPr>
              <a:t>Transaction costs not included</a:t>
            </a:r>
          </a:p>
        </p:txBody>
      </p:sp>
    </p:spTree>
    <p:extLst>
      <p:ext uri="{BB962C8B-B14F-4D97-AF65-F5344CB8AC3E}">
        <p14:creationId xmlns:p14="http://schemas.microsoft.com/office/powerpoint/2010/main" val="341848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A50021"/>
                </a:solidFill>
                <a:effectLst/>
                <a:latin typeface="Segoe UI Black" panose="020B0A02040204020203" pitchFamily="34" charset="0"/>
                <a:ea typeface="Segoe UI Black" panose="020B0A02040204020203" pitchFamily="34" charset="0"/>
              </a:rPr>
              <a:t>$170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
        <p:nvSpPr>
          <p:cNvPr id="10" name="TextBox 9">
            <a:extLst>
              <a:ext uri="{FF2B5EF4-FFF2-40B4-BE49-F238E27FC236}">
                <a16:creationId xmlns:a16="http://schemas.microsoft.com/office/drawing/2014/main" id="{44056DAD-1E8B-4DA8-B8E1-BEB42520B77B}"/>
              </a:ext>
            </a:extLst>
          </p:cNvPr>
          <p:cNvSpPr txBox="1"/>
          <p:nvPr/>
        </p:nvSpPr>
        <p:spPr>
          <a:xfrm>
            <a:off x="6592738" y="4857750"/>
            <a:ext cx="2516972" cy="276999"/>
          </a:xfrm>
          <a:prstGeom prst="rect">
            <a:avLst/>
          </a:prstGeom>
          <a:noFill/>
        </p:spPr>
        <p:txBody>
          <a:bodyPr wrap="none" rtlCol="0">
            <a:spAutoFit/>
          </a:bodyPr>
          <a:lstStyle/>
          <a:p>
            <a:r>
              <a:rPr lang="en-US" sz="1200" dirty="0">
                <a:solidFill>
                  <a:schemeClr val="tx1"/>
                </a:solidFill>
                <a:effectLst/>
              </a:rPr>
              <a:t>Transaction costs not included</a:t>
            </a:r>
          </a:p>
        </p:txBody>
      </p:sp>
    </p:spTree>
    <p:extLst>
      <p:ext uri="{BB962C8B-B14F-4D97-AF65-F5344CB8AC3E}">
        <p14:creationId xmlns:p14="http://schemas.microsoft.com/office/powerpoint/2010/main" val="97133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71D98-A7A0-44F2-8ABC-C72D50449F45}"/>
              </a:ext>
            </a:extLst>
          </p:cNvPr>
          <p:cNvSpPr>
            <a:spLocks noGrp="1"/>
          </p:cNvSpPr>
          <p:nvPr>
            <p:ph type="title"/>
          </p:nvPr>
        </p:nvSpPr>
        <p:spPr/>
        <p:txBody>
          <a:bodyPr/>
          <a:lstStyle/>
          <a:p>
            <a:r>
              <a:rPr lang="en-US" sz="4800" dirty="0"/>
              <a:t>What is the value of a call?</a:t>
            </a:r>
          </a:p>
        </p:txBody>
      </p:sp>
      <p:sp>
        <p:nvSpPr>
          <p:cNvPr id="5" name="Text Placeholder 4">
            <a:extLst>
              <a:ext uri="{FF2B5EF4-FFF2-40B4-BE49-F238E27FC236}">
                <a16:creationId xmlns:a16="http://schemas.microsoft.com/office/drawing/2014/main" id="{F544A5B8-BEB9-4B5E-A500-D57FD6837DE7}"/>
              </a:ext>
            </a:extLst>
          </p:cNvPr>
          <p:cNvSpPr>
            <a:spLocks noGrp="1"/>
          </p:cNvSpPr>
          <p:nvPr>
            <p:ph type="body" sz="quarter" idx="10"/>
          </p:nvPr>
        </p:nvSpPr>
        <p:spPr>
          <a:xfrm>
            <a:off x="304800" y="819150"/>
            <a:ext cx="8534400" cy="3962400"/>
          </a:xfrm>
        </p:spPr>
        <p:txBody>
          <a:bodyPr/>
          <a:lstStyle/>
          <a:p>
            <a:r>
              <a:rPr lang="en-US" dirty="0"/>
              <a:t>There is a </a:t>
            </a:r>
            <a:r>
              <a:rPr lang="en-US" dirty="0">
                <a:solidFill>
                  <a:srgbClr val="FF9933"/>
                </a:solidFill>
              </a:rPr>
              <a:t>positive correlation </a:t>
            </a:r>
            <a:r>
              <a:rPr lang="en-US" dirty="0"/>
              <a:t>between the value of a CALL and the spot price of its underlier</a:t>
            </a:r>
          </a:p>
        </p:txBody>
      </p:sp>
      <p:sp>
        <p:nvSpPr>
          <p:cNvPr id="3" name="Slide Number Placeholder 2">
            <a:extLst>
              <a:ext uri="{FF2B5EF4-FFF2-40B4-BE49-F238E27FC236}">
                <a16:creationId xmlns:a16="http://schemas.microsoft.com/office/drawing/2014/main" id="{FFCB4354-F5F9-4107-A47B-5518C279E4E6}"/>
              </a:ext>
            </a:extLst>
          </p:cNvPr>
          <p:cNvSpPr>
            <a:spLocks noGrp="1"/>
          </p:cNvSpPr>
          <p:nvPr>
            <p:ph type="sldNum" sz="quarter" idx="4"/>
          </p:nvPr>
        </p:nvSpPr>
        <p:spPr/>
        <p:txBody>
          <a:bodyPr/>
          <a:lstStyle/>
          <a:p>
            <a:fld id="{70D1A9CD-F3D1-40E9-97D1-3B6EEF89FC10}" type="slidenum">
              <a:rPr lang="en-US" smtClean="0"/>
              <a:pPr/>
              <a:t>8</a:t>
            </a:fld>
            <a:endParaRPr lang="en-US" dirty="0"/>
          </a:p>
        </p:txBody>
      </p:sp>
      <p:sp>
        <p:nvSpPr>
          <p:cNvPr id="6" name="Arrow: Up 5">
            <a:extLst>
              <a:ext uri="{FF2B5EF4-FFF2-40B4-BE49-F238E27FC236}">
                <a16:creationId xmlns:a16="http://schemas.microsoft.com/office/drawing/2014/main" id="{F5702913-99EE-4A8F-8284-6D09C5422FAC}"/>
              </a:ext>
            </a:extLst>
          </p:cNvPr>
          <p:cNvSpPr/>
          <p:nvPr/>
        </p:nvSpPr>
        <p:spPr>
          <a:xfrm>
            <a:off x="1524000" y="3028950"/>
            <a:ext cx="2743200" cy="1752600"/>
          </a:xfrm>
          <a:prstGeom prst="upArrow">
            <a:avLst>
              <a:gd name="adj1" fmla="val 583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rPr>
              <a:t>Price of the share goes up</a:t>
            </a:r>
          </a:p>
        </p:txBody>
      </p:sp>
      <p:sp>
        <p:nvSpPr>
          <p:cNvPr id="7" name="Arrow: Up 6">
            <a:extLst>
              <a:ext uri="{FF2B5EF4-FFF2-40B4-BE49-F238E27FC236}">
                <a16:creationId xmlns:a16="http://schemas.microsoft.com/office/drawing/2014/main" id="{AE443598-3869-4ED8-A4B4-728D7B582908}"/>
              </a:ext>
            </a:extLst>
          </p:cNvPr>
          <p:cNvSpPr/>
          <p:nvPr/>
        </p:nvSpPr>
        <p:spPr>
          <a:xfrm rot="10800000" flipV="1">
            <a:off x="5257800" y="3028950"/>
            <a:ext cx="2971800" cy="1752600"/>
          </a:xfrm>
          <a:prstGeom prst="upArrow">
            <a:avLst>
              <a:gd name="adj1" fmla="val 5864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dirty="0">
                <a:effectLst/>
              </a:rPr>
              <a:t>Value of the call option goes up</a:t>
            </a:r>
          </a:p>
        </p:txBody>
      </p:sp>
    </p:spTree>
    <p:extLst>
      <p:ext uri="{BB962C8B-B14F-4D97-AF65-F5344CB8AC3E}">
        <p14:creationId xmlns:p14="http://schemas.microsoft.com/office/powerpoint/2010/main" val="150773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FF9933"/>
                </a:solidFill>
                <a:effectLst/>
                <a:latin typeface="Segoe UI Black" panose="020B0A02040204020203" pitchFamily="34" charset="0"/>
                <a:ea typeface="Segoe UI Black" panose="020B0A02040204020203" pitchFamily="34" charset="0"/>
              </a:rPr>
              <a:t>$170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a:t>
            </a:r>
            <a:r>
              <a:rPr lang="en-US" sz="3600" dirty="0">
                <a:solidFill>
                  <a:srgbClr val="A50021"/>
                </a:solidFill>
                <a:effectLst/>
              </a:rPr>
              <a:t>$150</a:t>
            </a:r>
            <a:br>
              <a:rPr lang="en-US" sz="3600" dirty="0">
                <a:solidFill>
                  <a:schemeClr val="tx1"/>
                </a:solidFill>
                <a:effectLst/>
              </a:rPr>
            </a:br>
            <a:r>
              <a:rPr lang="en-US" sz="3600" dirty="0">
                <a:solidFill>
                  <a:schemeClr val="tx1"/>
                </a:solidFill>
                <a:effectLst/>
              </a:rPr>
              <a:t>   Expiration July 21st</a:t>
            </a:r>
          </a:p>
        </p:txBody>
      </p:sp>
      <p:sp>
        <p:nvSpPr>
          <p:cNvPr id="2" name="TextBox 1">
            <a:extLst>
              <a:ext uri="{FF2B5EF4-FFF2-40B4-BE49-F238E27FC236}">
                <a16:creationId xmlns:a16="http://schemas.microsoft.com/office/drawing/2014/main" id="{E1D2CB79-ACE5-4861-B8B2-96619208D956}"/>
              </a:ext>
            </a:extLst>
          </p:cNvPr>
          <p:cNvSpPr txBox="1"/>
          <p:nvPr/>
        </p:nvSpPr>
        <p:spPr>
          <a:xfrm>
            <a:off x="3272173" y="2038350"/>
            <a:ext cx="2052636" cy="1384995"/>
          </a:xfrm>
          <a:prstGeom prst="rect">
            <a:avLst/>
          </a:prstGeom>
          <a:solidFill>
            <a:srgbClr val="FF9933"/>
          </a:solidFill>
        </p:spPr>
        <p:txBody>
          <a:bodyPr wrap="square" rtlCol="0">
            <a:spAutoFit/>
          </a:bodyPr>
          <a:lstStyle/>
          <a:p>
            <a:pPr algn="l"/>
            <a:r>
              <a:rPr lang="en-US" sz="1400" dirty="0">
                <a:solidFill>
                  <a:schemeClr val="tx1"/>
                </a:solidFill>
                <a:effectLst/>
              </a:rPr>
              <a:t>We just found that this call is worth $20</a:t>
            </a:r>
          </a:p>
          <a:p>
            <a:pPr algn="l"/>
            <a:br>
              <a:rPr lang="en-US" sz="1400" dirty="0">
                <a:solidFill>
                  <a:schemeClr val="tx1"/>
                </a:solidFill>
                <a:effectLst/>
              </a:rPr>
            </a:br>
            <a:r>
              <a:rPr lang="en-US" sz="1400" dirty="0">
                <a:solidFill>
                  <a:schemeClr val="tx1"/>
                </a:solidFill>
                <a:effectLst/>
              </a:rPr>
              <a:t>What happens if we now change the strike?</a:t>
            </a:r>
          </a:p>
        </p:txBody>
      </p:sp>
    </p:spTree>
    <p:extLst>
      <p:ext uri="{BB962C8B-B14F-4D97-AF65-F5344CB8AC3E}">
        <p14:creationId xmlns:p14="http://schemas.microsoft.com/office/powerpoint/2010/main" val="358678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TA MSC 2023 red">
  <a:themeElements>
    <a:clrScheme name="MSCommerce">
      <a:dk1>
        <a:srgbClr val="000000"/>
      </a:dk1>
      <a:lt1>
        <a:srgbClr val="FFFFFF"/>
      </a:lt1>
      <a:dk2>
        <a:srgbClr val="595959"/>
      </a:dk2>
      <a:lt2>
        <a:srgbClr val="FFFFFF"/>
      </a:lt2>
      <a:accent1>
        <a:srgbClr val="CC0000"/>
      </a:accent1>
      <a:accent2>
        <a:srgbClr val="FF0000"/>
      </a:accent2>
      <a:accent3>
        <a:srgbClr val="336699"/>
      </a:accent3>
      <a:accent4>
        <a:srgbClr val="FFFF00"/>
      </a:accent4>
      <a:accent5>
        <a:srgbClr val="000032"/>
      </a:accent5>
      <a:accent6>
        <a:srgbClr val="00B0F0"/>
      </a:accent6>
      <a:hlink>
        <a:srgbClr val="336699"/>
      </a:hlink>
      <a:folHlink>
        <a:srgbClr val="9A000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ln>
          <a:noFill/>
        </a:ln>
      </a:spPr>
      <a:bodyPr rtlCol="0" anchor="ctr"/>
      <a:lstStyle>
        <a:defPPr algn="ctr">
          <a:defRPr dirty="0" smtClean="0">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TA MSC 2023 red" id="{2AE3991A-B185-4F36-B34E-3604A861BAC4}" vid="{322A9EE9-59D6-4DBE-9C98-35C936BE1A7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FTA MSC 2023 red</Template>
  <TotalTime>9282</TotalTime>
  <Words>1691</Words>
  <Application>Microsoft Office PowerPoint</Application>
  <PresentationFormat>On-screen Show (16:9)</PresentationFormat>
  <Paragraphs>242</Paragraphs>
  <Slides>35</Slides>
  <Notes>29</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 Black</vt:lpstr>
      <vt:lpstr>Calibri</vt:lpstr>
      <vt:lpstr>Segoe UI Black</vt:lpstr>
      <vt:lpstr>Segoe UI Light</vt:lpstr>
      <vt:lpstr>Segoe UI Semilight</vt:lpstr>
      <vt:lpstr>Symbol</vt:lpstr>
      <vt:lpstr>Times New Roman</vt:lpstr>
      <vt:lpstr>Verdana</vt:lpstr>
      <vt:lpstr>Wingdings</vt:lpstr>
      <vt:lpstr>FTA MSC 2023 red</vt:lpstr>
      <vt:lpstr>Worksheet</vt:lpstr>
      <vt:lpstr>Options valuation</vt:lpstr>
      <vt:lpstr>PowerPoint Presentation</vt:lpstr>
      <vt:lpstr>Learning Objective</vt:lpstr>
      <vt:lpstr>What is the value of a call?</vt:lpstr>
      <vt:lpstr>What is the value of a call option?</vt:lpstr>
      <vt:lpstr>What is the value of a call?</vt:lpstr>
      <vt:lpstr>What is the value of a call?</vt:lpstr>
      <vt:lpstr>What is the value of a call?</vt:lpstr>
      <vt:lpstr>What is the value of a call?</vt:lpstr>
      <vt:lpstr>What is the value of a call?</vt:lpstr>
      <vt:lpstr>What is the value of a call?</vt:lpstr>
      <vt:lpstr>What is the value of a call?</vt:lpstr>
      <vt:lpstr>What is the value of a call?</vt:lpstr>
      <vt:lpstr>What is the value of a call?</vt:lpstr>
      <vt:lpstr>Evaluating call options</vt:lpstr>
      <vt:lpstr>Solving the Option Evaluation Problem</vt:lpstr>
      <vt:lpstr>The Black-Scholes Formulas</vt:lpstr>
      <vt:lpstr>NORMSDIST(z) </vt:lpstr>
      <vt:lpstr>Why study Black-Scholes?</vt:lpstr>
      <vt:lpstr>Double-checked Values</vt:lpstr>
      <vt:lpstr>PowerPoint Presentation</vt:lpstr>
      <vt:lpstr>Homework</vt:lpstr>
      <vt:lpstr>Black Scholes was so much fun… Let’s do it again! </vt:lpstr>
      <vt:lpstr>What is the value of a put?</vt:lpstr>
      <vt:lpstr>What is the value of an option?</vt:lpstr>
      <vt:lpstr>What is the value of a put?</vt:lpstr>
      <vt:lpstr>What is the value of a put?</vt:lpstr>
      <vt:lpstr>What is the value of a put?</vt:lpstr>
      <vt:lpstr>What is the value of a put?</vt:lpstr>
      <vt:lpstr>What is the value of a put?</vt:lpstr>
      <vt:lpstr>What is the value of a put?</vt:lpstr>
      <vt:lpstr>What is the value of a put?</vt:lpstr>
      <vt:lpstr>Evaluating PUT options</vt:lpstr>
      <vt:lpstr>The Black-Scholes Formulas </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xyz</dc:creator>
  <cp:lastModifiedBy>Grazioli, Stefano (sg6m)</cp:lastModifiedBy>
  <cp:revision>339</cp:revision>
  <dcterms:created xsi:type="dcterms:W3CDTF">2003-01-13T16:56:26Z</dcterms:created>
  <dcterms:modified xsi:type="dcterms:W3CDTF">2024-03-27T21:09:18Z</dcterms:modified>
</cp:coreProperties>
</file>