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3"/>
  </p:notesMasterIdLst>
  <p:sldIdLst>
    <p:sldId id="256" r:id="rId2"/>
    <p:sldId id="386" r:id="rId3"/>
    <p:sldId id="438" r:id="rId4"/>
    <p:sldId id="451" r:id="rId5"/>
    <p:sldId id="439" r:id="rId6"/>
    <p:sldId id="429" r:id="rId7"/>
    <p:sldId id="440" r:id="rId8"/>
    <p:sldId id="428" r:id="rId9"/>
    <p:sldId id="452" r:id="rId10"/>
    <p:sldId id="436" r:id="rId11"/>
    <p:sldId id="450" r:id="rId12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FFCC"/>
    <a:srgbClr val="CCFFFF"/>
    <a:srgbClr val="FFFF99"/>
    <a:srgbClr val="66FF33"/>
    <a:srgbClr val="0066FF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4" autoAdjust="0"/>
    <p:restoredTop sz="95109" autoAdjust="0"/>
  </p:normalViewPr>
  <p:slideViewPr>
    <p:cSldViewPr>
      <p:cViewPr varScale="1">
        <p:scale>
          <a:sx n="174" d="100"/>
          <a:sy n="174" d="100"/>
        </p:scale>
        <p:origin x="234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D5FBD-C39B-49B1-8525-9363BEC35E8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CD9CFB-0541-4354-8201-A845DF9DCBBD}">
      <dgm:prSet phldrT="[Text]" custT="1"/>
      <dgm:spPr/>
      <dgm:t>
        <a:bodyPr/>
        <a:lstStyle/>
        <a:p>
          <a:r>
            <a:rPr lang="en-US" sz="2000" dirty="0"/>
            <a:t>Tweak</a:t>
          </a:r>
        </a:p>
      </dgm:t>
    </dgm:pt>
    <dgm:pt modelId="{799CF93F-39A8-492B-AD31-78A1B5D01588}" type="parTrans" cxnId="{20A89C85-113A-43DD-8B57-DF5CABDBCED5}">
      <dgm:prSet/>
      <dgm:spPr/>
      <dgm:t>
        <a:bodyPr/>
        <a:lstStyle/>
        <a:p>
          <a:endParaRPr lang="en-US" sz="2800"/>
        </a:p>
      </dgm:t>
    </dgm:pt>
    <dgm:pt modelId="{A5DC6B3C-14DF-4771-8463-EEA7C1670044}" type="sibTrans" cxnId="{20A89C85-113A-43DD-8B57-DF5CABDBCED5}">
      <dgm:prSet/>
      <dgm:spPr/>
      <dgm:t>
        <a:bodyPr/>
        <a:lstStyle/>
        <a:p>
          <a:endParaRPr lang="en-US" sz="2800"/>
        </a:p>
      </dgm:t>
    </dgm:pt>
    <dgm:pt modelId="{15716768-C148-426C-A7D5-BC57BD69B04C}">
      <dgm:prSet phldrT="[Text]" custT="1"/>
      <dgm:spPr/>
      <dgm:t>
        <a:bodyPr/>
        <a:lstStyle/>
        <a:p>
          <a:r>
            <a:rPr lang="en-US" sz="2000" dirty="0"/>
            <a:t>Test (simulation)</a:t>
          </a:r>
        </a:p>
      </dgm:t>
    </dgm:pt>
    <dgm:pt modelId="{01ECC14B-0A1B-4232-9729-9EC9ED767B92}" type="parTrans" cxnId="{AD8C2BE0-2760-4137-9037-677350C7352C}">
      <dgm:prSet/>
      <dgm:spPr/>
      <dgm:t>
        <a:bodyPr/>
        <a:lstStyle/>
        <a:p>
          <a:endParaRPr lang="en-US" sz="2800"/>
        </a:p>
      </dgm:t>
    </dgm:pt>
    <dgm:pt modelId="{F83D1399-AA6D-4EB8-AC0D-DFE91B6B3C71}" type="sibTrans" cxnId="{AD8C2BE0-2760-4137-9037-677350C7352C}">
      <dgm:prSet/>
      <dgm:spPr/>
      <dgm:t>
        <a:bodyPr/>
        <a:lstStyle/>
        <a:p>
          <a:endParaRPr lang="en-US" sz="2800"/>
        </a:p>
      </dgm:t>
    </dgm:pt>
    <dgm:pt modelId="{7A2F37B2-A3B4-4367-92AC-0837E0D26CFE}" type="pres">
      <dgm:prSet presAssocID="{51AD5FBD-C39B-49B1-8525-9363BEC35E8E}" presName="cycle" presStyleCnt="0">
        <dgm:presLayoutVars>
          <dgm:dir/>
          <dgm:resizeHandles val="exact"/>
        </dgm:presLayoutVars>
      </dgm:prSet>
      <dgm:spPr/>
    </dgm:pt>
    <dgm:pt modelId="{E04A7B73-B5F2-4DEF-B5C9-B32118C84D47}" type="pres">
      <dgm:prSet presAssocID="{17CD9CFB-0541-4354-8201-A845DF9DCBBD}" presName="dummy" presStyleCnt="0"/>
      <dgm:spPr/>
    </dgm:pt>
    <dgm:pt modelId="{6925C89B-1CF1-4AD1-8A20-2474D503C095}" type="pres">
      <dgm:prSet presAssocID="{17CD9CFB-0541-4354-8201-A845DF9DCBBD}" presName="node" presStyleLbl="revTx" presStyleIdx="0" presStyleCnt="2" custScaleY="74989">
        <dgm:presLayoutVars>
          <dgm:bulletEnabled val="1"/>
        </dgm:presLayoutVars>
      </dgm:prSet>
      <dgm:spPr/>
    </dgm:pt>
    <dgm:pt modelId="{84908DAC-DAE8-4C41-963E-D0CF268A1231}" type="pres">
      <dgm:prSet presAssocID="{A5DC6B3C-14DF-4771-8463-EEA7C1670044}" presName="sibTrans" presStyleLbl="node1" presStyleIdx="0" presStyleCnt="2"/>
      <dgm:spPr/>
    </dgm:pt>
    <dgm:pt modelId="{F50A5393-C157-4DAA-B210-EA1C26B6B9F5}" type="pres">
      <dgm:prSet presAssocID="{15716768-C148-426C-A7D5-BC57BD69B04C}" presName="dummy" presStyleCnt="0"/>
      <dgm:spPr/>
    </dgm:pt>
    <dgm:pt modelId="{C6181AD5-65A5-4016-92E1-6395D42708C1}" type="pres">
      <dgm:prSet presAssocID="{15716768-C148-426C-A7D5-BC57BD69B04C}" presName="node" presStyleLbl="revTx" presStyleIdx="1" presStyleCnt="2" custScaleX="141765" custScaleY="69284" custRadScaleRad="95302" custRadScaleInc="3135">
        <dgm:presLayoutVars>
          <dgm:bulletEnabled val="1"/>
        </dgm:presLayoutVars>
      </dgm:prSet>
      <dgm:spPr/>
    </dgm:pt>
    <dgm:pt modelId="{0BAD0CFE-619D-410E-A7DE-9E835ED8DE6B}" type="pres">
      <dgm:prSet presAssocID="{F83D1399-AA6D-4EB8-AC0D-DFE91B6B3C71}" presName="sibTrans" presStyleLbl="node1" presStyleIdx="1" presStyleCnt="2"/>
      <dgm:spPr/>
    </dgm:pt>
  </dgm:ptLst>
  <dgm:cxnLst>
    <dgm:cxn modelId="{26BBD65F-B263-4194-B3E4-0CEAD4E09B67}" type="presOf" srcId="{F83D1399-AA6D-4EB8-AC0D-DFE91B6B3C71}" destId="{0BAD0CFE-619D-410E-A7DE-9E835ED8DE6B}" srcOrd="0" destOrd="0" presId="urn:microsoft.com/office/officeart/2005/8/layout/cycle1"/>
    <dgm:cxn modelId="{DB6A1265-B755-47DB-A648-95D626BCA31A}" type="presOf" srcId="{A5DC6B3C-14DF-4771-8463-EEA7C1670044}" destId="{84908DAC-DAE8-4C41-963E-D0CF268A1231}" srcOrd="0" destOrd="0" presId="urn:microsoft.com/office/officeart/2005/8/layout/cycle1"/>
    <dgm:cxn modelId="{6190C866-E6FB-4244-8CD3-7ECAAC4A1A45}" type="presOf" srcId="{15716768-C148-426C-A7D5-BC57BD69B04C}" destId="{C6181AD5-65A5-4016-92E1-6395D42708C1}" srcOrd="0" destOrd="0" presId="urn:microsoft.com/office/officeart/2005/8/layout/cycle1"/>
    <dgm:cxn modelId="{AB6B8084-325E-4DD7-A8D5-D2CA8D0F17E2}" type="presOf" srcId="{17CD9CFB-0541-4354-8201-A845DF9DCBBD}" destId="{6925C89B-1CF1-4AD1-8A20-2474D503C095}" srcOrd="0" destOrd="0" presId="urn:microsoft.com/office/officeart/2005/8/layout/cycle1"/>
    <dgm:cxn modelId="{20A89C85-113A-43DD-8B57-DF5CABDBCED5}" srcId="{51AD5FBD-C39B-49B1-8525-9363BEC35E8E}" destId="{17CD9CFB-0541-4354-8201-A845DF9DCBBD}" srcOrd="0" destOrd="0" parTransId="{799CF93F-39A8-492B-AD31-78A1B5D01588}" sibTransId="{A5DC6B3C-14DF-4771-8463-EEA7C1670044}"/>
    <dgm:cxn modelId="{14E4FBD5-C116-41AB-B721-4795CF3DC80A}" type="presOf" srcId="{51AD5FBD-C39B-49B1-8525-9363BEC35E8E}" destId="{7A2F37B2-A3B4-4367-92AC-0837E0D26CFE}" srcOrd="0" destOrd="0" presId="urn:microsoft.com/office/officeart/2005/8/layout/cycle1"/>
    <dgm:cxn modelId="{AD8C2BE0-2760-4137-9037-677350C7352C}" srcId="{51AD5FBD-C39B-49B1-8525-9363BEC35E8E}" destId="{15716768-C148-426C-A7D5-BC57BD69B04C}" srcOrd="1" destOrd="0" parTransId="{01ECC14B-0A1B-4232-9729-9EC9ED767B92}" sibTransId="{F83D1399-AA6D-4EB8-AC0D-DFE91B6B3C71}"/>
    <dgm:cxn modelId="{D3BFA745-D814-4CEC-93B3-5B86A23BC2CA}" type="presParOf" srcId="{7A2F37B2-A3B4-4367-92AC-0837E0D26CFE}" destId="{E04A7B73-B5F2-4DEF-B5C9-B32118C84D47}" srcOrd="0" destOrd="0" presId="urn:microsoft.com/office/officeart/2005/8/layout/cycle1"/>
    <dgm:cxn modelId="{F928CB84-7F7B-43D3-A7CA-973494377F30}" type="presParOf" srcId="{7A2F37B2-A3B4-4367-92AC-0837E0D26CFE}" destId="{6925C89B-1CF1-4AD1-8A20-2474D503C095}" srcOrd="1" destOrd="0" presId="urn:microsoft.com/office/officeart/2005/8/layout/cycle1"/>
    <dgm:cxn modelId="{C45F3E2F-D890-4EC0-84B0-2553F6991A80}" type="presParOf" srcId="{7A2F37B2-A3B4-4367-92AC-0837E0D26CFE}" destId="{84908DAC-DAE8-4C41-963E-D0CF268A1231}" srcOrd="2" destOrd="0" presId="urn:microsoft.com/office/officeart/2005/8/layout/cycle1"/>
    <dgm:cxn modelId="{2365E8BF-82F7-4E02-BA48-54176DB32006}" type="presParOf" srcId="{7A2F37B2-A3B4-4367-92AC-0837E0D26CFE}" destId="{F50A5393-C157-4DAA-B210-EA1C26B6B9F5}" srcOrd="3" destOrd="0" presId="urn:microsoft.com/office/officeart/2005/8/layout/cycle1"/>
    <dgm:cxn modelId="{ABAD1823-7D20-46CD-9189-CEC3AAE43961}" type="presParOf" srcId="{7A2F37B2-A3B4-4367-92AC-0837E0D26CFE}" destId="{C6181AD5-65A5-4016-92E1-6395D42708C1}" srcOrd="4" destOrd="0" presId="urn:microsoft.com/office/officeart/2005/8/layout/cycle1"/>
    <dgm:cxn modelId="{67BCFCAF-DD36-4B06-8DE7-CF86283AF9C2}" type="presParOf" srcId="{7A2F37B2-A3B4-4367-92AC-0837E0D26CFE}" destId="{0BAD0CFE-619D-410E-A7DE-9E835ED8DE6B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5C89B-1CF1-4AD1-8A20-2474D503C095}">
      <dsp:nvSpPr>
        <dsp:cNvPr id="0" name=""/>
        <dsp:cNvSpPr/>
      </dsp:nvSpPr>
      <dsp:spPr>
        <a:xfrm>
          <a:off x="1846983" y="677606"/>
          <a:ext cx="1038001" cy="778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Tweak</a:t>
          </a:r>
        </a:p>
      </dsp:txBody>
      <dsp:txXfrm>
        <a:off x="1846983" y="677606"/>
        <a:ext cx="1038001" cy="778387"/>
      </dsp:txXfrm>
    </dsp:sp>
    <dsp:sp modelId="{84908DAC-DAE8-4C41-963E-D0CF268A1231}">
      <dsp:nvSpPr>
        <dsp:cNvPr id="0" name=""/>
        <dsp:cNvSpPr/>
      </dsp:nvSpPr>
      <dsp:spPr>
        <a:xfrm>
          <a:off x="474658" y="-43279"/>
          <a:ext cx="2134362" cy="2134362"/>
        </a:xfrm>
        <a:prstGeom prst="circularArrow">
          <a:avLst>
            <a:gd name="adj1" fmla="val 9483"/>
            <a:gd name="adj2" fmla="val 685011"/>
            <a:gd name="adj3" fmla="val 8535736"/>
            <a:gd name="adj4" fmla="val 1838230"/>
            <a:gd name="adj5" fmla="val 11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81AD5-65A5-4016-92E1-6395D42708C1}">
      <dsp:nvSpPr>
        <dsp:cNvPr id="0" name=""/>
        <dsp:cNvSpPr/>
      </dsp:nvSpPr>
      <dsp:spPr>
        <a:xfrm>
          <a:off x="-25314" y="680691"/>
          <a:ext cx="1471523" cy="719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Test (simulation)</a:t>
          </a:r>
        </a:p>
      </dsp:txBody>
      <dsp:txXfrm>
        <a:off x="-25314" y="680691"/>
        <a:ext cx="1471523" cy="719169"/>
      </dsp:txXfrm>
    </dsp:sp>
    <dsp:sp modelId="{0BAD0CFE-619D-410E-A7DE-9E835ED8DE6B}">
      <dsp:nvSpPr>
        <dsp:cNvPr id="0" name=""/>
        <dsp:cNvSpPr/>
      </dsp:nvSpPr>
      <dsp:spPr>
        <a:xfrm>
          <a:off x="473527" y="40601"/>
          <a:ext cx="2134362" cy="2134362"/>
        </a:xfrm>
        <a:prstGeom prst="circularArrow">
          <a:avLst>
            <a:gd name="adj1" fmla="val 9483"/>
            <a:gd name="adj2" fmla="val 685011"/>
            <a:gd name="adj3" fmla="val 19085776"/>
            <a:gd name="adj4" fmla="val 12614715"/>
            <a:gd name="adj5" fmla="val 11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8A0B-9355-4B8B-B5F5-B769A39733A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4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68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44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8A0B-9355-4B8B-B5F5-B769A39733A7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7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</p:spTree>
    <p:extLst>
      <p:ext uri="{BB962C8B-B14F-4D97-AF65-F5344CB8AC3E}">
        <p14:creationId xmlns:p14="http://schemas.microsoft.com/office/powerpoint/2010/main" val="272909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29197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03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6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44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7286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0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9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EEFCF-594E-457B-A883-2995FDC55ED8}"/>
              </a:ext>
            </a:extLst>
          </p:cNvPr>
          <p:cNvSpPr txBox="1">
            <a:spLocks/>
          </p:cNvSpPr>
          <p:nvPr/>
        </p:nvSpPr>
        <p:spPr>
          <a:xfrm>
            <a:off x="304800" y="8819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3446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2DE02-EA20-446E-A906-D80273504D4C}"/>
              </a:ext>
            </a:extLst>
          </p:cNvPr>
          <p:cNvSpPr txBox="1"/>
          <p:nvPr/>
        </p:nvSpPr>
        <p:spPr>
          <a:xfrm>
            <a:off x="304800" y="70306"/>
            <a:ext cx="4812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4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6651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0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9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2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tool to test your strategies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2946" y="782262"/>
            <a:ext cx="8901054" cy="5028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25809"/>
          </a:xfrm>
        </p:spPr>
        <p:txBody>
          <a:bodyPr/>
          <a:lstStyle/>
          <a:p>
            <a:r>
              <a:rPr lang="en-US" sz="3600" dirty="0"/>
              <a:t>Generating &amp; Scoring Recommendations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419751" y="753156"/>
            <a:ext cx="1275414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Do we hedge today?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780249" y="1079107"/>
            <a:ext cx="255441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Should we hedge this family (e.g., AAPL)?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8820646" y="1828084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07277" y="1799097"/>
            <a:ext cx="73854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Sell AAPL stock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347118" y="1799097"/>
            <a:ext cx="7859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Sell AAPL Calls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207632" y="1789382"/>
            <a:ext cx="8233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AAPL Puts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207243" y="1795982"/>
            <a:ext cx="8372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Sell Short AAPL Calls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32906" y="2398177"/>
            <a:ext cx="85362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700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2354250" y="2412081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200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335343" y="3468123"/>
            <a:ext cx="157363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Do I have any long stock?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327297" y="3758719"/>
            <a:ext cx="118504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How many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should I sell?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317032" y="4231133"/>
            <a:ext cx="1892768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If I do not have enough, I lower the base score with an adjustment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5555028" y="3473430"/>
            <a:ext cx="1549590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Do I have available cash?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5555028" y="3702030"/>
            <a:ext cx="152900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How many should I buy?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4084272" y="1799097"/>
            <a:ext cx="119277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 back AAPL Short Puts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5555028" y="3930630"/>
            <a:ext cx="91082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Can I afford it?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8544307" y="2382788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4489068" y="2423292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2800319" y="3604198"/>
            <a:ext cx="98103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Am I long on it?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2800319" y="4097414"/>
            <a:ext cx="1714444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Will I respect max margins?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2800319" y="3840596"/>
            <a:ext cx="187044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How many should I sell short?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317205" y="3214192"/>
            <a:ext cx="618759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Is it in IP?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2800319" y="3377076"/>
            <a:ext cx="596317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Is it in IP?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5555028" y="3257276"/>
            <a:ext cx="618759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Is it in IP?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2800319" y="3166003"/>
            <a:ext cx="100578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Loop trough A-E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2800319" y="4324350"/>
            <a:ext cx="251427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If I cannot sell short enough, I lower the base score with an adjustment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5555028" y="3035369"/>
            <a:ext cx="100578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Loop trough A-E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5555028" y="4171950"/>
            <a:ext cx="159883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Will I respect the margin?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5555028" y="4400550"/>
            <a:ext cx="294508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If I cannot buy enough, I lower the base score with an adjustment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3349551" y="2413276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400</a:t>
            </a:r>
          </a:p>
        </p:txBody>
      </p:sp>
      <p:cxnSp>
        <p:nvCxnSpPr>
          <p:cNvPr id="45" name="Straight Arrow Connector 44"/>
          <p:cNvCxnSpPr>
            <a:stCxn id="3" idx="2"/>
            <a:endCxn id="4" idx="0"/>
          </p:cNvCxnSpPr>
          <p:nvPr/>
        </p:nvCxnSpPr>
        <p:spPr bwMode="auto">
          <a:xfrm>
            <a:off x="4057458" y="937822"/>
            <a:ext cx="0" cy="141285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2"/>
            <a:endCxn id="5" idx="0"/>
          </p:cNvCxnSpPr>
          <p:nvPr/>
        </p:nvCxnSpPr>
        <p:spPr bwMode="auto">
          <a:xfrm>
            <a:off x="4057458" y="1263773"/>
            <a:ext cx="0" cy="88777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" idx="2"/>
            <a:endCxn id="10" idx="0"/>
          </p:cNvCxnSpPr>
          <p:nvPr/>
        </p:nvCxnSpPr>
        <p:spPr bwMode="auto">
          <a:xfrm rot="5400000">
            <a:off x="3212288" y="950812"/>
            <a:ext cx="258766" cy="1431575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0" idx="2"/>
            <a:endCxn id="11" idx="0"/>
          </p:cNvCxnSpPr>
          <p:nvPr/>
        </p:nvCxnSpPr>
        <p:spPr bwMode="auto">
          <a:xfrm rot="16200000" flipH="1">
            <a:off x="6034329" y="424294"/>
            <a:ext cx="307000" cy="2531356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837392" y="1428750"/>
            <a:ext cx="169518" cy="107722"/>
          </a:xfrm>
          <a:prstGeom prst="rect">
            <a:avLst/>
          </a:prstGeom>
          <a:noFill/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effectLst/>
              <a:latin typeface="+mn-lt"/>
            </a:endParaRPr>
          </a:p>
        </p:txBody>
      </p:sp>
      <p:cxnSp>
        <p:nvCxnSpPr>
          <p:cNvPr id="63" name="Straight Arrow Connector 48"/>
          <p:cNvCxnSpPr>
            <a:stCxn id="6" idx="2"/>
          </p:cNvCxnSpPr>
          <p:nvPr/>
        </p:nvCxnSpPr>
        <p:spPr bwMode="auto">
          <a:xfrm flipH="1">
            <a:off x="759718" y="2168429"/>
            <a:ext cx="116831" cy="240268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48"/>
          <p:cNvCxnSpPr>
            <a:stCxn id="8" idx="2"/>
          </p:cNvCxnSpPr>
          <p:nvPr/>
        </p:nvCxnSpPr>
        <p:spPr bwMode="auto">
          <a:xfrm flipH="1">
            <a:off x="1739572" y="2168429"/>
            <a:ext cx="499" cy="251801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48"/>
          <p:cNvCxnSpPr>
            <a:stCxn id="9" idx="2"/>
          </p:cNvCxnSpPr>
          <p:nvPr/>
        </p:nvCxnSpPr>
        <p:spPr bwMode="auto">
          <a:xfrm>
            <a:off x="3619330" y="2158714"/>
            <a:ext cx="62780" cy="265082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48"/>
          <p:cNvCxnSpPr>
            <a:stCxn id="10" idx="2"/>
          </p:cNvCxnSpPr>
          <p:nvPr/>
        </p:nvCxnSpPr>
        <p:spPr bwMode="auto">
          <a:xfrm>
            <a:off x="2625883" y="2165314"/>
            <a:ext cx="60926" cy="257287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48"/>
          <p:cNvCxnSpPr/>
          <p:nvPr/>
        </p:nvCxnSpPr>
        <p:spPr bwMode="auto">
          <a:xfrm>
            <a:off x="4542109" y="2190750"/>
            <a:ext cx="38330" cy="252850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48"/>
          <p:cNvCxnSpPr>
            <a:stCxn id="7" idx="2"/>
          </p:cNvCxnSpPr>
          <p:nvPr/>
        </p:nvCxnSpPr>
        <p:spPr bwMode="auto">
          <a:xfrm>
            <a:off x="6609750" y="2212804"/>
            <a:ext cx="242693" cy="282746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Arrow Connector 48"/>
          <p:cNvCxnSpPr>
            <a:stCxn id="11" idx="2"/>
          </p:cNvCxnSpPr>
          <p:nvPr/>
        </p:nvCxnSpPr>
        <p:spPr bwMode="auto">
          <a:xfrm>
            <a:off x="7453507" y="2212804"/>
            <a:ext cx="294203" cy="271865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48"/>
          <p:cNvCxnSpPr>
            <a:stCxn id="12" idx="2"/>
          </p:cNvCxnSpPr>
          <p:nvPr/>
        </p:nvCxnSpPr>
        <p:spPr bwMode="auto">
          <a:xfrm>
            <a:off x="8329838" y="2212804"/>
            <a:ext cx="222997" cy="238066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48"/>
          <p:cNvCxnSpPr>
            <a:stCxn id="14" idx="2"/>
            <a:endCxn id="35" idx="0"/>
          </p:cNvCxnSpPr>
          <p:nvPr/>
        </p:nvCxnSpPr>
        <p:spPr bwMode="auto">
          <a:xfrm rot="5400000">
            <a:off x="469811" y="2924284"/>
            <a:ext cx="446683" cy="133133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Straight Arrow Connector 48"/>
          <p:cNvCxnSpPr>
            <a:stCxn id="17" idx="2"/>
            <a:endCxn id="38" idx="0"/>
          </p:cNvCxnSpPr>
          <p:nvPr/>
        </p:nvCxnSpPr>
        <p:spPr bwMode="auto">
          <a:xfrm rot="16200000" flipH="1">
            <a:off x="2832790" y="2635431"/>
            <a:ext cx="384590" cy="676553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Straight Arrow Connector 48"/>
          <p:cNvCxnSpPr>
            <a:stCxn id="43" idx="2"/>
          </p:cNvCxnSpPr>
          <p:nvPr/>
        </p:nvCxnSpPr>
        <p:spPr bwMode="auto">
          <a:xfrm rot="16200000" flipH="1">
            <a:off x="4744281" y="1720436"/>
            <a:ext cx="299784" cy="2424127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4736490" y="760966"/>
            <a:ext cx="472672" cy="171098"/>
            <a:chOff x="4591662" y="760966"/>
            <a:chExt cx="472672" cy="171098"/>
          </a:xfrm>
          <a:effectLst/>
        </p:grpSpPr>
        <p:cxnSp>
          <p:nvCxnSpPr>
            <p:cNvPr id="114" name="Straight Arrow Connector 50"/>
            <p:cNvCxnSpPr>
              <a:stCxn id="3" idx="3"/>
            </p:cNvCxnSpPr>
            <p:nvPr/>
          </p:nvCxnSpPr>
          <p:spPr bwMode="auto">
            <a:xfrm flipV="1">
              <a:off x="4591662" y="844503"/>
              <a:ext cx="285138" cy="986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86400" y="1096235"/>
            <a:ext cx="366684" cy="171098"/>
            <a:chOff x="4697650" y="760966"/>
            <a:chExt cx="366684" cy="171098"/>
          </a:xfrm>
          <a:effectLst/>
        </p:grpSpPr>
        <p:cxnSp>
          <p:nvCxnSpPr>
            <p:cNvPr id="126" name="Straight Arrow Connector 50"/>
            <p:cNvCxnSpPr/>
            <p:nvPr/>
          </p:nvCxnSpPr>
          <p:spPr bwMode="auto">
            <a:xfrm flipV="1">
              <a:off x="4697650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968848" y="3243149"/>
            <a:ext cx="357095" cy="171098"/>
            <a:chOff x="4707239" y="760966"/>
            <a:chExt cx="357095" cy="171098"/>
          </a:xfrm>
          <a:effectLst/>
        </p:grpSpPr>
        <p:cxnSp>
          <p:nvCxnSpPr>
            <p:cNvPr id="129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005105" y="3497080"/>
            <a:ext cx="357095" cy="171098"/>
            <a:chOff x="4707239" y="760966"/>
            <a:chExt cx="357095" cy="171098"/>
          </a:xfrm>
          <a:effectLst/>
        </p:grpSpPr>
        <p:cxnSp>
          <p:nvCxnSpPr>
            <p:cNvPr id="132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445333" y="3402361"/>
            <a:ext cx="357095" cy="171098"/>
            <a:chOff x="4707239" y="760966"/>
            <a:chExt cx="357095" cy="171098"/>
          </a:xfrm>
          <a:effectLst/>
        </p:grpSpPr>
        <p:cxnSp>
          <p:nvCxnSpPr>
            <p:cNvPr id="135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3878628" y="3629577"/>
            <a:ext cx="357095" cy="171098"/>
            <a:chOff x="4707239" y="760966"/>
            <a:chExt cx="357095" cy="171098"/>
          </a:xfrm>
          <a:effectLst/>
        </p:grpSpPr>
        <p:cxnSp>
          <p:nvCxnSpPr>
            <p:cNvPr id="138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9" name="Oval 138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cxnSp>
        <p:nvCxnSpPr>
          <p:cNvPr id="148" name="Straight Connector 147"/>
          <p:cNvCxnSpPr/>
          <p:nvPr/>
        </p:nvCxnSpPr>
        <p:spPr bwMode="auto">
          <a:xfrm flipV="1">
            <a:off x="476652" y="1785629"/>
            <a:ext cx="4800600" cy="9715"/>
          </a:xfrm>
          <a:prstGeom prst="line">
            <a:avLst/>
          </a:prstGeom>
          <a:ln w="12700">
            <a:solidFill>
              <a:srgbClr val="A50021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 bwMode="auto">
          <a:xfrm>
            <a:off x="6294876" y="1833524"/>
            <a:ext cx="2811771" cy="3115"/>
          </a:xfrm>
          <a:prstGeom prst="line">
            <a:avLst/>
          </a:prstGeom>
          <a:ln w="12700">
            <a:solidFill>
              <a:srgbClr val="A50021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 bwMode="auto">
          <a:xfrm>
            <a:off x="3015698" y="1352550"/>
            <a:ext cx="2083519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Family delta positive or negative?</a:t>
            </a:r>
          </a:p>
        </p:txBody>
      </p:sp>
      <p:sp>
        <p:nvSpPr>
          <p:cNvPr id="191" name="TextBox 190"/>
          <p:cNvSpPr txBox="1"/>
          <p:nvPr/>
        </p:nvSpPr>
        <p:spPr bwMode="auto">
          <a:xfrm>
            <a:off x="1735438" y="2992723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cxnSp>
        <p:nvCxnSpPr>
          <p:cNvPr id="192" name="Straight Arrow Connector 48"/>
          <p:cNvCxnSpPr/>
          <p:nvPr/>
        </p:nvCxnSpPr>
        <p:spPr bwMode="auto">
          <a:xfrm>
            <a:off x="1788479" y="2774176"/>
            <a:ext cx="38330" cy="252850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 bwMode="auto">
          <a:xfrm>
            <a:off x="8019416" y="3034718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cxnSp>
        <p:nvCxnSpPr>
          <p:cNvPr id="194" name="Straight Arrow Connector 48"/>
          <p:cNvCxnSpPr>
            <a:stCxn id="19" idx="2"/>
          </p:cNvCxnSpPr>
          <p:nvPr/>
        </p:nvCxnSpPr>
        <p:spPr bwMode="auto">
          <a:xfrm>
            <a:off x="7874401" y="2864882"/>
            <a:ext cx="103924" cy="228874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 bwMode="auto">
          <a:xfrm>
            <a:off x="7280219" y="3016467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cxnSp>
        <p:nvCxnSpPr>
          <p:cNvPr id="196" name="Straight Arrow Connector 48"/>
          <p:cNvCxnSpPr/>
          <p:nvPr/>
        </p:nvCxnSpPr>
        <p:spPr bwMode="auto">
          <a:xfrm>
            <a:off x="7267475" y="2867547"/>
            <a:ext cx="38331" cy="237461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 bwMode="auto">
          <a:xfrm>
            <a:off x="1407013" y="2409710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600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6646575" y="2506431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</a:p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400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7541842" y="2495550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500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313995" y="1843472"/>
            <a:ext cx="59150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 AAPL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stock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7140119" y="1843472"/>
            <a:ext cx="62677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 AAPL 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Calls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7904247" y="1843472"/>
            <a:ext cx="85118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 back Short Calls</a:t>
            </a:r>
          </a:p>
        </p:txBody>
      </p:sp>
      <p:sp>
        <p:nvSpPr>
          <p:cNvPr id="201" name="TextBox 200"/>
          <p:cNvSpPr txBox="1"/>
          <p:nvPr/>
        </p:nvSpPr>
        <p:spPr bwMode="auto">
          <a:xfrm>
            <a:off x="2800319" y="4749284"/>
            <a:ext cx="2514275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Adjust score based on Strike (A-E)</a:t>
            </a:r>
          </a:p>
        </p:txBody>
      </p:sp>
      <p:sp>
        <p:nvSpPr>
          <p:cNvPr id="202" name="TextBox 201"/>
          <p:cNvSpPr txBox="1"/>
          <p:nvPr/>
        </p:nvSpPr>
        <p:spPr bwMode="auto">
          <a:xfrm>
            <a:off x="5555028" y="4816218"/>
            <a:ext cx="2514275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Adjust score based on Strike (A-E)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7243513" y="4169934"/>
            <a:ext cx="357095" cy="171098"/>
            <a:chOff x="4707239" y="760966"/>
            <a:chExt cx="357095" cy="171098"/>
          </a:xfrm>
          <a:effectLst/>
        </p:grpSpPr>
        <p:cxnSp>
          <p:nvCxnSpPr>
            <p:cNvPr id="106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544924" y="3971380"/>
            <a:ext cx="357095" cy="171098"/>
            <a:chOff x="4707239" y="760966"/>
            <a:chExt cx="357095" cy="171098"/>
          </a:xfrm>
          <a:effectLst/>
        </p:grpSpPr>
        <p:cxnSp>
          <p:nvCxnSpPr>
            <p:cNvPr id="109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198257" y="3478579"/>
            <a:ext cx="357095" cy="171098"/>
            <a:chOff x="4707239" y="760966"/>
            <a:chExt cx="357095" cy="171098"/>
          </a:xfrm>
          <a:effectLst/>
        </p:grpSpPr>
        <p:cxnSp>
          <p:nvCxnSpPr>
            <p:cNvPr id="112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187829" y="3291527"/>
            <a:ext cx="357095" cy="171098"/>
            <a:chOff x="4707239" y="760966"/>
            <a:chExt cx="357095" cy="171098"/>
          </a:xfrm>
          <a:effectLst/>
        </p:grpSpPr>
        <p:cxnSp>
          <p:nvCxnSpPr>
            <p:cNvPr id="116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572000" y="4095750"/>
            <a:ext cx="357095" cy="171098"/>
            <a:chOff x="4707239" y="760966"/>
            <a:chExt cx="357095" cy="171098"/>
          </a:xfrm>
          <a:effectLst/>
        </p:grpSpPr>
        <p:cxnSp>
          <p:nvCxnSpPr>
            <p:cNvPr id="121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32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strategy is a set of choices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75285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Frequency of recalibration?	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HedgingToday</a:t>
            </a:r>
            <a:r>
              <a:rPr lang="en-US" sz="2400" dirty="0"/>
              <a:t>)</a:t>
            </a:r>
          </a:p>
          <a:p>
            <a:r>
              <a:rPr lang="en-US" sz="2400" dirty="0"/>
              <a:t>Family Delta size too large?	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NeedToHedge</a:t>
            </a:r>
            <a:r>
              <a:rPr lang="en-US" sz="2400" dirty="0"/>
              <a:t>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Preference among transaction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types (Base scores)?	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/>
                </a:solidFill>
              </a:rPr>
              <a:t>	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CalcCandidateRecScores</a:t>
            </a:r>
            <a:r>
              <a:rPr lang="en-US" sz="2400" dirty="0"/>
              <a:t>)</a:t>
            </a:r>
          </a:p>
          <a:p>
            <a:r>
              <a:rPr lang="en-US" sz="2400" dirty="0"/>
              <a:t>A-E options preferences? 		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scoring rules</a:t>
            </a:r>
            <a:r>
              <a:rPr lang="en-US" sz="2400" dirty="0"/>
              <a:t>)</a:t>
            </a:r>
          </a:p>
          <a:p>
            <a:r>
              <a:rPr lang="en-US" sz="2400" dirty="0"/>
              <a:t>Delta threshold? 			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CalcQtyNeededToHedge</a:t>
            </a:r>
            <a:r>
              <a:rPr lang="en-US" sz="2400" dirty="0"/>
              <a:t>)</a:t>
            </a:r>
          </a:p>
          <a:p>
            <a:r>
              <a:rPr lang="en-US" sz="2400" dirty="0"/>
              <a:t>Family delta target?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		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CalcQtyNeededToHedge</a:t>
            </a:r>
            <a:r>
              <a:rPr lang="en-US" sz="2400" dirty="0"/>
              <a:t>)</a:t>
            </a:r>
          </a:p>
          <a:p>
            <a:r>
              <a:rPr lang="en-US" sz="2400" dirty="0"/>
              <a:t>Max buy cushion? 			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MaxPurchasePossible</a:t>
            </a:r>
            <a:r>
              <a:rPr lang="en-US" sz="2400" dirty="0"/>
              <a:t>)</a:t>
            </a:r>
          </a:p>
          <a:p>
            <a:r>
              <a:rPr lang="en-US" sz="2400" dirty="0"/>
              <a:t>Available cash cushion? 		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AvailableCashIsLow</a:t>
            </a:r>
            <a:r>
              <a:rPr lang="en-US" sz="2400" dirty="0"/>
              <a:t>)</a:t>
            </a:r>
          </a:p>
          <a:p>
            <a:r>
              <a:rPr lang="en-US" sz="2400" dirty="0"/>
              <a:t>Max margin cushion? 		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TooCloseToMaxMargins</a:t>
            </a:r>
            <a:r>
              <a:rPr lang="en-US" sz="2400" dirty="0"/>
              <a:t>)</a:t>
            </a:r>
          </a:p>
          <a:p>
            <a:r>
              <a:rPr lang="en-US" sz="2400" dirty="0"/>
              <a:t>Max short cushion?		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MaxShortWithinConstraints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86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3734"/>
            <a:ext cx="6248400" cy="41164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Easy meter</a:t>
            </a:r>
          </a:p>
          <a:p>
            <a:r>
              <a:rPr lang="en-US" dirty="0"/>
              <a:t>H22: cannot disable functionality to make it work (only change scores and the contents of the APs). </a:t>
            </a:r>
          </a:p>
          <a:p>
            <a:r>
              <a:rPr lang="en-US" dirty="0"/>
              <a:t>H23 = last graded homework!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Name, Major</a:t>
            </a:r>
          </a:p>
          <a:p>
            <a:r>
              <a:rPr lang="en-US" dirty="0"/>
              <a:t>Feeling a sense of satisfaction when the homework works?</a:t>
            </a:r>
          </a:p>
          <a:p>
            <a:r>
              <a:rPr lang="en-US" dirty="0"/>
              <a:t>Feeling better about your knowledge of technology?</a:t>
            </a:r>
          </a:p>
          <a:p>
            <a:r>
              <a:rPr lang="en-US" dirty="0"/>
              <a:t>Questions about the tournament?</a:t>
            </a:r>
          </a:p>
        </p:txBody>
      </p:sp>
    </p:spTree>
    <p:extLst>
      <p:ext uri="{BB962C8B-B14F-4D97-AF65-F5344CB8AC3E}">
        <p14:creationId xmlns:p14="http://schemas.microsoft.com/office/powerpoint/2010/main" val="183415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68313-2D4A-40C1-BA19-4BF36687D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C94EDA-74F1-46DA-9347-B19153476D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4812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D6CA9-1EF0-4795-84D0-009C3F998A9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C55E5C-83E7-4A86-8E0D-A7DB2FF581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7200"/>
                    </a14:imgEffect>
                    <a14:imgEffect>
                      <a14:saturation sat="129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17" b="23333"/>
          <a:stretch/>
        </p:blipFill>
        <p:spPr>
          <a:xfrm>
            <a:off x="36846" y="152400"/>
            <a:ext cx="9062910" cy="47053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2D037B-8BE3-451E-AF62-A136E82EF76E}"/>
              </a:ext>
            </a:extLst>
          </p:cNvPr>
          <p:cNvSpPr/>
          <p:nvPr/>
        </p:nvSpPr>
        <p:spPr>
          <a:xfrm>
            <a:off x="685800" y="666750"/>
            <a:ext cx="1219200" cy="838200"/>
          </a:xfrm>
          <a:prstGeom prst="rect">
            <a:avLst/>
          </a:prstGeom>
          <a:ln w="7620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3CA24-3103-4032-871D-50C6B38F2DC6}"/>
              </a:ext>
            </a:extLst>
          </p:cNvPr>
          <p:cNvSpPr/>
          <p:nvPr/>
        </p:nvSpPr>
        <p:spPr>
          <a:xfrm>
            <a:off x="2362200" y="4019549"/>
            <a:ext cx="1828800" cy="550069"/>
          </a:xfrm>
          <a:prstGeom prst="rect">
            <a:avLst/>
          </a:prstGeom>
          <a:ln w="5715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263" y="777615"/>
            <a:ext cx="8839200" cy="3121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Simulation main processes</a:t>
            </a:r>
          </a:p>
        </p:txBody>
      </p:sp>
      <p:sp>
        <p:nvSpPr>
          <p:cNvPr id="141" name="Slide Number Placeholder 14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b="0" smtClean="0"/>
              <a:pPr/>
              <a:t>6</a:t>
            </a:fld>
            <a:endParaRPr lang="en-US" b="0" dirty="0"/>
          </a:p>
        </p:txBody>
      </p:sp>
      <p:sp>
        <p:nvSpPr>
          <p:cNvPr id="5" name="Rounded Rectangle 4"/>
          <p:cNvSpPr/>
          <p:nvPr/>
        </p:nvSpPr>
        <p:spPr>
          <a:xfrm>
            <a:off x="914401" y="1273982"/>
            <a:ext cx="4410744" cy="76212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+mj-lt"/>
              </a:rPr>
              <a:t>Set up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: Reset the Spartan Trader to the</a:t>
            </a:r>
            <a:br>
              <a:rPr lang="en-US" sz="1600" dirty="0">
                <a:solidFill>
                  <a:srgbClr val="FFFFFF"/>
                </a:solidFill>
                <a:latin typeface="+mj-lt"/>
              </a:rPr>
            </a:br>
            <a:r>
              <a:rPr lang="en-US" sz="1600" dirty="0">
                <a:solidFill>
                  <a:srgbClr val="FFFFFF"/>
                </a:solidFill>
                <a:latin typeface="+mj-lt"/>
              </a:rPr>
              <a:t>beginning-of-tournament state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Current date = start date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14400" y="2259864"/>
            <a:ext cx="4410743" cy="62256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+mj-lt"/>
              </a:rPr>
              <a:t>Daily routine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: Show currentDate,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Calc and display financial metrics</a:t>
            </a:r>
          </a:p>
        </p:txBody>
      </p:sp>
      <p:cxnSp>
        <p:nvCxnSpPr>
          <p:cNvPr id="23" name="Elbow Connector 22"/>
          <p:cNvCxnSpPr>
            <a:stCxn id="5" idx="2"/>
            <a:endCxn id="12" idx="0"/>
          </p:cNvCxnSpPr>
          <p:nvPr/>
        </p:nvCxnSpPr>
        <p:spPr bwMode="auto">
          <a:xfrm flipH="1">
            <a:off x="3119772" y="2036106"/>
            <a:ext cx="1" cy="22375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58" idx="1"/>
            <a:endCxn id="12" idx="1"/>
          </p:cNvCxnSpPr>
          <p:nvPr/>
        </p:nvCxnSpPr>
        <p:spPr bwMode="auto">
          <a:xfrm rot="10800000">
            <a:off x="914400" y="2571146"/>
            <a:ext cx="2033922" cy="2253555"/>
          </a:xfrm>
          <a:prstGeom prst="bentConnector3">
            <a:avLst>
              <a:gd name="adj1" fmla="val 111239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75" idx="0"/>
            <a:endCxn id="76" idx="2"/>
          </p:cNvCxnSpPr>
          <p:nvPr/>
        </p:nvCxnSpPr>
        <p:spPr bwMode="auto">
          <a:xfrm rot="5400000" flipH="1" flipV="1">
            <a:off x="6239992" y="3997355"/>
            <a:ext cx="1426090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58" idx="3"/>
            <a:endCxn id="75" idx="1"/>
          </p:cNvCxnSpPr>
          <p:nvPr/>
        </p:nvCxnSpPr>
        <p:spPr bwMode="auto">
          <a:xfrm>
            <a:off x="3291222" y="4824700"/>
            <a:ext cx="3490365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2234251" y="806172"/>
            <a:ext cx="526929" cy="312199"/>
          </a:xfrm>
          <a:prstGeom prst="ellipse">
            <a:avLst/>
          </a:prstGeom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+mn-lt"/>
              </a:rPr>
              <a:t>Start</a:t>
            </a:r>
          </a:p>
        </p:txBody>
      </p:sp>
      <p:sp>
        <p:nvSpPr>
          <p:cNvPr id="123" name="Oval 122"/>
          <p:cNvSpPr/>
          <p:nvPr/>
        </p:nvSpPr>
        <p:spPr>
          <a:xfrm>
            <a:off x="8551598" y="4700544"/>
            <a:ext cx="408611" cy="247464"/>
          </a:xfrm>
          <a:prstGeom prst="ellipse">
            <a:avLst/>
          </a:prstGeom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+mn-lt"/>
              </a:rPr>
              <a:t>End</a:t>
            </a:r>
          </a:p>
        </p:txBody>
      </p:sp>
      <p:cxnSp>
        <p:nvCxnSpPr>
          <p:cNvPr id="124" name="Elbow Connector 123"/>
          <p:cNvCxnSpPr>
            <a:stCxn id="75" idx="3"/>
            <a:endCxn id="123" idx="2"/>
          </p:cNvCxnSpPr>
          <p:nvPr/>
        </p:nvCxnSpPr>
        <p:spPr bwMode="auto">
          <a:xfrm flipV="1">
            <a:off x="7124487" y="4824276"/>
            <a:ext cx="1427111" cy="42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106" idx="6"/>
            <a:endCxn id="5" idx="0"/>
          </p:cNvCxnSpPr>
          <p:nvPr/>
        </p:nvCxnSpPr>
        <p:spPr bwMode="auto">
          <a:xfrm>
            <a:off x="2761180" y="962272"/>
            <a:ext cx="358593" cy="311710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6" name="Elbow Connector 165"/>
          <p:cNvCxnSpPr>
            <a:stCxn id="76" idx="0"/>
            <a:endCxn id="12" idx="3"/>
          </p:cNvCxnSpPr>
          <p:nvPr/>
        </p:nvCxnSpPr>
        <p:spPr bwMode="auto">
          <a:xfrm rot="16200000" flipV="1">
            <a:off x="6033296" y="1862993"/>
            <a:ext cx="211591" cy="1627895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6" name="TextBox 275"/>
          <p:cNvSpPr txBox="1"/>
          <p:nvPr/>
        </p:nvSpPr>
        <p:spPr bwMode="auto">
          <a:xfrm>
            <a:off x="1828922" y="4606897"/>
            <a:ext cx="929148" cy="1692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More tickers?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14401" y="3190497"/>
            <a:ext cx="4410743" cy="101805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Pick the next ticker.</a:t>
            </a:r>
            <a:br>
              <a:rPr lang="en-US" sz="1600" dirty="0">
                <a:solidFill>
                  <a:srgbClr val="FFFFFF"/>
                </a:solidFill>
                <a:latin typeface="+mj-lt"/>
              </a:rPr>
            </a:br>
            <a:r>
              <a:rPr lang="en-US" sz="1600" dirty="0">
                <a:solidFill>
                  <a:srgbClr val="FFFFFF"/>
                </a:solidFill>
                <a:latin typeface="+mj-lt"/>
              </a:rPr>
              <a:t>Generate and score candidate recommendations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Pick the best recommendation,</a:t>
            </a:r>
            <a:br>
              <a:rPr lang="en-US" sz="1600" dirty="0">
                <a:solidFill>
                  <a:srgbClr val="FFFFFF"/>
                </a:solidFill>
                <a:latin typeface="+mj-lt"/>
              </a:rPr>
            </a:br>
            <a:r>
              <a:rPr lang="en-US" sz="1600" dirty="0">
                <a:solidFill>
                  <a:srgbClr val="FFFFFF"/>
                </a:solidFill>
                <a:latin typeface="+mj-lt"/>
              </a:rPr>
              <a:t>display and execute it</a:t>
            </a:r>
          </a:p>
        </p:txBody>
      </p:sp>
      <p:cxnSp>
        <p:nvCxnSpPr>
          <p:cNvPr id="51" name="Elbow Connector 22"/>
          <p:cNvCxnSpPr>
            <a:stCxn id="12" idx="2"/>
            <a:endCxn id="50" idx="0"/>
          </p:cNvCxnSpPr>
          <p:nvPr/>
        </p:nvCxnSpPr>
        <p:spPr bwMode="auto">
          <a:xfrm>
            <a:off x="3119772" y="2882425"/>
            <a:ext cx="1" cy="30807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Diamond 57"/>
          <p:cNvSpPr/>
          <p:nvPr/>
        </p:nvSpPr>
        <p:spPr>
          <a:xfrm>
            <a:off x="2948322" y="4710400"/>
            <a:ext cx="342900" cy="228600"/>
          </a:xfrm>
          <a:prstGeom prst="diamon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62" name="Elbow Connector 22"/>
          <p:cNvCxnSpPr>
            <a:stCxn id="50" idx="2"/>
            <a:endCxn id="58" idx="0"/>
          </p:cNvCxnSpPr>
          <p:nvPr/>
        </p:nvCxnSpPr>
        <p:spPr bwMode="auto">
          <a:xfrm flipH="1">
            <a:off x="3119772" y="4208556"/>
            <a:ext cx="1" cy="50184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5" name="Diamond 74"/>
          <p:cNvSpPr/>
          <p:nvPr/>
        </p:nvSpPr>
        <p:spPr>
          <a:xfrm>
            <a:off x="6781587" y="4710400"/>
            <a:ext cx="342900" cy="228600"/>
          </a:xfrm>
          <a:prstGeom prst="diamon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5791009" y="2782736"/>
            <a:ext cx="2324057" cy="50157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Add one day to the current date</a:t>
            </a:r>
          </a:p>
        </p:txBody>
      </p:sp>
      <p:sp>
        <p:nvSpPr>
          <p:cNvPr id="122" name="TextBox 121"/>
          <p:cNvSpPr txBox="1"/>
          <p:nvPr/>
        </p:nvSpPr>
        <p:spPr bwMode="auto">
          <a:xfrm>
            <a:off x="7295937" y="4245571"/>
            <a:ext cx="952478" cy="507831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End of tournament date reached?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6E37BE-C09D-424E-8919-3CB4229533FE}"/>
              </a:ext>
            </a:extLst>
          </p:cNvPr>
          <p:cNvSpPr txBox="1"/>
          <p:nvPr/>
        </p:nvSpPr>
        <p:spPr bwMode="auto">
          <a:xfrm>
            <a:off x="3426307" y="4604001"/>
            <a:ext cx="929148" cy="1692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No More tickers</a:t>
            </a:r>
          </a:p>
        </p:txBody>
      </p:sp>
    </p:spTree>
    <p:extLst>
      <p:ext uri="{BB962C8B-B14F-4D97-AF65-F5344CB8AC3E}">
        <p14:creationId xmlns:p14="http://schemas.microsoft.com/office/powerpoint/2010/main" val="241344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18AC-8714-430D-BE60-93161AF5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Spartan Trader </a:t>
            </a:r>
            <a:r>
              <a:rPr lang="en-US" dirty="0">
                <a:solidFill>
                  <a:srgbClr val="C00000"/>
                </a:solidFill>
              </a:rPr>
              <a:t>MODES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7E79-093B-4DD8-A3ED-4030FD7E0B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944969"/>
            <a:ext cx="8534400" cy="39624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Manual</a:t>
            </a:r>
          </a:p>
          <a:p>
            <a:pPr marL="457200" lvl="1" indent="0">
              <a:buNone/>
            </a:pPr>
            <a:r>
              <a:rPr lang="en-US" sz="1600" dirty="0"/>
              <a:t>Does not check for date changes. Does not trade for you. Does not initialize.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Simulation</a:t>
            </a:r>
          </a:p>
          <a:p>
            <a:pPr marL="457200" lvl="1" indent="0">
              <a:buNone/>
            </a:pPr>
            <a:r>
              <a:rPr lang="en-US" sz="1600" dirty="0"/>
              <a:t>Does a destructive initialization. Runs trough all available data quickly. Trades for you.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StepSim</a:t>
            </a:r>
          </a:p>
          <a:p>
            <a:pPr marL="457200" lvl="1" indent="0">
              <a:buNone/>
            </a:pPr>
            <a:r>
              <a:rPr lang="en-US" sz="1600" dirty="0"/>
              <a:t>Same as Simulation, except that it waits for you before every trade</a:t>
            </a:r>
            <a:endParaRPr lang="en-US" sz="2800" dirty="0"/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Sync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Checks continuously for date changes. Does not trade for you. Does not initialize.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RoboTrader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Checks continuously for date changes. Trades for you. Does not initialize.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43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6EE55E6-9C5D-4278-8F69-493550593F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Tweaking</a:t>
            </a:r>
            <a:br>
              <a:rPr lang="en-US" dirty="0"/>
            </a:br>
            <a:r>
              <a:rPr lang="en-US" dirty="0"/>
              <a:t>your system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best performance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CB548CD-9CD0-4584-B1A4-CB1FCDFF59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4060199"/>
              </p:ext>
            </p:extLst>
          </p:nvPr>
        </p:nvGraphicFramePr>
        <p:xfrm>
          <a:off x="914400" y="819150"/>
          <a:ext cx="28194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68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D7AA0A8F-4771-4F0C-8232-73C6F9DEEEAE}" vid="{FC0F1ACD-B7EC-4489-9680-705F3C056E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9003</TotalTime>
  <Words>582</Words>
  <Application>Microsoft Office PowerPoint</Application>
  <PresentationFormat>On-screen Show (16:9)</PresentationFormat>
  <Paragraphs>115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Consolas</vt:lpstr>
      <vt:lpstr>Segoe UI Light</vt:lpstr>
      <vt:lpstr>Segoe UI Semilight</vt:lpstr>
      <vt:lpstr>Times New Roman</vt:lpstr>
      <vt:lpstr>Verdana</vt:lpstr>
      <vt:lpstr>Wingdings</vt:lpstr>
      <vt:lpstr>FTA MSC 2023 red</vt:lpstr>
      <vt:lpstr>Simulation</vt:lpstr>
      <vt:lpstr>PowerPoint Presentation</vt:lpstr>
      <vt:lpstr>PowerPoint Presentation</vt:lpstr>
      <vt:lpstr>Demo</vt:lpstr>
      <vt:lpstr>PowerPoint Presentation</vt:lpstr>
      <vt:lpstr>Simulation main processes</vt:lpstr>
      <vt:lpstr>Spartan Trader MODES</vt:lpstr>
      <vt:lpstr>PowerPoint Presentation</vt:lpstr>
      <vt:lpstr>Tweaking your system</vt:lpstr>
      <vt:lpstr>Generating &amp; Scoring Recommendations</vt:lpstr>
      <vt:lpstr>A strategy is a set of choices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361</cp:revision>
  <dcterms:created xsi:type="dcterms:W3CDTF">2003-01-13T16:56:26Z</dcterms:created>
  <dcterms:modified xsi:type="dcterms:W3CDTF">2024-04-11T00:16:13Z</dcterms:modified>
</cp:coreProperties>
</file>