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4"/>
  </p:notesMasterIdLst>
  <p:sldIdLst>
    <p:sldId id="256" r:id="rId2"/>
    <p:sldId id="447" r:id="rId3"/>
    <p:sldId id="439" r:id="rId4"/>
    <p:sldId id="461" r:id="rId5"/>
    <p:sldId id="460" r:id="rId6"/>
    <p:sldId id="454" r:id="rId7"/>
    <p:sldId id="456" r:id="rId8"/>
    <p:sldId id="394" r:id="rId9"/>
    <p:sldId id="450" r:id="rId10"/>
    <p:sldId id="451" r:id="rId11"/>
    <p:sldId id="462" r:id="rId12"/>
    <p:sldId id="372" r:id="rId1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FFFFCC"/>
    <a:srgbClr val="A50021"/>
    <a:srgbClr val="CCFFFF"/>
    <a:srgbClr val="66FF33"/>
    <a:srgbClr val="FF3300"/>
    <a:srgbClr val="96969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31" autoAdjust="0"/>
  </p:normalViewPr>
  <p:slideViewPr>
    <p:cSldViewPr>
      <p:cViewPr varScale="1">
        <p:scale>
          <a:sx n="149" d="100"/>
          <a:sy n="149" d="100"/>
        </p:scale>
        <p:origin x="24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97F6CB8F-ADAC-4DF0-A3B4-CB8D3EDDFE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01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B0D1-FEC5-4D85-8EAE-8103A6CCC1F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095E9-2810-4B2A-ACDB-F55152FE1B0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6CB8F-ADAC-4DF0-A3B4-CB8D3EDDFE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2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3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5B248-A336-470B-9926-BE5858D0E0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37E43-45A9-489C-8231-E73F31EAB22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8628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20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6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0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14500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956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8412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1428750"/>
            <a:ext cx="4876800" cy="2133600"/>
          </a:xfrm>
        </p:spPr>
        <p:txBody>
          <a:bodyPr/>
          <a:lstStyle/>
          <a:p>
            <a:br>
              <a:rPr lang="en-US" sz="4800" dirty="0"/>
            </a:br>
            <a:r>
              <a:rPr lang="en-US" sz="4800" dirty="0"/>
              <a:t>The Robotrader</a:t>
            </a:r>
            <a:br>
              <a:rPr lang="en-US" sz="4800" dirty="0"/>
            </a:br>
            <a:r>
              <a:rPr lang="en-US" sz="4800" dirty="0"/>
              <a:t>is alive!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0" y="142082"/>
            <a:ext cx="13112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55585" y="856117"/>
            <a:ext cx="1637732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66950"/>
            <a:ext cx="1024235" cy="11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8" y="3805534"/>
            <a:ext cx="1023937" cy="126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0" y="1407431"/>
            <a:ext cx="850900" cy="74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35" y="3562350"/>
            <a:ext cx="27495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7055601" y="813210"/>
            <a:ext cx="1885388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i="1" dirty="0"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No Hedgetation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736477" y="185678"/>
            <a:ext cx="320504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matte">
            <a:bevelT w="508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i="1" dirty="0"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The Gobs of Money Machine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5C0F4-93ED-47B2-B784-917A8D6DB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724" y="24193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3D61F3-CA25-4B7F-9976-BB37668D3D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5379"/>
          <a:stretch/>
        </p:blipFill>
        <p:spPr>
          <a:xfrm>
            <a:off x="4404037" y="135982"/>
            <a:ext cx="1091829" cy="108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EWHA WOMANS UNIVERSITY | About Ewha | History / Symbols | University Emblem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25" y="3766303"/>
            <a:ext cx="644845" cy="6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5F46E-FF1A-40FD-BFC5-F0D4B53C2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2172" y="3696493"/>
            <a:ext cx="842571" cy="771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mini-projects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244898" cy="4171950"/>
          </a:xfrm>
        </p:spPr>
        <p:txBody>
          <a:bodyPr>
            <a:noAutofit/>
          </a:bodyPr>
          <a:lstStyle/>
          <a:p>
            <a:r>
              <a:rPr lang="en-US" sz="2400" dirty="0"/>
              <a:t>Automatic </a:t>
            </a:r>
            <a:r>
              <a:rPr lang="en-US" sz="2400" dirty="0">
                <a:solidFill>
                  <a:srgbClr val="FF6600"/>
                </a:solidFill>
              </a:rPr>
              <a:t>dividend cashing</a:t>
            </a:r>
            <a:r>
              <a:rPr lang="en-US" sz="2400" dirty="0"/>
              <a:t> </a:t>
            </a:r>
          </a:p>
          <a:p>
            <a:r>
              <a:rPr lang="en-US" sz="2400" dirty="0"/>
              <a:t>Differential thresholds for hedging</a:t>
            </a:r>
          </a:p>
          <a:p>
            <a:r>
              <a:rPr lang="en-US" sz="2400" dirty="0"/>
              <a:t>Differential family delta targets</a:t>
            </a:r>
          </a:p>
          <a:p>
            <a:r>
              <a:rPr lang="en-US" sz="2400" dirty="0"/>
              <a:t>Intentional crashes</a:t>
            </a:r>
          </a:p>
          <a:p>
            <a:r>
              <a:rPr lang="en-US" sz="2400" dirty="0"/>
              <a:t>Edit portfolio on the fly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Bang for the buck</a:t>
            </a:r>
          </a:p>
          <a:p>
            <a:r>
              <a:rPr lang="en-US" sz="2400" dirty="0"/>
              <a:t>Auto/synch training</a:t>
            </a:r>
          </a:p>
          <a:p>
            <a:r>
              <a:rPr lang="en-US" sz="2400" dirty="0"/>
              <a:t>July options </a:t>
            </a:r>
          </a:p>
          <a:p>
            <a:r>
              <a:rPr lang="en-US" sz="2400" dirty="0"/>
              <a:t>Delta for dividend-paying securities</a:t>
            </a:r>
          </a:p>
          <a:p>
            <a:r>
              <a:rPr lang="en-US" sz="2400" dirty="0"/>
              <a:t>“Extra profits" button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Error viewer</a:t>
            </a:r>
          </a:p>
          <a:p>
            <a:r>
              <a:rPr lang="en-US" sz="2400" dirty="0"/>
              <a:t>Gamma hedger</a:t>
            </a:r>
          </a:p>
          <a:p>
            <a:endParaRPr lang="en-US" sz="2400" dirty="0"/>
          </a:p>
        </p:txBody>
      </p:sp>
      <p:pic>
        <p:nvPicPr>
          <p:cNvPr id="4" name="Picture 3" descr="Some rights reserved. This work is licensed under 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4" y="57150"/>
            <a:ext cx="745435" cy="857250"/>
          </a:xfrm>
          <a:prstGeom prst="rect">
            <a:avLst/>
          </a:prstGeom>
        </p:spPr>
      </p:pic>
      <p:pic>
        <p:nvPicPr>
          <p:cNvPr id="7" name="Graphic 6" descr="Wrench">
            <a:extLst>
              <a:ext uri="{FF2B5EF4-FFF2-40B4-BE49-F238E27FC236}">
                <a16:creationId xmlns:a16="http://schemas.microsoft.com/office/drawing/2014/main" id="{B4F95F4E-E672-4EC6-864C-9A93E7B3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1428750"/>
            <a:ext cx="304800" cy="304800"/>
          </a:xfrm>
          <a:prstGeom prst="rect">
            <a:avLst/>
          </a:prstGeom>
        </p:spPr>
      </p:pic>
      <p:pic>
        <p:nvPicPr>
          <p:cNvPr id="8" name="Graphic 7" descr="Wrench">
            <a:extLst>
              <a:ext uri="{FF2B5EF4-FFF2-40B4-BE49-F238E27FC236}">
                <a16:creationId xmlns:a16="http://schemas.microsoft.com/office/drawing/2014/main" id="{35A5F35C-2621-4B01-84D6-F9CA6FB4E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500" y="4095750"/>
            <a:ext cx="304800" cy="304800"/>
          </a:xfrm>
          <a:prstGeom prst="rect">
            <a:avLst/>
          </a:prstGeom>
        </p:spPr>
      </p:pic>
      <p:pic>
        <p:nvPicPr>
          <p:cNvPr id="9" name="Graphic 8" descr="Wrench">
            <a:extLst>
              <a:ext uri="{FF2B5EF4-FFF2-40B4-BE49-F238E27FC236}">
                <a16:creationId xmlns:a16="http://schemas.microsoft.com/office/drawing/2014/main" id="{7B2C30E9-0996-4F91-9DF8-4F2E2FFD5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8676" y="4087556"/>
            <a:ext cx="304800" cy="304800"/>
          </a:xfrm>
          <a:prstGeom prst="rect">
            <a:avLst/>
          </a:prstGeom>
        </p:spPr>
      </p:pic>
      <p:pic>
        <p:nvPicPr>
          <p:cNvPr id="10" name="Graphic 9" descr="Wrench">
            <a:extLst>
              <a:ext uri="{FF2B5EF4-FFF2-40B4-BE49-F238E27FC236}">
                <a16:creationId xmlns:a16="http://schemas.microsoft.com/office/drawing/2014/main" id="{C10C2348-78C4-4317-90DE-BB8DB339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036" y="4095750"/>
            <a:ext cx="304800" cy="304800"/>
          </a:xfrm>
          <a:prstGeom prst="rect">
            <a:avLst/>
          </a:prstGeom>
        </p:spPr>
      </p:pic>
      <p:pic>
        <p:nvPicPr>
          <p:cNvPr id="11" name="Graphic 10" descr="Wrench">
            <a:extLst>
              <a:ext uri="{FF2B5EF4-FFF2-40B4-BE49-F238E27FC236}">
                <a16:creationId xmlns:a16="http://schemas.microsoft.com/office/drawing/2014/main" id="{8AEC2C22-E35E-4A02-9448-4A23E5859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339" y="2266950"/>
            <a:ext cx="304800" cy="304800"/>
          </a:xfrm>
          <a:prstGeom prst="rect">
            <a:avLst/>
          </a:prstGeom>
        </p:spPr>
      </p:pic>
      <p:pic>
        <p:nvPicPr>
          <p:cNvPr id="12" name="Graphic 11" descr="Wrench">
            <a:extLst>
              <a:ext uri="{FF2B5EF4-FFF2-40B4-BE49-F238E27FC236}">
                <a16:creationId xmlns:a16="http://schemas.microsoft.com/office/drawing/2014/main" id="{9E7BE6FC-B019-4B46-9D2D-C751B6A15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840" y="3057525"/>
            <a:ext cx="304800" cy="304800"/>
          </a:xfrm>
          <a:prstGeom prst="rect">
            <a:avLst/>
          </a:prstGeom>
        </p:spPr>
      </p:pic>
      <p:pic>
        <p:nvPicPr>
          <p:cNvPr id="13" name="Graphic 12" descr="Wrench">
            <a:extLst>
              <a:ext uri="{FF2B5EF4-FFF2-40B4-BE49-F238E27FC236}">
                <a16:creationId xmlns:a16="http://schemas.microsoft.com/office/drawing/2014/main" id="{0438523A-1082-48D2-ADA3-1FF7748BF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4187" y="3507347"/>
            <a:ext cx="304800" cy="304800"/>
          </a:xfrm>
          <a:prstGeom prst="rect">
            <a:avLst/>
          </a:prstGeom>
        </p:spPr>
      </p:pic>
      <p:pic>
        <p:nvPicPr>
          <p:cNvPr id="14" name="Graphic 13" descr="Wrench">
            <a:extLst>
              <a:ext uri="{FF2B5EF4-FFF2-40B4-BE49-F238E27FC236}">
                <a16:creationId xmlns:a16="http://schemas.microsoft.com/office/drawing/2014/main" id="{D05C0290-01A0-4DB9-B743-A2A53E8A1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5436" y="3965061"/>
            <a:ext cx="304800" cy="304800"/>
          </a:xfrm>
          <a:prstGeom prst="rect">
            <a:avLst/>
          </a:prstGeom>
        </p:spPr>
      </p:pic>
      <p:pic>
        <p:nvPicPr>
          <p:cNvPr id="15" name="Graphic 14" descr="Wrench">
            <a:extLst>
              <a:ext uri="{FF2B5EF4-FFF2-40B4-BE49-F238E27FC236}">
                <a16:creationId xmlns:a16="http://schemas.microsoft.com/office/drawing/2014/main" id="{AEFAB0EB-0657-45C5-BD66-9A91E93D4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6200" y="1081451"/>
            <a:ext cx="304800" cy="304800"/>
          </a:xfrm>
          <a:prstGeom prst="rect">
            <a:avLst/>
          </a:prstGeom>
        </p:spPr>
      </p:pic>
      <p:pic>
        <p:nvPicPr>
          <p:cNvPr id="16" name="Graphic 15" descr="Wrench">
            <a:extLst>
              <a:ext uri="{FF2B5EF4-FFF2-40B4-BE49-F238E27FC236}">
                <a16:creationId xmlns:a16="http://schemas.microsoft.com/office/drawing/2014/main" id="{9E524FF0-1B0F-4769-8CAF-4C00FC9F3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34" y="1132078"/>
            <a:ext cx="304800" cy="304800"/>
          </a:xfrm>
          <a:prstGeom prst="rect">
            <a:avLst/>
          </a:prstGeom>
        </p:spPr>
      </p:pic>
      <p:pic>
        <p:nvPicPr>
          <p:cNvPr id="17" name="Graphic 16" descr="Wrench">
            <a:extLst>
              <a:ext uri="{FF2B5EF4-FFF2-40B4-BE49-F238E27FC236}">
                <a16:creationId xmlns:a16="http://schemas.microsoft.com/office/drawing/2014/main" id="{D446A9A0-4F19-4CCF-90F6-67211AE46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4434" y="1535657"/>
            <a:ext cx="304800" cy="304800"/>
          </a:xfrm>
          <a:prstGeom prst="rect">
            <a:avLst/>
          </a:prstGeom>
        </p:spPr>
      </p:pic>
      <p:pic>
        <p:nvPicPr>
          <p:cNvPr id="18" name="Graphic 17" descr="Wrench">
            <a:extLst>
              <a:ext uri="{FF2B5EF4-FFF2-40B4-BE49-F238E27FC236}">
                <a16:creationId xmlns:a16="http://schemas.microsoft.com/office/drawing/2014/main" id="{EF76F9AF-0F3E-47F8-BD88-017E95CBB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7810" y="1954089"/>
            <a:ext cx="304800" cy="304800"/>
          </a:xfrm>
          <a:prstGeom prst="rect">
            <a:avLst/>
          </a:prstGeom>
        </p:spPr>
      </p:pic>
      <p:pic>
        <p:nvPicPr>
          <p:cNvPr id="19" name="Graphic 18" descr="Wrench">
            <a:extLst>
              <a:ext uri="{FF2B5EF4-FFF2-40B4-BE49-F238E27FC236}">
                <a16:creationId xmlns:a16="http://schemas.microsoft.com/office/drawing/2014/main" id="{1F96B234-6728-49E0-9260-52BF14A22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26" y="1999523"/>
            <a:ext cx="304800" cy="304800"/>
          </a:xfrm>
          <a:prstGeom prst="rect">
            <a:avLst/>
          </a:prstGeom>
        </p:spPr>
      </p:pic>
      <p:pic>
        <p:nvPicPr>
          <p:cNvPr id="20" name="Graphic 19" descr="Wrench">
            <a:extLst>
              <a:ext uri="{FF2B5EF4-FFF2-40B4-BE49-F238E27FC236}">
                <a16:creationId xmlns:a16="http://schemas.microsoft.com/office/drawing/2014/main" id="{140F4BBD-3424-4193-9341-BFD7BC84D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3761" y="1999523"/>
            <a:ext cx="304800" cy="304800"/>
          </a:xfrm>
          <a:prstGeom prst="rect">
            <a:avLst/>
          </a:prstGeom>
        </p:spPr>
      </p:pic>
      <p:pic>
        <p:nvPicPr>
          <p:cNvPr id="21" name="Graphic 20" descr="Wrench">
            <a:extLst>
              <a:ext uri="{FF2B5EF4-FFF2-40B4-BE49-F238E27FC236}">
                <a16:creationId xmlns:a16="http://schemas.microsoft.com/office/drawing/2014/main" id="{84F6CDCA-7832-43FE-B5E5-7BB2980CD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5915" y="2752725"/>
            <a:ext cx="304800" cy="304800"/>
          </a:xfrm>
          <a:prstGeom prst="rect">
            <a:avLst/>
          </a:prstGeom>
        </p:spPr>
      </p:pic>
      <p:pic>
        <p:nvPicPr>
          <p:cNvPr id="22" name="Graphic 21" descr="Wrench">
            <a:extLst>
              <a:ext uri="{FF2B5EF4-FFF2-40B4-BE49-F238E27FC236}">
                <a16:creationId xmlns:a16="http://schemas.microsoft.com/office/drawing/2014/main" id="{A2D1B86D-5FE7-43F1-8F83-AF75FCFE9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6806" y="3202547"/>
            <a:ext cx="304800" cy="304800"/>
          </a:xfrm>
          <a:prstGeom prst="rect">
            <a:avLst/>
          </a:prstGeom>
        </p:spPr>
      </p:pic>
      <p:pic>
        <p:nvPicPr>
          <p:cNvPr id="23" name="Graphic 22" descr="Wrench">
            <a:extLst>
              <a:ext uri="{FF2B5EF4-FFF2-40B4-BE49-F238E27FC236}">
                <a16:creationId xmlns:a16="http://schemas.microsoft.com/office/drawing/2014/main" id="{EE69F1E0-06D2-4DB1-A04F-B40AE81E8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9234" y="3235867"/>
            <a:ext cx="304800" cy="304800"/>
          </a:xfrm>
          <a:prstGeom prst="rect">
            <a:avLst/>
          </a:prstGeom>
        </p:spPr>
      </p:pic>
      <p:pic>
        <p:nvPicPr>
          <p:cNvPr id="24" name="Graphic 23" descr="Wrench">
            <a:extLst>
              <a:ext uri="{FF2B5EF4-FFF2-40B4-BE49-F238E27FC236}">
                <a16:creationId xmlns:a16="http://schemas.microsoft.com/office/drawing/2014/main" id="{D6280D24-7A39-4D07-B6A4-17B17D4E7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5226" y="3638550"/>
            <a:ext cx="304800" cy="304800"/>
          </a:xfrm>
          <a:prstGeom prst="rect">
            <a:avLst/>
          </a:prstGeom>
        </p:spPr>
      </p:pic>
      <p:pic>
        <p:nvPicPr>
          <p:cNvPr id="26" name="Graphic 25" descr="Wrench">
            <a:extLst>
              <a:ext uri="{FF2B5EF4-FFF2-40B4-BE49-F238E27FC236}">
                <a16:creationId xmlns:a16="http://schemas.microsoft.com/office/drawing/2014/main" id="{4972F017-96C1-469E-8C8D-B963858DE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202" y="14607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AB84-0092-4620-80F5-716F11AC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 now and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13DD-57CB-4D02-BD56-7190A44D6A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Implement H24</a:t>
            </a:r>
          </a:p>
          <a:p>
            <a:r>
              <a:rPr lang="en-US" dirty="0"/>
              <a:t>Jump on a live HT</a:t>
            </a:r>
          </a:p>
          <a:p>
            <a:r>
              <a:rPr lang="en-US" dirty="0"/>
              <a:t>Try dividend cashing/paying</a:t>
            </a:r>
          </a:p>
          <a:p>
            <a:r>
              <a:rPr lang="en-US" dirty="0"/>
              <a:t>Try a full HT</a:t>
            </a:r>
          </a:p>
          <a:p>
            <a:r>
              <a:rPr lang="en-US" dirty="0"/>
              <a:t>Meet me: sign up</a:t>
            </a:r>
          </a:p>
          <a:p>
            <a:r>
              <a:rPr lang="en-US" dirty="0"/>
              <a:t>Check the rulebook</a:t>
            </a:r>
          </a:p>
        </p:txBody>
      </p:sp>
    </p:spTree>
    <p:extLst>
      <p:ext uri="{BB962C8B-B14F-4D97-AF65-F5344CB8AC3E}">
        <p14:creationId xmlns:p14="http://schemas.microsoft.com/office/powerpoint/2010/main" val="3183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Perceived difficulty</a:t>
            </a:r>
          </a:p>
          <a:p>
            <a:r>
              <a:rPr lang="en-US" sz="2400" dirty="0">
                <a:solidFill>
                  <a:srgbClr val="FF6600"/>
                </a:solidFill>
              </a:rPr>
              <a:t>LAST </a:t>
            </a:r>
            <a:r>
              <a:rPr lang="en-US" sz="2400" dirty="0"/>
              <a:t>Homework!</a:t>
            </a:r>
          </a:p>
          <a:p>
            <a:r>
              <a:rPr lang="en-US" sz="2400" dirty="0"/>
              <a:t>HT Rulebook is available.</a:t>
            </a:r>
          </a:p>
          <a:p>
            <a:r>
              <a:rPr lang="en-US" sz="2400" dirty="0"/>
              <a:t>Full-length (3 hrs.) </a:t>
            </a:r>
            <a:r>
              <a:rPr lang="en-US" sz="2400" dirty="0">
                <a:solidFill>
                  <a:srgbClr val="FF6600"/>
                </a:solidFill>
              </a:rPr>
              <a:t>test tournaments available </a:t>
            </a:r>
            <a:r>
              <a:rPr lang="en-US" sz="2400" dirty="0"/>
              <a:t>starting today. Day and night. Just ask me via Teams.</a:t>
            </a:r>
          </a:p>
          <a:p>
            <a:r>
              <a:rPr lang="en-US" sz="2400" dirty="0"/>
              <a:t>Can jump on a test tournament at any time no permission required.</a:t>
            </a:r>
          </a:p>
          <a:p>
            <a:r>
              <a:rPr lang="en-US" sz="2400" dirty="0"/>
              <a:t>Check on Teams for </a:t>
            </a:r>
            <a:r>
              <a:rPr lang="en-US" sz="2400" dirty="0">
                <a:solidFill>
                  <a:srgbClr val="FF6600"/>
                </a:solidFill>
              </a:rPr>
              <a:t>System status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FF6600"/>
                </a:solidFill>
              </a:rPr>
              <a:t>Help</a:t>
            </a:r>
            <a:r>
              <a:rPr lang="en-US" sz="2400" dirty="0"/>
              <a:t> on strategy: outside my door there</a:t>
            </a:r>
            <a:br>
              <a:rPr lang="en-US" sz="2400" dirty="0"/>
            </a:br>
            <a:r>
              <a:rPr lang="en-US" sz="2400" dirty="0"/>
              <a:t>will be a sign up sheet. </a:t>
            </a:r>
            <a:r>
              <a:rPr lang="en-US" sz="2400" dirty="0">
                <a:solidFill>
                  <a:srgbClr val="FF6600"/>
                </a:solidFill>
              </a:rPr>
              <a:t>Your team may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appear only once in the list or it will be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deleted.</a:t>
            </a:r>
            <a:br>
              <a:rPr lang="en-US" sz="2400" dirty="0">
                <a:solidFill>
                  <a:srgbClr val="FF6600"/>
                </a:solidFill>
              </a:rPr>
            </a:b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Confidential Peer Evaluation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82100"/>
              </p:ext>
            </p:extLst>
          </p:nvPr>
        </p:nvGraphicFramePr>
        <p:xfrm>
          <a:off x="1676400" y="1276350"/>
          <a:ext cx="6248401" cy="3653790"/>
        </p:xfrm>
        <a:graphic>
          <a:graphicData uri="http://schemas.openxmlformats.org/drawingml/2006/table">
            <a:tbl>
              <a:tblPr/>
              <a:tblGrid>
                <a:gridCol w="186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 dirty="0">
                          <a:latin typeface="Calibri"/>
                          <a:ea typeface="Times New Roman"/>
                          <a:cs typeface="Times New Roman"/>
                        </a:rPr>
                        <a:t>Name: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Overall contribution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to team success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small" dirty="0">
                          <a:latin typeface="Calibri"/>
                          <a:ea typeface="Times New Roman"/>
                          <a:cs typeface="Times New Roman"/>
                        </a:rPr>
                        <a:t>Team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Quality of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Amount of work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Knowledge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of the project area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Ideas contributed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to the project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Organization of team work (admin.)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small" dirty="0">
                          <a:latin typeface="Calibri"/>
                          <a:ea typeface="Times New Roman"/>
                          <a:cs typeface="Times New Roman"/>
                        </a:rPr>
                        <a:t>Team Rapport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Leadership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Enthusiasm,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attitude, initiative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Respect for others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Dependability, </a:t>
                      </a:r>
                      <a:b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good team player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Times New Roman"/>
                          <a:cs typeface="Times New Roman"/>
                        </a:rPr>
                        <a:t>Meeting attendance, punctuality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1066800" y="1123950"/>
            <a:ext cx="2655086" cy="40011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May affect your grade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7AE7A-321E-4B3D-85DD-70F998833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00"/>
          <a:stretch/>
        </p:blipFill>
        <p:spPr>
          <a:xfrm>
            <a:off x="0" y="10464"/>
            <a:ext cx="9172552" cy="54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RoboTrader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1: chart</a:t>
            </a:r>
          </a:p>
        </p:txBody>
      </p:sp>
    </p:spTree>
    <p:extLst>
      <p:ext uri="{BB962C8B-B14F-4D97-AF65-F5344CB8AC3E}">
        <p14:creationId xmlns:p14="http://schemas.microsoft.com/office/powerpoint/2010/main" val="16150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timers (simplified)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9408" y="2043545"/>
            <a:ext cx="2368029" cy="548245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Check the date on the DB</a:t>
            </a:r>
          </a:p>
        </p:txBody>
      </p:sp>
      <p:sp>
        <p:nvSpPr>
          <p:cNvPr id="6" name="Diamond 5"/>
          <p:cNvSpPr/>
          <p:nvPr/>
        </p:nvSpPr>
        <p:spPr>
          <a:xfrm>
            <a:off x="2353079" y="3046447"/>
            <a:ext cx="342900" cy="228600"/>
          </a:xfrm>
          <a:prstGeom prst="diamond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42039" y="2780701"/>
            <a:ext cx="968215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New date?</a:t>
            </a:r>
          </a:p>
        </p:txBody>
      </p:sp>
      <p:cxnSp>
        <p:nvCxnSpPr>
          <p:cNvPr id="18" name="Elbow Connector 17"/>
          <p:cNvCxnSpPr>
            <a:stCxn id="5" idx="2"/>
            <a:endCxn id="6" idx="0"/>
          </p:cNvCxnSpPr>
          <p:nvPr/>
        </p:nvCxnSpPr>
        <p:spPr bwMode="auto">
          <a:xfrm>
            <a:off x="2523423" y="2591790"/>
            <a:ext cx="1106" cy="45465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cxnSpLocks/>
            <a:stCxn id="163" idx="2"/>
            <a:endCxn id="179" idx="0"/>
          </p:cNvCxnSpPr>
          <p:nvPr/>
        </p:nvCxnSpPr>
        <p:spPr bwMode="auto">
          <a:xfrm rot="5400000">
            <a:off x="7072642" y="4471418"/>
            <a:ext cx="718185" cy="7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 bwMode="auto">
          <a:xfrm>
            <a:off x="2765906" y="3202319"/>
            <a:ext cx="426834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</a:t>
            </a:r>
          </a:p>
        </p:txBody>
      </p:sp>
      <p:cxnSp>
        <p:nvCxnSpPr>
          <p:cNvPr id="100" name="Elbow Connector 99"/>
          <p:cNvCxnSpPr>
            <a:stCxn id="6" idx="3"/>
            <a:endCxn id="5" idx="3"/>
          </p:cNvCxnSpPr>
          <p:nvPr/>
        </p:nvCxnSpPr>
        <p:spPr bwMode="auto">
          <a:xfrm flipV="1">
            <a:off x="2695979" y="2317668"/>
            <a:ext cx="1011458" cy="843079"/>
          </a:xfrm>
          <a:prstGeom prst="bentConnector3">
            <a:avLst>
              <a:gd name="adj1" fmla="val 122601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61065" y="1518681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cxnSp>
        <p:nvCxnSpPr>
          <p:cNvPr id="118" name="Elbow Connector 117"/>
          <p:cNvCxnSpPr>
            <a:cxnSpLocks/>
            <a:stCxn id="102" idx="3"/>
            <a:endCxn id="163" idx="1"/>
          </p:cNvCxnSpPr>
          <p:nvPr/>
        </p:nvCxnSpPr>
        <p:spPr bwMode="auto">
          <a:xfrm flipV="1">
            <a:off x="5948227" y="3843220"/>
            <a:ext cx="529294" cy="570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 bwMode="auto">
          <a:xfrm rot="5400000">
            <a:off x="2418199" y="1937216"/>
            <a:ext cx="212666" cy="1"/>
          </a:xfrm>
          <a:prstGeom prst="bentConnector3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 bwMode="auto">
          <a:xfrm>
            <a:off x="7317582" y="4318479"/>
            <a:ext cx="968215" cy="16927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Less than 0?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477521" y="3574078"/>
            <a:ext cx="1908496" cy="538283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Decrease the seconds by 1</a:t>
            </a:r>
          </a:p>
        </p:txBody>
      </p:sp>
      <p:sp>
        <p:nvSpPr>
          <p:cNvPr id="179" name="Diamond 178"/>
          <p:cNvSpPr/>
          <p:nvPr/>
        </p:nvSpPr>
        <p:spPr>
          <a:xfrm>
            <a:off x="7260248" y="4830546"/>
            <a:ext cx="342900" cy="228600"/>
          </a:xfrm>
          <a:prstGeom prst="diamond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82" name="Elbow Connector 181"/>
          <p:cNvCxnSpPr>
            <a:cxnSpLocks/>
            <a:stCxn id="179" idx="3"/>
            <a:endCxn id="163" idx="3"/>
          </p:cNvCxnSpPr>
          <p:nvPr/>
        </p:nvCxnSpPr>
        <p:spPr bwMode="auto">
          <a:xfrm flipV="1">
            <a:off x="7603148" y="3843220"/>
            <a:ext cx="782869" cy="1101626"/>
          </a:xfrm>
          <a:prstGeom prst="bentConnector3">
            <a:avLst>
              <a:gd name="adj1" fmla="val 1292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6" idx="2"/>
          </p:cNvCxnSpPr>
          <p:nvPr/>
        </p:nvCxnSpPr>
        <p:spPr bwMode="auto">
          <a:xfrm>
            <a:off x="2524529" y="3275047"/>
            <a:ext cx="0" cy="37311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 bwMode="auto">
          <a:xfrm>
            <a:off x="2037243" y="3410187"/>
            <a:ext cx="426834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Yes</a:t>
            </a:r>
          </a:p>
        </p:txBody>
      </p:sp>
      <p:sp>
        <p:nvSpPr>
          <p:cNvPr id="259" name="TextBox 258"/>
          <p:cNvSpPr txBox="1"/>
          <p:nvPr/>
        </p:nvSpPr>
        <p:spPr bwMode="auto">
          <a:xfrm flipH="1">
            <a:off x="7840406" y="4732939"/>
            <a:ext cx="41640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</a:t>
            </a:r>
          </a:p>
        </p:txBody>
      </p:sp>
      <p:sp>
        <p:nvSpPr>
          <p:cNvPr id="53" name="Rectangle 52"/>
          <p:cNvSpPr/>
          <p:nvPr/>
        </p:nvSpPr>
        <p:spPr>
          <a:xfrm flipV="1">
            <a:off x="2066509" y="3634328"/>
            <a:ext cx="28710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Elbow Connector 187"/>
          <p:cNvCxnSpPr>
            <a:stCxn id="53" idx="1"/>
          </p:cNvCxnSpPr>
          <p:nvPr/>
        </p:nvCxnSpPr>
        <p:spPr bwMode="auto">
          <a:xfrm flipH="1">
            <a:off x="2061878" y="3657187"/>
            <a:ext cx="4631" cy="45385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Elbow Connector 187"/>
          <p:cNvCxnSpPr/>
          <p:nvPr/>
        </p:nvCxnSpPr>
        <p:spPr bwMode="auto">
          <a:xfrm>
            <a:off x="4937571" y="3672924"/>
            <a:ext cx="0" cy="4381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024953" y="4129539"/>
            <a:ext cx="1328126" cy="605204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Run daily routine</a:t>
            </a:r>
          </a:p>
        </p:txBody>
      </p:sp>
      <p:cxnSp>
        <p:nvCxnSpPr>
          <p:cNvPr id="89" name="Elbow Connector 88"/>
          <p:cNvCxnSpPr>
            <a:stCxn id="86" idx="1"/>
            <a:endCxn id="5" idx="1"/>
          </p:cNvCxnSpPr>
          <p:nvPr/>
        </p:nvCxnSpPr>
        <p:spPr bwMode="auto">
          <a:xfrm rot="10800000" flipH="1">
            <a:off x="1024952" y="2317669"/>
            <a:ext cx="314455" cy="2114473"/>
          </a:xfrm>
          <a:prstGeom prst="bentConnector3">
            <a:avLst>
              <a:gd name="adj1" fmla="val -72697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620101" y="4111042"/>
            <a:ext cx="1328126" cy="605204"/>
          </a:xfrm>
          <a:prstGeom prst="roundRect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Set seconds to 59</a:t>
            </a:r>
          </a:p>
        </p:txBody>
      </p:sp>
      <p:cxnSp>
        <p:nvCxnSpPr>
          <p:cNvPr id="108" name="Elbow Connector 107"/>
          <p:cNvCxnSpPr>
            <a:stCxn id="179" idx="1"/>
            <a:endCxn id="102" idx="2"/>
          </p:cNvCxnSpPr>
          <p:nvPr/>
        </p:nvCxnSpPr>
        <p:spPr bwMode="auto">
          <a:xfrm rot="10800000">
            <a:off x="5284164" y="4716246"/>
            <a:ext cx="1976084" cy="22860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 bwMode="auto">
          <a:xfrm>
            <a:off x="6253651" y="4756519"/>
            <a:ext cx="426834" cy="16927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Yes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1047750"/>
            <a:ext cx="0" cy="40386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3794" y="948629"/>
            <a:ext cx="1947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Timer 1 (spy)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91959" y="940045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effectLst/>
              </a:rPr>
              <a:t>Timer 2 (seconds on screen)</a:t>
            </a:r>
          </a:p>
        </p:txBody>
      </p:sp>
    </p:spTree>
    <p:extLst>
      <p:ext uri="{BB962C8B-B14F-4D97-AF65-F5344CB8AC3E}">
        <p14:creationId xmlns:p14="http://schemas.microsoft.com/office/powerpoint/2010/main" val="32029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RoboTrader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2: Robotrade</a:t>
            </a:r>
          </a:p>
        </p:txBody>
      </p:sp>
    </p:spTree>
    <p:extLst>
      <p:ext uri="{BB962C8B-B14F-4D97-AF65-F5344CB8AC3E}">
        <p14:creationId xmlns:p14="http://schemas.microsoft.com/office/powerpoint/2010/main" val="5170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FE8061-5E00-42EF-8BFA-A52CDBF2A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Frequency of hedging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HedgingToday</a:t>
            </a:r>
            <a:r>
              <a:rPr lang="en-US" dirty="0"/>
              <a:t>)</a:t>
            </a:r>
          </a:p>
          <a:p>
            <a:r>
              <a:rPr lang="en-US" dirty="0"/>
              <a:t>Family Delta threshold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NeedToHedge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Alternative actions scoring</a:t>
            </a:r>
            <a:r>
              <a:rPr lang="en-US" dirty="0"/>
              <a:t>	(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r>
              <a:rPr lang="en-US" dirty="0"/>
              <a:t>A-E options preferences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scoring rules</a:t>
            </a:r>
            <a:r>
              <a:rPr lang="en-US" dirty="0"/>
              <a:t>)</a:t>
            </a:r>
          </a:p>
          <a:p>
            <a:r>
              <a:rPr lang="en-US" dirty="0"/>
              <a:t>Delta threshold 	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dirty="0"/>
              <a:t>)</a:t>
            </a:r>
          </a:p>
          <a:p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CalcQtyNeededToHedge</a:t>
            </a:r>
            <a:r>
              <a:rPr lang="en-US" dirty="0"/>
              <a:t>)</a:t>
            </a:r>
          </a:p>
          <a:p>
            <a:r>
              <a:rPr lang="en-US" dirty="0"/>
              <a:t>Available cash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AvailableCashIsLow</a:t>
            </a:r>
            <a:r>
              <a:rPr lang="en-US" dirty="0"/>
              <a:t>)</a:t>
            </a:r>
          </a:p>
          <a:p>
            <a:r>
              <a:rPr lang="en-US" dirty="0"/>
              <a:t>Max buy cushion 	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MaxPurchasePossible</a:t>
            </a:r>
            <a:r>
              <a:rPr lang="en-US" dirty="0"/>
              <a:t>)</a:t>
            </a:r>
          </a:p>
          <a:p>
            <a:r>
              <a:rPr lang="en-US" dirty="0"/>
              <a:t>Max margin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TooCloseToMaxMargins</a:t>
            </a:r>
            <a:r>
              <a:rPr lang="en-US" dirty="0"/>
              <a:t>)</a:t>
            </a:r>
          </a:p>
          <a:p>
            <a:r>
              <a:rPr lang="en-US" dirty="0"/>
              <a:t>Max short cushion 		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18037</TotalTime>
  <Words>390</Words>
  <Application>Microsoft Office PowerPoint</Application>
  <PresentationFormat>On-screen Show (16:9)</PresentationFormat>
  <Paragraphs>84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 The Robotrader is alive!</vt:lpstr>
      <vt:lpstr>PowerPoint Presentation</vt:lpstr>
      <vt:lpstr>Confidential Peer Evaluation</vt:lpstr>
      <vt:lpstr>PowerPoint Presentation</vt:lpstr>
      <vt:lpstr>The RoboTrader</vt:lpstr>
      <vt:lpstr>The two timers (simplified)</vt:lpstr>
      <vt:lpstr>The RoboTrader</vt:lpstr>
      <vt:lpstr>PowerPoint Presentation</vt:lpstr>
      <vt:lpstr>Main parameters to tweak</vt:lpstr>
      <vt:lpstr>Optional mini-projects </vt:lpstr>
      <vt:lpstr>Between now and Thursday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568</cp:revision>
  <dcterms:created xsi:type="dcterms:W3CDTF">2003-01-13T16:56:26Z</dcterms:created>
  <dcterms:modified xsi:type="dcterms:W3CDTF">2024-04-15T19:36:24Z</dcterms:modified>
</cp:coreProperties>
</file>