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</p:sldMasterIdLst>
  <p:notesMasterIdLst>
    <p:notesMasterId r:id="rId21"/>
  </p:notesMasterIdLst>
  <p:sldIdLst>
    <p:sldId id="318" r:id="rId2"/>
    <p:sldId id="294" r:id="rId3"/>
    <p:sldId id="365" r:id="rId4"/>
    <p:sldId id="375" r:id="rId5"/>
    <p:sldId id="364" r:id="rId6"/>
    <p:sldId id="369" r:id="rId7"/>
    <p:sldId id="272" r:id="rId8"/>
    <p:sldId id="363" r:id="rId9"/>
    <p:sldId id="362" r:id="rId10"/>
    <p:sldId id="319" r:id="rId11"/>
    <p:sldId id="367" r:id="rId12"/>
    <p:sldId id="286" r:id="rId13"/>
    <p:sldId id="376" r:id="rId14"/>
    <p:sldId id="345" r:id="rId15"/>
    <p:sldId id="329" r:id="rId16"/>
    <p:sldId id="351" r:id="rId17"/>
    <p:sldId id="340" r:id="rId18"/>
    <p:sldId id="281" r:id="rId19"/>
    <p:sldId id="339" r:id="rId20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5E00"/>
    <a:srgbClr val="0066FF"/>
    <a:srgbClr val="33CC33"/>
    <a:srgbClr val="CCFFFF"/>
    <a:srgbClr val="66FFFF"/>
    <a:srgbClr val="FF0000"/>
    <a:srgbClr val="00FF00"/>
    <a:srgbClr val="96969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7" autoAdjust="0"/>
    <p:restoredTop sz="84175" autoAdjust="0"/>
  </p:normalViewPr>
  <p:slideViewPr>
    <p:cSldViewPr>
      <p:cViewPr varScale="1">
        <p:scale>
          <a:sx n="98" d="100"/>
          <a:sy n="98" d="100"/>
        </p:scale>
        <p:origin x="72" y="5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7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DE42CA68-3D33-4E48-9A9F-B7A4AD0BCB9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833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576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7F5D-83B7-47B6-82B3-28EA9F1AB89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860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9504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7F5D-83B7-47B6-82B3-28EA9F1AB89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9797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7F5D-83B7-47B6-82B3-28EA9F1AB89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4770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7F5D-83B7-47B6-82B3-28EA9F1AB89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4492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7F5D-83B7-47B6-82B3-28EA9F1AB89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371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8892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667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365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9E5420-A060-416E-839F-D604CC5B97EE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938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7F5D-83B7-47B6-82B3-28EA9F1AB89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704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284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336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065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72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02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9933"/>
              </a:gs>
              <a:gs pos="100000">
                <a:srgbClr val="FF6600"/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296100"/>
            <a:ext cx="5001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2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Analytics</a:t>
            </a:r>
          </a:p>
        </p:txBody>
      </p:sp>
    </p:spTree>
    <p:extLst>
      <p:ext uri="{BB962C8B-B14F-4D97-AF65-F5344CB8AC3E}">
        <p14:creationId xmlns:p14="http://schemas.microsoft.com/office/powerpoint/2010/main" val="301109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09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58375E9-78E5-7E83-9140-2635DF93C5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7772400" cy="411641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0DA9A9C-2A97-7FE3-FDE0-12431B38A294}"/>
              </a:ext>
            </a:extLst>
          </p:cNvPr>
          <p:cNvSpPr txBox="1">
            <a:spLocks/>
          </p:cNvSpPr>
          <p:nvPr/>
        </p:nvSpPr>
        <p:spPr>
          <a:xfrm>
            <a:off x="279583" y="81298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310471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4D0509-F0FC-4640-BC0F-67A19A2B2E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971550"/>
            <a:ext cx="6477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rhp3rpah[1]">
            <a:extLst>
              <a:ext uri="{FF2B5EF4-FFF2-40B4-BE49-F238E27FC236}">
                <a16:creationId xmlns:a16="http://schemas.microsoft.com/office/drawing/2014/main" id="{0ECBB567-330D-419B-9749-B42FBC6C2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1243"/>
            <a:ext cx="1108901" cy="9275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8B172B7-F55A-459D-B3D6-716BC590A88A}"/>
              </a:ext>
            </a:extLst>
          </p:cNvPr>
          <p:cNvSpPr txBox="1">
            <a:spLocks/>
          </p:cNvSpPr>
          <p:nvPr/>
        </p:nvSpPr>
        <p:spPr>
          <a:xfrm>
            <a:off x="279583" y="81298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25230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9933"/>
              </a:gs>
              <a:gs pos="100000">
                <a:srgbClr val="FF6600"/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296100"/>
            <a:ext cx="5001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2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Analytics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A8377F-0964-10DB-E995-21808697DC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714936"/>
            <a:ext cx="5733189" cy="28955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87D6A3-9DD4-B435-0F6C-F5C434BCB397}"/>
              </a:ext>
            </a:extLst>
          </p:cNvPr>
          <p:cNvSpPr txBox="1"/>
          <p:nvPr/>
        </p:nvSpPr>
        <p:spPr>
          <a:xfrm>
            <a:off x="6415431" y="2647950"/>
            <a:ext cx="26421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 rtl="0" eaLnBrk="1" latinLnBrk="0" hangingPunct="1">
              <a:spcBef>
                <a:spcPct val="0"/>
              </a:spcBef>
              <a:buNone/>
            </a:pPr>
            <a:r>
              <a:rPr lang="en-US" sz="66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WINIT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19F335-24A7-5185-0C60-599341B31D82}"/>
              </a:ext>
            </a:extLst>
          </p:cNvPr>
          <p:cNvSpPr txBox="1"/>
          <p:nvPr/>
        </p:nvSpPr>
        <p:spPr>
          <a:xfrm>
            <a:off x="6400800" y="3638550"/>
            <a:ext cx="264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What Is New in IT</a:t>
            </a:r>
          </a:p>
        </p:txBody>
      </p:sp>
    </p:spTree>
    <p:extLst>
      <p:ext uri="{BB962C8B-B14F-4D97-AF65-F5344CB8AC3E}">
        <p14:creationId xmlns:p14="http://schemas.microsoft.com/office/powerpoint/2010/main" val="288541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66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54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39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99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95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156479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952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9933"/>
              </a:gs>
              <a:gs pos="100000">
                <a:srgbClr val="FF6600"/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50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  <p:bldP spid="13" grpId="14" animBg="1"/>
      <p:bldP spid="13" grpId="15" animBg="1"/>
      <p:bldP spid="13" grpId="16" animBg="1"/>
      <p:bldP spid="13" grpId="17" animBg="1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86200" y="1428750"/>
            <a:ext cx="5105400" cy="2133600"/>
          </a:xfrm>
        </p:spPr>
        <p:txBody>
          <a:bodyPr/>
          <a:lstStyle/>
          <a:p>
            <a:r>
              <a:rPr lang="en-US" dirty="0"/>
              <a:t>Loops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 to Visual Basic</a:t>
            </a:r>
          </a:p>
          <a:p>
            <a:endParaRPr lang="en-US" dirty="0"/>
          </a:p>
        </p:txBody>
      </p:sp>
      <p:pic>
        <p:nvPicPr>
          <p:cNvPr id="1026" name="Picture 2" descr="loop&quot; Icon - Download for free – Iconduck">
            <a:extLst>
              <a:ext uri="{FF2B5EF4-FFF2-40B4-BE49-F238E27FC236}">
                <a16:creationId xmlns:a16="http://schemas.microsoft.com/office/drawing/2014/main" id="{ED1FFD9E-6BBF-4ED4-ACFE-4C4103345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95350"/>
            <a:ext cx="1373982" cy="137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15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Implementing a For…Next loop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DEAD90-7EEC-4C09-AAF3-F827EA9159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3" name="Oval 64"/>
          <p:cNvSpPr>
            <a:spLocks noChangeArrowheads="1"/>
          </p:cNvSpPr>
          <p:nvPr/>
        </p:nvSpPr>
        <p:spPr bwMode="auto">
          <a:xfrm>
            <a:off x="8229600" y="2552379"/>
            <a:ext cx="304800" cy="171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4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" name="AutoShape 10"/>
          <p:cNvCxnSpPr>
            <a:cxnSpLocks noChangeShapeType="1"/>
            <a:stCxn id="21" idx="2"/>
            <a:endCxn id="19" idx="0"/>
          </p:cNvCxnSpPr>
          <p:nvPr/>
        </p:nvCxnSpPr>
        <p:spPr bwMode="auto">
          <a:xfrm>
            <a:off x="6412076" y="1604201"/>
            <a:ext cx="0" cy="33358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6" name="AutoShape 10"/>
          <p:cNvCxnSpPr>
            <a:cxnSpLocks noChangeShapeType="1"/>
            <a:stCxn id="17" idx="2"/>
            <a:endCxn id="19" idx="1"/>
          </p:cNvCxnSpPr>
          <p:nvPr/>
        </p:nvCxnSpPr>
        <p:spPr bwMode="auto">
          <a:xfrm rot="5400000" flipH="1">
            <a:off x="5768146" y="2419787"/>
            <a:ext cx="983059" cy="304800"/>
          </a:xfrm>
          <a:prstGeom prst="bentConnector4">
            <a:avLst>
              <a:gd name="adj1" fmla="val -23254"/>
              <a:gd name="adj2" fmla="val 339107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5726718" y="2675080"/>
            <a:ext cx="1370716" cy="388636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b="1" dirty="0">
                <a:solidFill>
                  <a:schemeClr val="bg1"/>
                </a:solidFill>
                <a:effectLst/>
              </a:rPr>
              <a:t>Print the i</a:t>
            </a:r>
            <a:r>
              <a:rPr lang="en-US" sz="1100" b="1" baseline="30000" dirty="0">
                <a:solidFill>
                  <a:schemeClr val="bg1"/>
                </a:solidFill>
                <a:effectLst/>
              </a:rPr>
              <a:t>th</a:t>
            </a:r>
            <a:r>
              <a:rPr lang="en-US" sz="1100" b="1" dirty="0">
                <a:solidFill>
                  <a:schemeClr val="bg1"/>
                </a:solidFill>
                <a:effectLst/>
              </a:rPr>
              <a:t> row of data and increase i </a:t>
            </a:r>
          </a:p>
        </p:txBody>
      </p:sp>
      <p:cxnSp>
        <p:nvCxnSpPr>
          <p:cNvPr id="18" name="AutoShape 34"/>
          <p:cNvCxnSpPr>
            <a:cxnSpLocks noChangeShapeType="1"/>
            <a:stCxn id="19" idx="3"/>
            <a:endCxn id="24" idx="1"/>
          </p:cNvCxnSpPr>
          <p:nvPr/>
        </p:nvCxnSpPr>
        <p:spPr bwMode="auto">
          <a:xfrm flipV="1">
            <a:off x="6716876" y="2069064"/>
            <a:ext cx="1123950" cy="1159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6107276" y="1937782"/>
            <a:ext cx="609600" cy="285750"/>
          </a:xfrm>
          <a:prstGeom prst="flowChartDecision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endParaRPr lang="en-US" sz="1100" b="1" dirty="0">
              <a:solidFill>
                <a:schemeClr val="bg1"/>
              </a:solidFill>
              <a:effectLst/>
            </a:endParaRPr>
          </a:p>
        </p:txBody>
      </p:sp>
      <p:cxnSp>
        <p:nvCxnSpPr>
          <p:cNvPr id="20" name="AutoShape 3"/>
          <p:cNvCxnSpPr>
            <a:cxnSpLocks noChangeShapeType="1"/>
            <a:stCxn id="19" idx="2"/>
            <a:endCxn id="17" idx="0"/>
          </p:cNvCxnSpPr>
          <p:nvPr/>
        </p:nvCxnSpPr>
        <p:spPr bwMode="auto">
          <a:xfrm>
            <a:off x="6412076" y="2223532"/>
            <a:ext cx="0" cy="45154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1" name="AutoShape 4"/>
          <p:cNvSpPr>
            <a:spLocks noChangeArrowheads="1"/>
          </p:cNvSpPr>
          <p:nvPr/>
        </p:nvSpPr>
        <p:spPr bwMode="auto">
          <a:xfrm>
            <a:off x="5726718" y="1200150"/>
            <a:ext cx="1370716" cy="404051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050" b="1" dirty="0">
                <a:solidFill>
                  <a:schemeClr val="bg1"/>
                </a:solidFill>
              </a:rPr>
              <a:t>P</a:t>
            </a:r>
            <a:r>
              <a:rPr lang="en-US" sz="1050" b="1" dirty="0">
                <a:solidFill>
                  <a:schemeClr val="bg1"/>
                </a:solidFill>
                <a:effectLst/>
              </a:rPr>
              <a:t>rint and format table header</a:t>
            </a: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6412076" y="2338518"/>
            <a:ext cx="1676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20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 &lt;= 10</a:t>
            </a: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6716876" y="1808033"/>
            <a:ext cx="152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20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 &gt; 10</a:t>
            </a:r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auto">
          <a:xfrm>
            <a:off x="7840826" y="1764886"/>
            <a:ext cx="1074574" cy="608356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b="1" dirty="0">
                <a:solidFill>
                  <a:schemeClr val="bg1"/>
                </a:solidFill>
                <a:effectLst/>
              </a:rPr>
              <a:t>Format data and </a:t>
            </a:r>
            <a:r>
              <a:rPr lang="en-US" sz="1100" b="1" dirty="0">
                <a:solidFill>
                  <a:schemeClr val="bg1"/>
                </a:solidFill>
              </a:rPr>
              <a:t>a</a:t>
            </a:r>
            <a:r>
              <a:rPr lang="en-US" sz="1100" b="1" dirty="0">
                <a:solidFill>
                  <a:schemeClr val="bg1"/>
                </a:solidFill>
                <a:effectLst/>
              </a:rPr>
              <a:t>utofit the columns</a:t>
            </a:r>
          </a:p>
        </p:txBody>
      </p:sp>
      <p:cxnSp>
        <p:nvCxnSpPr>
          <p:cNvPr id="25" name="AutoShape 34"/>
          <p:cNvCxnSpPr>
            <a:cxnSpLocks noChangeShapeType="1"/>
            <a:stCxn id="24" idx="2"/>
            <a:endCxn id="13" idx="0"/>
          </p:cNvCxnSpPr>
          <p:nvPr/>
        </p:nvCxnSpPr>
        <p:spPr bwMode="auto">
          <a:xfrm>
            <a:off x="8378113" y="2373242"/>
            <a:ext cx="3887" cy="17913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6" name="Oval 25"/>
          <p:cNvSpPr/>
          <p:nvPr/>
        </p:nvSpPr>
        <p:spPr>
          <a:xfrm>
            <a:off x="8267699" y="2591007"/>
            <a:ext cx="228600" cy="94194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3294411"/>
            <a:ext cx="64806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i </a:t>
            </a:r>
            <a:r>
              <a:rPr lang="en-US" sz="24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24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Integer</a:t>
            </a:r>
            <a:r>
              <a:rPr lang="en-US" sz="24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0 </a:t>
            </a:r>
            <a:r>
              <a:rPr lang="en-US" sz="24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To</a:t>
            </a:r>
            <a:r>
              <a:rPr lang="en-US" sz="24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10</a:t>
            </a:r>
          </a:p>
          <a:p>
            <a:pPr algn="l"/>
            <a:r>
              <a:rPr lang="en-US" sz="240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‘ Code to Print the i</a:t>
            </a:r>
            <a:r>
              <a:rPr lang="en-US" sz="2400" baseline="3000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th</a:t>
            </a:r>
            <a:r>
              <a:rPr lang="en-US" sz="240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 row of data…</a:t>
            </a:r>
          </a:p>
          <a:p>
            <a:pPr algn="l"/>
            <a:r>
              <a:rPr lang="en-US" sz="240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‘ …</a:t>
            </a:r>
          </a:p>
          <a:p>
            <a:pPr algn="l"/>
            <a:r>
              <a:rPr lang="en-US" sz="24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Next</a:t>
            </a:r>
            <a:endParaRPr lang="en-US" sz="2800" dirty="0">
              <a:effectLst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791C8FD-048A-4262-845D-878774969B62}"/>
              </a:ext>
            </a:extLst>
          </p:cNvPr>
          <p:cNvSpPr/>
          <p:nvPr/>
        </p:nvSpPr>
        <p:spPr>
          <a:xfrm>
            <a:off x="9010650" y="4977662"/>
            <a:ext cx="76200" cy="10868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endParaRPr lang="en-US" sz="900" dirty="0">
              <a:solidFill>
                <a:srgbClr val="0000FF"/>
              </a:solidFill>
              <a:effectLst/>
              <a:latin typeface="Consolas" panose="020B06090202040302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WINIT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Is New</a:t>
            </a:r>
            <a:br>
              <a:rPr lang="en-US" dirty="0"/>
            </a:br>
            <a:r>
              <a:rPr lang="en-US" dirty="0"/>
              <a:t>In Technology?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E58665-98FA-4B2C-870C-90F0B4DD6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90550"/>
            <a:ext cx="5733189" cy="28955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EC5E00"/>
                </a:solidFill>
              </a:rPr>
              <a:t>Loops</a:t>
            </a:r>
          </a:p>
        </p:txBody>
      </p:sp>
      <p:sp>
        <p:nvSpPr>
          <p:cNvPr id="35848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Loops are control structures that repeat sets of instructions until a certain condition is met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Arrow: Curved Right 3">
            <a:extLst>
              <a:ext uri="{FF2B5EF4-FFF2-40B4-BE49-F238E27FC236}">
                <a16:creationId xmlns:a16="http://schemas.microsoft.com/office/drawing/2014/main" id="{CBDA6B26-8D39-F4CD-3303-1F9278F78ED9}"/>
              </a:ext>
            </a:extLst>
          </p:cNvPr>
          <p:cNvSpPr/>
          <p:nvPr/>
        </p:nvSpPr>
        <p:spPr>
          <a:xfrm>
            <a:off x="1447799" y="1504950"/>
            <a:ext cx="1406769" cy="1463040"/>
          </a:xfrm>
          <a:prstGeom prst="curvedRightArrow">
            <a:avLst/>
          </a:prstGeom>
          <a:solidFill>
            <a:srgbClr val="EC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Arrow: Curved Right 4">
            <a:extLst>
              <a:ext uri="{FF2B5EF4-FFF2-40B4-BE49-F238E27FC236}">
                <a16:creationId xmlns:a16="http://schemas.microsoft.com/office/drawing/2014/main" id="{BB2CAD2B-A5FE-C317-F663-185684AE4066}"/>
              </a:ext>
            </a:extLst>
          </p:cNvPr>
          <p:cNvSpPr/>
          <p:nvPr/>
        </p:nvSpPr>
        <p:spPr>
          <a:xfrm flipH="1" flipV="1">
            <a:off x="2971800" y="1428750"/>
            <a:ext cx="1219200" cy="1371600"/>
          </a:xfrm>
          <a:prstGeom prst="curvedRightArrow">
            <a:avLst/>
          </a:prstGeom>
          <a:solidFill>
            <a:srgbClr val="EC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F19BA-4B3D-59E6-442B-F3DB81BDB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C5E00"/>
                </a:solidFill>
              </a:rPr>
              <a:t>Four types of loops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1E6604-00BD-E943-AE49-B60D5BCA53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895350"/>
            <a:ext cx="5181600" cy="39624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/>
              <a:t>You know how many times you need to repeat certain actions: </a:t>
            </a:r>
            <a:r>
              <a:rPr lang="en-US" sz="2800" b="1" dirty="0">
                <a:solidFill>
                  <a:schemeClr val="accent5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For... Next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You want certain actions to be applied to all items in a set:</a:t>
            </a:r>
            <a:br>
              <a:rPr lang="en-US" sz="2800" dirty="0"/>
            </a:br>
            <a:r>
              <a:rPr lang="en-US" sz="2800" b="1" dirty="0">
                <a:solidFill>
                  <a:schemeClr val="accent5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... Each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Do certain actions if a test is true – begin with the test:</a:t>
            </a:r>
            <a:br>
              <a:rPr lang="en-US" sz="2800" dirty="0"/>
            </a:br>
            <a:r>
              <a:rPr lang="en-US" sz="2800" b="1" dirty="0">
                <a:solidFill>
                  <a:schemeClr val="accent5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 While &lt;test&gt; ... Loop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Do certain actions if a test is true – begin with the actions:</a:t>
            </a:r>
            <a:br>
              <a:rPr lang="en-US" sz="2800" dirty="0"/>
            </a:br>
            <a:r>
              <a:rPr lang="en-US" sz="2800" b="1" dirty="0">
                <a:solidFill>
                  <a:schemeClr val="accent5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 ... Loop While &lt;test&gt;</a:t>
            </a:r>
          </a:p>
          <a:p>
            <a:pPr marL="514350" indent="-514350">
              <a:buFont typeface="+mj-lt"/>
              <a:buAutoNum type="alphaUcPeriod"/>
            </a:pPr>
            <a:endParaRPr lang="en-US" sz="2800" dirty="0"/>
          </a:p>
          <a:p>
            <a:pPr marL="514350" indent="-514350">
              <a:buFont typeface="+mj-lt"/>
              <a:buAutoNum type="alphaUcPeriod"/>
            </a:pPr>
            <a:endParaRPr lang="en-US" sz="2800" dirty="0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8883D102-AE76-6326-3310-B2F3316F3C8D}"/>
              </a:ext>
            </a:extLst>
          </p:cNvPr>
          <p:cNvSpPr/>
          <p:nvPr/>
        </p:nvSpPr>
        <p:spPr>
          <a:xfrm>
            <a:off x="5866520" y="3008948"/>
            <a:ext cx="2667880" cy="685800"/>
          </a:xfrm>
          <a:prstGeom prst="wedgeRoundRectCallout">
            <a:avLst>
              <a:gd name="adj1" fmla="val 70694"/>
              <a:gd name="adj2" fmla="val 34253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Fill with coffee all the cups on the table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642FE350-45AC-BAFB-3272-94819238872B}"/>
              </a:ext>
            </a:extLst>
          </p:cNvPr>
          <p:cNvSpPr/>
          <p:nvPr/>
        </p:nvSpPr>
        <p:spPr>
          <a:xfrm>
            <a:off x="5866520" y="4128582"/>
            <a:ext cx="2667879" cy="685800"/>
          </a:xfrm>
          <a:prstGeom prst="wedgeRoundRectCallout">
            <a:avLst>
              <a:gd name="adj1" fmla="val 65486"/>
              <a:gd name="adj2" fmla="val 79125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If there is coffee,</a:t>
            </a:r>
            <a:b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</a:br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refill the guests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BF034313-3898-F2B1-5168-A3CC4D15A00D}"/>
              </a:ext>
            </a:extLst>
          </p:cNvPr>
          <p:cNvSpPr/>
          <p:nvPr/>
        </p:nvSpPr>
        <p:spPr>
          <a:xfrm>
            <a:off x="5866520" y="1006173"/>
            <a:ext cx="2599152" cy="693445"/>
          </a:xfrm>
          <a:prstGeom prst="wedgeRoundRectCallout">
            <a:avLst>
              <a:gd name="adj1" fmla="val 66135"/>
              <a:gd name="adj2" fmla="val 79281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Refill the guests</a:t>
            </a:r>
            <a:b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</a:br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until there is coffee 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A531C2B5-CCBE-30BD-19CF-86EB995F539C}"/>
              </a:ext>
            </a:extLst>
          </p:cNvPr>
          <p:cNvSpPr/>
          <p:nvPr/>
        </p:nvSpPr>
        <p:spPr>
          <a:xfrm>
            <a:off x="5866520" y="2092866"/>
            <a:ext cx="2903621" cy="685800"/>
          </a:xfrm>
          <a:prstGeom prst="wedgeRoundRectCallout">
            <a:avLst>
              <a:gd name="adj1" fmla="val 60366"/>
              <a:gd name="adj2" fmla="val 39757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Fill with coffee the six cups on the table</a:t>
            </a:r>
          </a:p>
        </p:txBody>
      </p:sp>
    </p:spTree>
    <p:extLst>
      <p:ext uri="{BB962C8B-B14F-4D97-AF65-F5344CB8AC3E}">
        <p14:creationId xmlns:p14="http://schemas.microsoft.com/office/powerpoint/2010/main" val="243617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Loops – For … Next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F8E632-6E67-9311-A22C-81BDD9D35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10" y="1428750"/>
            <a:ext cx="8659433" cy="29341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Loops – For Each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B00399-3D80-8AE5-3FB7-81B48CF10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657350"/>
            <a:ext cx="7668695" cy="22672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Loops – Do ... Loop While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5BBBCDA-F37E-46BD-90AC-FE60BD6C10A8}"/>
              </a:ext>
            </a:extLst>
          </p:cNvPr>
          <p:cNvSpPr/>
          <p:nvPr/>
        </p:nvSpPr>
        <p:spPr>
          <a:xfrm>
            <a:off x="8991600" y="5010150"/>
            <a:ext cx="76200" cy="76200"/>
          </a:xfrm>
          <a:prstGeom prst="ellipse">
            <a:avLst/>
          </a:prstGeom>
          <a:solidFill>
            <a:schemeClr val="accent5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FEC8FD-1160-C861-4F5E-DD0898042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53" y="1581150"/>
            <a:ext cx="8674647" cy="273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78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Loops – Do While ... Loop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79B5CA-5B96-2C13-2D6D-C002B5B8F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895350"/>
            <a:ext cx="7696200" cy="41601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Suggestions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Give yourself plenty of time</a:t>
            </a:r>
          </a:p>
          <a:p>
            <a:r>
              <a:rPr lang="en-US" dirty="0"/>
              <a:t>Website resources, Teams, and </a:t>
            </a:r>
            <a:r>
              <a:rPr dirty="0"/>
              <a:t>Google </a:t>
            </a:r>
            <a:r>
              <a:rPr lang="en-US" dirty="0"/>
              <a:t>are</a:t>
            </a:r>
            <a:r>
              <a:rPr dirty="0"/>
              <a:t> your friend</a:t>
            </a:r>
            <a:r>
              <a:rPr lang="en-US" dirty="0"/>
              <a:t>s</a:t>
            </a:r>
          </a:p>
          <a:p>
            <a:r>
              <a:rPr lang="en-US" dirty="0"/>
              <a:t>Contact me.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9895CD-69A8-450B-8381-ED4F719EC8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0724" name="Picture 4" descr="PE01487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33350"/>
            <a:ext cx="2000250" cy="1531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1A1B67-4CD6-4B17-8105-D0A46A03A3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04800" y="895350"/>
            <a:ext cx="8686800" cy="3959225"/>
          </a:xfrm>
        </p:spPr>
        <p:txBody>
          <a:bodyPr>
            <a:normAutofit/>
          </a:bodyPr>
          <a:lstStyle/>
          <a:p>
            <a:r>
              <a:rPr lang="en-US" dirty="0"/>
              <a:t>Labs update</a:t>
            </a:r>
          </a:p>
          <a:p>
            <a:r>
              <a:rPr lang="en-US" dirty="0"/>
              <a:t>WINIT instructions in the ‘grading policies’</a:t>
            </a:r>
          </a:p>
          <a:p>
            <a:r>
              <a:rPr lang="en-US" dirty="0"/>
              <a:t>Bug bounty</a:t>
            </a:r>
          </a:p>
          <a:p>
            <a:r>
              <a:rPr lang="en-US" dirty="0"/>
              <a:t>“Trusted locations”</a:t>
            </a:r>
          </a:p>
          <a:p>
            <a:r>
              <a:rPr lang="en-US" dirty="0"/>
              <a:t>EasyMeter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D39326-18D1-459F-A115-6CF3CC632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685800" y="1114258"/>
            <a:ext cx="2762830" cy="8478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n-US" sz="2000" dirty="0">
                <a:solidFill>
                  <a:schemeClr val="bg2"/>
                </a:solidFill>
                <a:effectLst/>
              </a:rPr>
              <a:t>Requirements:</a:t>
            </a:r>
            <a:br>
              <a:rPr lang="en-US" sz="2000" dirty="0">
                <a:solidFill>
                  <a:schemeClr val="bg2"/>
                </a:solidFill>
                <a:effectLst/>
              </a:rPr>
            </a:br>
            <a:r>
              <a:rPr lang="en-US" sz="2000" dirty="0">
                <a:solidFill>
                  <a:schemeClr val="bg2"/>
                </a:solidFill>
                <a:effectLst/>
              </a:rPr>
              <a:t>What needs to be done</a:t>
            </a:r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457200" y="2343150"/>
            <a:ext cx="5867400" cy="12573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dirty="0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VS is an </a:t>
            </a:r>
            <a:r>
              <a:rPr lang="en-US" dirty="0">
                <a:solidFill>
                  <a:srgbClr val="EC5E00"/>
                </a:solidFill>
              </a:rPr>
              <a:t>IDE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8069" name="Oval 5"/>
          <p:cNvSpPr>
            <a:spLocks noChangeArrowheads="1"/>
          </p:cNvSpPr>
          <p:nvPr/>
        </p:nvSpPr>
        <p:spPr bwMode="auto">
          <a:xfrm>
            <a:off x="609600" y="2743200"/>
            <a:ext cx="2971800" cy="685800"/>
          </a:xfrm>
          <a:prstGeom prst="ellipse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  <a:effectLst/>
              </a:rPr>
              <a:t>Coding</a:t>
            </a:r>
          </a:p>
        </p:txBody>
      </p:sp>
      <p:pic>
        <p:nvPicPr>
          <p:cNvPr id="88070" name="Picture 6" descr="BS0102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328" y="1628608"/>
            <a:ext cx="763588" cy="628650"/>
          </a:xfrm>
          <a:prstGeom prst="rect">
            <a:avLst/>
          </a:prstGeom>
          <a:noFill/>
        </p:spPr>
      </p:pic>
      <p:cxnSp>
        <p:nvCxnSpPr>
          <p:cNvPr id="88071" name="AutoShape 7"/>
          <p:cNvCxnSpPr>
            <a:cxnSpLocks noChangeShapeType="1"/>
            <a:stCxn id="88066" idx="2"/>
            <a:endCxn id="88069" idx="0"/>
          </p:cNvCxnSpPr>
          <p:nvPr/>
        </p:nvCxnSpPr>
        <p:spPr bwMode="auto">
          <a:xfrm>
            <a:off x="2094920" y="1962150"/>
            <a:ext cx="580" cy="781050"/>
          </a:xfrm>
          <a:prstGeom prst="straightConnector1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</p:spPr>
      </p:cxnSp>
      <p:cxnSp>
        <p:nvCxnSpPr>
          <p:cNvPr id="88072" name="AutoShape 8"/>
          <p:cNvCxnSpPr>
            <a:cxnSpLocks noChangeShapeType="1"/>
            <a:stCxn id="88069" idx="4"/>
            <a:endCxn id="88084" idx="1"/>
          </p:cNvCxnSpPr>
          <p:nvPr/>
        </p:nvCxnSpPr>
        <p:spPr bwMode="auto">
          <a:xfrm rot="16200000" flipH="1">
            <a:off x="1752600" y="3771900"/>
            <a:ext cx="1028700" cy="342900"/>
          </a:xfrm>
          <a:prstGeom prst="bentConnector2">
            <a:avLst/>
          </a:prstGeom>
          <a:noFill/>
          <a:ln w="76200">
            <a:solidFill>
              <a:schemeClr val="folHlink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8073" name="AutoShape 9"/>
          <p:cNvCxnSpPr>
            <a:cxnSpLocks noChangeShapeType="1"/>
            <a:stCxn id="88084" idx="3"/>
            <a:endCxn id="88114" idx="4"/>
          </p:cNvCxnSpPr>
          <p:nvPr/>
        </p:nvCxnSpPr>
        <p:spPr bwMode="auto">
          <a:xfrm flipV="1">
            <a:off x="4876800" y="3429000"/>
            <a:ext cx="96044" cy="1028700"/>
          </a:xfrm>
          <a:prstGeom prst="bentConnector2">
            <a:avLst/>
          </a:prstGeom>
          <a:noFill/>
          <a:ln w="76200">
            <a:solidFill>
              <a:schemeClr val="folHlink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8076" name="Text Box 12"/>
          <p:cNvSpPr txBox="1">
            <a:spLocks noChangeArrowheads="1"/>
          </p:cNvSpPr>
          <p:nvPr/>
        </p:nvSpPr>
        <p:spPr bwMode="auto">
          <a:xfrm>
            <a:off x="3562350" y="1822344"/>
            <a:ext cx="27622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effectLst/>
              </a:rPr>
              <a:t>VS is an IDE: an Integrated Development Environment</a:t>
            </a:r>
          </a:p>
        </p:txBody>
      </p:sp>
      <p:sp>
        <p:nvSpPr>
          <p:cNvPr id="88078" name="Text Box 14"/>
          <p:cNvSpPr txBox="1">
            <a:spLocks noChangeArrowheads="1"/>
          </p:cNvSpPr>
          <p:nvPr/>
        </p:nvSpPr>
        <p:spPr bwMode="auto">
          <a:xfrm>
            <a:off x="5137597" y="4655463"/>
            <a:ext cx="1219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100" dirty="0">
                <a:solidFill>
                  <a:schemeClr val="tx1"/>
                </a:solidFill>
                <a:effectLst/>
              </a:rPr>
              <a:t>C#, VBA, C++, python…</a:t>
            </a:r>
          </a:p>
        </p:txBody>
      </p:sp>
      <p:sp>
        <p:nvSpPr>
          <p:cNvPr id="88079" name="Line 15"/>
          <p:cNvSpPr>
            <a:spLocks noChangeShapeType="1"/>
          </p:cNvSpPr>
          <p:nvPr/>
        </p:nvSpPr>
        <p:spPr bwMode="auto">
          <a:xfrm>
            <a:off x="4876800" y="4686300"/>
            <a:ext cx="304800" cy="1333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88084" name="Rectangle 20"/>
          <p:cNvSpPr>
            <a:spLocks noChangeArrowheads="1"/>
          </p:cNvSpPr>
          <p:nvPr/>
        </p:nvSpPr>
        <p:spPr bwMode="auto">
          <a:xfrm>
            <a:off x="2438400" y="3943350"/>
            <a:ext cx="2438400" cy="10287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n-US" sz="2000" dirty="0">
                <a:solidFill>
                  <a:schemeClr val="bg2"/>
                </a:solidFill>
              </a:rPr>
              <a:t>Source code</a:t>
            </a:r>
            <a:r>
              <a:rPr lang="en-US" sz="2000" dirty="0">
                <a:solidFill>
                  <a:schemeClr val="bg2"/>
                </a:solidFill>
                <a:effectLst/>
              </a:rPr>
              <a:t> file in a computer language</a:t>
            </a:r>
          </a:p>
        </p:txBody>
      </p:sp>
      <p:cxnSp>
        <p:nvCxnSpPr>
          <p:cNvPr id="88112" name="AutoShape 48"/>
          <p:cNvCxnSpPr>
            <a:cxnSpLocks noChangeShapeType="1"/>
            <a:stCxn id="88113" idx="5"/>
            <a:endCxn id="88110" idx="1"/>
          </p:cNvCxnSpPr>
          <p:nvPr/>
        </p:nvCxnSpPr>
        <p:spPr bwMode="auto">
          <a:xfrm rot="16200000" flipH="1">
            <a:off x="5750473" y="3297319"/>
            <a:ext cx="1125934" cy="1241517"/>
          </a:xfrm>
          <a:prstGeom prst="bentConnector2">
            <a:avLst/>
          </a:prstGeom>
          <a:noFill/>
          <a:ln w="76200">
            <a:solidFill>
              <a:schemeClr val="folHlink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8113" name="Oval 49"/>
          <p:cNvSpPr>
            <a:spLocks noChangeArrowheads="1"/>
          </p:cNvSpPr>
          <p:nvPr/>
        </p:nvSpPr>
        <p:spPr bwMode="auto">
          <a:xfrm>
            <a:off x="5562600" y="3257550"/>
            <a:ext cx="152400" cy="114300"/>
          </a:xfrm>
          <a:prstGeom prst="ellipse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114" name="Oval 50"/>
          <p:cNvSpPr>
            <a:spLocks noChangeArrowheads="1"/>
          </p:cNvSpPr>
          <p:nvPr/>
        </p:nvSpPr>
        <p:spPr bwMode="auto">
          <a:xfrm>
            <a:off x="3733800" y="2743200"/>
            <a:ext cx="2478087" cy="685800"/>
          </a:xfrm>
          <a:prstGeom prst="ellipse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  <a:effectLst/>
              </a:rPr>
              <a:t>Compiling</a:t>
            </a:r>
          </a:p>
        </p:txBody>
      </p:sp>
      <p:sp>
        <p:nvSpPr>
          <p:cNvPr id="88110" name="Rectangle 46"/>
          <p:cNvSpPr>
            <a:spLocks noChangeArrowheads="1"/>
          </p:cNvSpPr>
          <p:nvPr/>
        </p:nvSpPr>
        <p:spPr bwMode="auto">
          <a:xfrm>
            <a:off x="6934199" y="3977512"/>
            <a:ext cx="2049577" cy="100706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n-US" sz="2000" dirty="0">
                <a:solidFill>
                  <a:schemeClr val="bg2"/>
                </a:solidFill>
                <a:effectLst/>
              </a:rPr>
              <a:t>Runnable code:</a:t>
            </a:r>
            <a:br>
              <a:rPr lang="en-US" sz="2000" dirty="0">
                <a:solidFill>
                  <a:schemeClr val="bg2"/>
                </a:solidFill>
                <a:effectLst/>
              </a:rPr>
            </a:br>
            <a:r>
              <a:rPr lang="en-US" sz="2000" dirty="0">
                <a:solidFill>
                  <a:schemeClr val="bg2"/>
                </a:solidFill>
                <a:effectLst/>
              </a:rPr>
              <a:t>.exe, .dll</a:t>
            </a:r>
          </a:p>
          <a:p>
            <a:pPr algn="ctr"/>
            <a:r>
              <a:rPr lang="en-US" sz="2000" dirty="0">
                <a:solidFill>
                  <a:schemeClr val="bg2"/>
                </a:solidFill>
                <a:effectLst/>
              </a:rPr>
              <a:t>(i.e., a program)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9574"/>
            <a:ext cx="2286000" cy="1789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 bwMode="auto">
          <a:xfrm>
            <a:off x="4920342" y="584168"/>
            <a:ext cx="1122487" cy="830997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50800" dist="762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1200" i="1" dirty="0"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Visual Studio</a:t>
            </a:r>
          </a:p>
          <a:p>
            <a:pPr>
              <a:buClr>
                <a:schemeClr val="tx1"/>
              </a:buClr>
            </a:pPr>
            <a:endParaRPr lang="en-US" sz="1200" i="1" dirty="0"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>
              <a:buClr>
                <a:schemeClr val="tx1"/>
              </a:buClr>
            </a:pPr>
            <a:endParaRPr lang="en-US" sz="1200" i="1" dirty="0"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>
              <a:buClr>
                <a:schemeClr val="tx1"/>
              </a:buClr>
            </a:pPr>
            <a:r>
              <a:rPr lang="en-US" sz="1200" i="1" dirty="0"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Excel</a:t>
            </a:r>
          </a:p>
        </p:txBody>
      </p:sp>
      <p:cxnSp>
        <p:nvCxnSpPr>
          <p:cNvPr id="21" name="Straight Arrow Connector 6"/>
          <p:cNvCxnSpPr/>
          <p:nvPr/>
        </p:nvCxnSpPr>
        <p:spPr bwMode="auto">
          <a:xfrm flipV="1">
            <a:off x="6011977" y="483948"/>
            <a:ext cx="762000" cy="257700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6"/>
          <p:cNvCxnSpPr>
            <a:cxnSpLocks/>
          </p:cNvCxnSpPr>
          <p:nvPr/>
        </p:nvCxnSpPr>
        <p:spPr bwMode="auto">
          <a:xfrm>
            <a:off x="6050652" y="1251164"/>
            <a:ext cx="959748" cy="230042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C18B09C5-BE15-4603-8955-A97C71A1C4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0230" y="2395301"/>
            <a:ext cx="288202" cy="28820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9992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B0CCB-62FB-47FA-8BE3-3C9C747EE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FBBB6-B1C6-4525-B6B6-FA7173C9DE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100" y="1052750"/>
            <a:ext cx="8534400" cy="3962400"/>
          </a:xfrm>
        </p:spPr>
        <p:txBody>
          <a:bodyPr/>
          <a:lstStyle/>
          <a:p>
            <a:r>
              <a:rPr lang="en-US" dirty="0">
                <a:solidFill>
                  <a:srgbClr val="EC5E00"/>
                </a:solidFill>
              </a:rPr>
              <a:t>Loops</a:t>
            </a:r>
          </a:p>
          <a:p>
            <a:pPr lvl="1"/>
            <a:r>
              <a:rPr lang="en-US" dirty="0">
                <a:solidFill>
                  <a:srgbClr val="EC5E00"/>
                </a:solidFill>
              </a:rPr>
              <a:t>For … Next</a:t>
            </a:r>
          </a:p>
          <a:p>
            <a:pPr lvl="1"/>
            <a:r>
              <a:rPr lang="en-US" dirty="0">
                <a:solidFill>
                  <a:srgbClr val="EC5E00"/>
                </a:solidFill>
              </a:rPr>
              <a:t>Do While</a:t>
            </a:r>
          </a:p>
          <a:p>
            <a:pPr marL="457200" lvl="1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Conditionals</a:t>
            </a:r>
          </a:p>
          <a:p>
            <a:pPr lvl="1"/>
            <a:r>
              <a:rPr lang="en-US" dirty="0"/>
              <a:t>If … Then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Select Case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00263-617E-4847-84C7-9C121A622B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BD28272-5B71-462A-964E-53CA30A38F5D}"/>
              </a:ext>
            </a:extLst>
          </p:cNvPr>
          <p:cNvSpPr txBox="1">
            <a:spLocks/>
          </p:cNvSpPr>
          <p:nvPr/>
        </p:nvSpPr>
        <p:spPr>
          <a:xfrm>
            <a:off x="4565694" y="1181100"/>
            <a:ext cx="38100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36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2001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1145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002060"/>
              </a:buClr>
            </a:pPr>
            <a:r>
              <a:rPr lang="en-US" dirty="0">
                <a:solidFill>
                  <a:schemeClr val="tx2"/>
                </a:solidFill>
                <a:effectLst/>
              </a:rPr>
              <a:t>Procedures</a:t>
            </a:r>
          </a:p>
          <a:p>
            <a:pPr lvl="1" fontAlgn="auto">
              <a:spcAft>
                <a:spcPts val="0"/>
              </a:spcAft>
              <a:buClr>
                <a:srgbClr val="002060"/>
              </a:buClr>
            </a:pPr>
            <a:r>
              <a:rPr lang="en-US" dirty="0">
                <a:solidFill>
                  <a:schemeClr val="tx2"/>
                </a:solidFill>
                <a:effectLst/>
              </a:rPr>
              <a:t>Subs</a:t>
            </a:r>
          </a:p>
          <a:p>
            <a:pPr lvl="1" fontAlgn="auto">
              <a:spcAft>
                <a:spcPts val="0"/>
              </a:spcAft>
              <a:buClr>
                <a:srgbClr val="002060"/>
              </a:buClr>
            </a:pPr>
            <a:r>
              <a:rPr lang="en-US" dirty="0">
                <a:solidFill>
                  <a:schemeClr val="tx2"/>
                </a:solidFill>
                <a:effectLst/>
              </a:rPr>
              <a:t>Functions</a:t>
            </a:r>
          </a:p>
          <a:p>
            <a:pPr lvl="1" fontAlgn="auto">
              <a:spcAft>
                <a:spcPts val="0"/>
              </a:spcAft>
              <a:buClr>
                <a:srgbClr val="002060"/>
              </a:buClr>
            </a:pPr>
            <a:endParaRPr lang="en-US" dirty="0">
              <a:solidFill>
                <a:schemeClr val="tx2"/>
              </a:solidFill>
              <a:effectLst/>
            </a:endParaRPr>
          </a:p>
          <a:p>
            <a:pPr fontAlgn="auto">
              <a:spcAft>
                <a:spcPts val="0"/>
              </a:spcAft>
              <a:buClr>
                <a:srgbClr val="002060"/>
              </a:buClr>
            </a:pPr>
            <a:r>
              <a:rPr lang="en-US" dirty="0">
                <a:solidFill>
                  <a:schemeClr val="tx2"/>
                </a:solidFill>
                <a:effectLst/>
              </a:rPr>
              <a:t>Objects</a:t>
            </a:r>
          </a:p>
          <a:p>
            <a:pPr lvl="1" fontAlgn="auto">
              <a:spcAft>
                <a:spcPts val="0"/>
              </a:spcAft>
              <a:buClr>
                <a:srgbClr val="002060"/>
              </a:buClr>
            </a:pPr>
            <a:r>
              <a:rPr lang="en-US" dirty="0">
                <a:solidFill>
                  <a:schemeClr val="tx2"/>
                </a:solidFill>
                <a:effectLst/>
              </a:rPr>
              <a:t>Properties</a:t>
            </a:r>
          </a:p>
          <a:p>
            <a:pPr lvl="1" fontAlgn="auto">
              <a:spcAft>
                <a:spcPts val="0"/>
              </a:spcAft>
              <a:buClr>
                <a:srgbClr val="002060"/>
              </a:buClr>
            </a:pPr>
            <a:r>
              <a:rPr lang="en-US" dirty="0">
                <a:solidFill>
                  <a:schemeClr val="tx2"/>
                </a:solidFill>
                <a:effectLst/>
              </a:rPr>
              <a:t>Methods</a:t>
            </a:r>
          </a:p>
          <a:p>
            <a:pPr lvl="1" fontAlgn="auto">
              <a:spcAft>
                <a:spcPts val="0"/>
              </a:spcAft>
              <a:buClr>
                <a:srgbClr val="002060"/>
              </a:buClr>
            </a:pPr>
            <a:endParaRPr lang="en-US" dirty="0">
              <a:effectLst/>
            </a:endParaRPr>
          </a:p>
          <a:p>
            <a:pPr marL="457200" lvl="1" indent="0" fontAlgn="auto">
              <a:spcAft>
                <a:spcPts val="0"/>
              </a:spcAft>
              <a:buFont typeface="Wingdings" panose="05000000000000000000" pitchFamily="2" charset="2"/>
              <a:buNone/>
            </a:pP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7564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CA2644-4ED2-434A-84F3-5DEFDC486F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Name, academics…</a:t>
            </a:r>
          </a:p>
          <a:p>
            <a:r>
              <a:rPr lang="en-US" dirty="0"/>
              <a:t>Comfort with coding</a:t>
            </a:r>
          </a:p>
          <a:p>
            <a:r>
              <a:rPr lang="en-US" dirty="0"/>
              <a:t>Comfort with finance</a:t>
            </a:r>
          </a:p>
          <a:p>
            <a:r>
              <a:rPr lang="en-US" dirty="0"/>
              <a:t>Learning goals</a:t>
            </a:r>
          </a:p>
          <a:p>
            <a:r>
              <a:rPr lang="en-US" dirty="0"/>
              <a:t>Hardest thing so far</a:t>
            </a:r>
          </a:p>
        </p:txBody>
      </p:sp>
    </p:spTree>
    <p:extLst>
      <p:ext uri="{BB962C8B-B14F-4D97-AF65-F5344CB8AC3E}">
        <p14:creationId xmlns:p14="http://schemas.microsoft.com/office/powerpoint/2010/main" val="193648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B5028-0CF2-474D-BB1E-8F1E917EA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Orange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75FC32-620B-409F-BAD0-FA3C7CACCA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Difference </a:t>
            </a:r>
            <a:r>
              <a:rPr lang="en-US" dirty="0">
                <a:solidFill>
                  <a:srgbClr val="EC5E00"/>
                </a:solidFill>
              </a:rPr>
              <a:t>Sub</a:t>
            </a:r>
            <a:r>
              <a:rPr lang="en-US" dirty="0"/>
              <a:t> and </a:t>
            </a:r>
            <a:r>
              <a:rPr lang="en-US" dirty="0">
                <a:solidFill>
                  <a:srgbClr val="EC5E00"/>
                </a:solidFill>
              </a:rPr>
              <a:t>Function</a:t>
            </a:r>
            <a:r>
              <a:rPr lang="en-US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4DB995-B289-41B8-98F9-CCA165BD63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6152A46-C129-B302-54FC-59BF40168E32}"/>
              </a:ext>
            </a:extLst>
          </p:cNvPr>
          <p:cNvSpPr/>
          <p:nvPr/>
        </p:nvSpPr>
        <p:spPr>
          <a:xfrm>
            <a:off x="8839200" y="4853889"/>
            <a:ext cx="152400" cy="15626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0459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H4 - Fin Cal Part II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competency curse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2872C2-D891-4925-AEE6-25786C7AFE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685800" y="2845388"/>
            <a:ext cx="2819401" cy="1828800"/>
          </a:xfrm>
          <a:prstGeom prst="wedgeRoundRectCallout">
            <a:avLst>
              <a:gd name="adj1" fmla="val -64024"/>
              <a:gd name="adj2" fmla="val 73560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Hey, I really liked your financial calculator!  Could you add to it a table that shows interest and principal from year zero to the end?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8110"/>
          <a:stretch/>
        </p:blipFill>
        <p:spPr>
          <a:xfrm>
            <a:off x="3962400" y="1428750"/>
            <a:ext cx="5105400" cy="289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75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701" y="819150"/>
            <a:ext cx="8801099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4755" name="AutoShape 3"/>
          <p:cNvCxnSpPr>
            <a:cxnSpLocks noChangeShapeType="1"/>
            <a:stCxn id="74769" idx="4"/>
            <a:endCxn id="74756" idx="0"/>
          </p:cNvCxnSpPr>
          <p:nvPr/>
        </p:nvCxnSpPr>
        <p:spPr bwMode="auto">
          <a:xfrm>
            <a:off x="1866900" y="457200"/>
            <a:ext cx="0" cy="28905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4756" name="AutoShape 4"/>
          <p:cNvSpPr>
            <a:spLocks noChangeArrowheads="1"/>
          </p:cNvSpPr>
          <p:nvPr/>
        </p:nvSpPr>
        <p:spPr bwMode="auto">
          <a:xfrm>
            <a:off x="1066800" y="746254"/>
            <a:ext cx="1600200" cy="473081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b="1" dirty="0">
                <a:solidFill>
                  <a:schemeClr val="bg1"/>
                </a:solidFill>
                <a:effectLst/>
              </a:rPr>
              <a:t>User inputs principal, years, and interest rate</a:t>
            </a:r>
          </a:p>
        </p:txBody>
      </p:sp>
      <p:sp>
        <p:nvSpPr>
          <p:cNvPr id="74758" name="AutoShape 6"/>
          <p:cNvSpPr>
            <a:spLocks noChangeArrowheads="1"/>
          </p:cNvSpPr>
          <p:nvPr/>
        </p:nvSpPr>
        <p:spPr bwMode="auto">
          <a:xfrm>
            <a:off x="3572065" y="2131634"/>
            <a:ext cx="1076135" cy="309267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b="1" dirty="0">
                <a:solidFill>
                  <a:schemeClr val="bg1"/>
                </a:solidFill>
                <a:effectLst/>
              </a:rPr>
              <a:t>Alert the user</a:t>
            </a:r>
          </a:p>
        </p:txBody>
      </p:sp>
      <p:sp>
        <p:nvSpPr>
          <p:cNvPr id="74759" name="AutoShape 7"/>
          <p:cNvSpPr>
            <a:spLocks noChangeArrowheads="1"/>
          </p:cNvSpPr>
          <p:nvPr/>
        </p:nvSpPr>
        <p:spPr bwMode="auto">
          <a:xfrm>
            <a:off x="1562100" y="2151221"/>
            <a:ext cx="609600" cy="285750"/>
          </a:xfrm>
          <a:prstGeom prst="flowChartDecision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endParaRPr lang="en-US" sz="1100" b="1" dirty="0">
              <a:solidFill>
                <a:schemeClr val="bg1"/>
              </a:solidFill>
              <a:effectLst/>
            </a:endParaRPr>
          </a:p>
        </p:txBody>
      </p:sp>
      <p:cxnSp>
        <p:nvCxnSpPr>
          <p:cNvPr id="74762" name="AutoShape 10"/>
          <p:cNvCxnSpPr>
            <a:cxnSpLocks noChangeShapeType="1"/>
            <a:stCxn id="57" idx="2"/>
            <a:endCxn id="74759" idx="0"/>
          </p:cNvCxnSpPr>
          <p:nvPr/>
        </p:nvCxnSpPr>
        <p:spPr bwMode="auto">
          <a:xfrm>
            <a:off x="1866900" y="1909136"/>
            <a:ext cx="0" cy="24208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4768" name="AutoShape 16"/>
          <p:cNvCxnSpPr>
            <a:cxnSpLocks noChangeShapeType="1"/>
            <a:stCxn id="74759" idx="3"/>
            <a:endCxn id="74758" idx="1"/>
          </p:cNvCxnSpPr>
          <p:nvPr/>
        </p:nvCxnSpPr>
        <p:spPr bwMode="auto">
          <a:xfrm flipV="1">
            <a:off x="2171700" y="2286268"/>
            <a:ext cx="1400365" cy="78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4769" name="Oval 17"/>
          <p:cNvSpPr>
            <a:spLocks noChangeArrowheads="1"/>
          </p:cNvSpPr>
          <p:nvPr/>
        </p:nvSpPr>
        <p:spPr bwMode="auto">
          <a:xfrm>
            <a:off x="1714500" y="285750"/>
            <a:ext cx="304800" cy="171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4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773" name="Text Box 21"/>
          <p:cNvSpPr txBox="1">
            <a:spLocks noChangeArrowheads="1"/>
          </p:cNvSpPr>
          <p:nvPr/>
        </p:nvSpPr>
        <p:spPr bwMode="auto">
          <a:xfrm>
            <a:off x="2089758" y="1966608"/>
            <a:ext cx="1447800" cy="61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20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Principal, Year, or Rate is missing</a:t>
            </a:r>
          </a:p>
        </p:txBody>
      </p:sp>
      <p:cxnSp>
        <p:nvCxnSpPr>
          <p:cNvPr id="74786" name="AutoShape 34"/>
          <p:cNvCxnSpPr>
            <a:cxnSpLocks noChangeShapeType="1"/>
            <a:stCxn id="74758" idx="2"/>
            <a:endCxn id="74817" idx="0"/>
          </p:cNvCxnSpPr>
          <p:nvPr/>
        </p:nvCxnSpPr>
        <p:spPr bwMode="auto">
          <a:xfrm flipH="1">
            <a:off x="4110132" y="2440901"/>
            <a:ext cx="1" cy="21023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4816" name="Oval 64"/>
          <p:cNvSpPr>
            <a:spLocks noChangeArrowheads="1"/>
          </p:cNvSpPr>
          <p:nvPr/>
        </p:nvSpPr>
        <p:spPr bwMode="auto">
          <a:xfrm>
            <a:off x="4191000" y="4169992"/>
            <a:ext cx="304800" cy="171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4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817" name="Oval 65"/>
          <p:cNvSpPr>
            <a:spLocks noChangeArrowheads="1"/>
          </p:cNvSpPr>
          <p:nvPr/>
        </p:nvSpPr>
        <p:spPr bwMode="auto">
          <a:xfrm>
            <a:off x="3957732" y="2651136"/>
            <a:ext cx="304800" cy="171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4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8880B2-F0F1-483F-8132-F9F810487A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48200" y="371475"/>
            <a:ext cx="4495800" cy="387350"/>
          </a:xfrm>
        </p:spPr>
        <p:txBody>
          <a:bodyPr/>
          <a:lstStyle/>
          <a:p>
            <a:pPr algn="r"/>
            <a:r>
              <a:rPr lang="en-US" sz="2400" dirty="0"/>
              <a:t>Activity Diagram (part II)</a:t>
            </a:r>
            <a:br>
              <a:rPr lang="en-US" sz="2400" dirty="0"/>
            </a:br>
            <a:r>
              <a:rPr lang="en-US" sz="2400" dirty="0"/>
              <a:t>Simple Financial Calculator</a:t>
            </a:r>
          </a:p>
        </p:txBody>
      </p:sp>
      <p:sp>
        <p:nvSpPr>
          <p:cNvPr id="57" name="AutoShape 4"/>
          <p:cNvSpPr>
            <a:spLocks noChangeArrowheads="1"/>
          </p:cNvSpPr>
          <p:nvPr/>
        </p:nvSpPr>
        <p:spPr bwMode="auto">
          <a:xfrm>
            <a:off x="1181542" y="1505085"/>
            <a:ext cx="1370716" cy="404051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050" b="1" dirty="0">
                <a:solidFill>
                  <a:schemeClr val="bg1"/>
                </a:solidFill>
                <a:effectLst/>
              </a:rPr>
              <a:t>User presses “print table” button</a:t>
            </a:r>
          </a:p>
        </p:txBody>
      </p:sp>
      <p:cxnSp>
        <p:nvCxnSpPr>
          <p:cNvPr id="70" name="AutoShape 3"/>
          <p:cNvCxnSpPr>
            <a:cxnSpLocks noChangeShapeType="1"/>
            <a:stCxn id="74756" idx="2"/>
            <a:endCxn id="57" idx="0"/>
          </p:cNvCxnSpPr>
          <p:nvPr/>
        </p:nvCxnSpPr>
        <p:spPr bwMode="auto">
          <a:xfrm>
            <a:off x="1866900" y="1219335"/>
            <a:ext cx="0" cy="2857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1" name="AutoShape 10"/>
          <p:cNvCxnSpPr>
            <a:cxnSpLocks noChangeShapeType="1"/>
            <a:stCxn id="74759" idx="2"/>
            <a:endCxn id="63" idx="0"/>
          </p:cNvCxnSpPr>
          <p:nvPr/>
        </p:nvCxnSpPr>
        <p:spPr bwMode="auto">
          <a:xfrm>
            <a:off x="1866900" y="2436971"/>
            <a:ext cx="0" cy="38079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8" name="AutoShape 10"/>
          <p:cNvCxnSpPr>
            <a:cxnSpLocks noChangeShapeType="1"/>
            <a:stCxn id="63" idx="2"/>
            <a:endCxn id="58" idx="0"/>
          </p:cNvCxnSpPr>
          <p:nvPr/>
        </p:nvCxnSpPr>
        <p:spPr bwMode="auto">
          <a:xfrm>
            <a:off x="1866900" y="3221814"/>
            <a:ext cx="0" cy="33358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35" name="AutoShape 10"/>
          <p:cNvCxnSpPr>
            <a:cxnSpLocks noChangeShapeType="1"/>
            <a:stCxn id="141" idx="2"/>
            <a:endCxn id="58" idx="1"/>
          </p:cNvCxnSpPr>
          <p:nvPr/>
        </p:nvCxnSpPr>
        <p:spPr bwMode="auto">
          <a:xfrm rot="5400000" flipH="1">
            <a:off x="1138606" y="4121764"/>
            <a:ext cx="1146046" cy="299058"/>
          </a:xfrm>
          <a:prstGeom prst="bentConnector4">
            <a:avLst>
              <a:gd name="adj1" fmla="val -19947"/>
              <a:gd name="adj2" fmla="val 305612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41" name="AutoShape 4"/>
          <p:cNvSpPr>
            <a:spLocks noChangeArrowheads="1"/>
          </p:cNvSpPr>
          <p:nvPr/>
        </p:nvSpPr>
        <p:spPr bwMode="auto">
          <a:xfrm>
            <a:off x="1175800" y="4302814"/>
            <a:ext cx="1370716" cy="541502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b="1" dirty="0">
                <a:solidFill>
                  <a:schemeClr val="bg1"/>
                </a:solidFill>
                <a:effectLst/>
              </a:rPr>
              <a:t>Print the i</a:t>
            </a:r>
            <a:r>
              <a:rPr lang="en-US" sz="1100" b="1" baseline="30000" dirty="0">
                <a:solidFill>
                  <a:schemeClr val="bg1"/>
                </a:solidFill>
                <a:effectLst/>
              </a:rPr>
              <a:t>th</a:t>
            </a:r>
            <a:r>
              <a:rPr lang="en-US" sz="1100" b="1" dirty="0">
                <a:solidFill>
                  <a:schemeClr val="bg1"/>
                </a:solidFill>
                <a:effectLst/>
              </a:rPr>
              <a:t> row of data (and</a:t>
            </a:r>
            <a:br>
              <a:rPr lang="en-US" sz="1100" b="1" dirty="0">
                <a:solidFill>
                  <a:schemeClr val="bg1"/>
                </a:solidFill>
                <a:effectLst/>
              </a:rPr>
            </a:br>
            <a:r>
              <a:rPr lang="en-US" sz="1100" b="1" dirty="0">
                <a:solidFill>
                  <a:schemeClr val="bg1"/>
                </a:solidFill>
                <a:effectLst/>
              </a:rPr>
              <a:t>increase i by 1)</a:t>
            </a:r>
          </a:p>
        </p:txBody>
      </p:sp>
      <p:cxnSp>
        <p:nvCxnSpPr>
          <p:cNvPr id="145" name="AutoShape 34"/>
          <p:cNvCxnSpPr>
            <a:cxnSpLocks noChangeShapeType="1"/>
            <a:stCxn id="58" idx="3"/>
            <a:endCxn id="82" idx="1"/>
          </p:cNvCxnSpPr>
          <p:nvPr/>
        </p:nvCxnSpPr>
        <p:spPr bwMode="auto">
          <a:xfrm flipV="1">
            <a:off x="2171700" y="3686677"/>
            <a:ext cx="1630526" cy="1159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2" name="Oval 61"/>
          <p:cNvSpPr/>
          <p:nvPr/>
        </p:nvSpPr>
        <p:spPr>
          <a:xfrm>
            <a:off x="5952333" y="3917056"/>
            <a:ext cx="181065" cy="11077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AutoShape 7"/>
          <p:cNvSpPr>
            <a:spLocks noChangeArrowheads="1"/>
          </p:cNvSpPr>
          <p:nvPr/>
        </p:nvSpPr>
        <p:spPr bwMode="auto">
          <a:xfrm>
            <a:off x="1562100" y="3555395"/>
            <a:ext cx="609600" cy="285750"/>
          </a:xfrm>
          <a:prstGeom prst="flowChartDecision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endParaRPr lang="en-US" sz="1100" b="1" dirty="0">
              <a:solidFill>
                <a:schemeClr val="bg1"/>
              </a:solidFill>
              <a:effectLst/>
            </a:endParaRPr>
          </a:p>
        </p:txBody>
      </p:sp>
      <p:cxnSp>
        <p:nvCxnSpPr>
          <p:cNvPr id="59" name="AutoShape 3"/>
          <p:cNvCxnSpPr>
            <a:cxnSpLocks noChangeShapeType="1"/>
            <a:stCxn id="58" idx="2"/>
            <a:endCxn id="141" idx="0"/>
          </p:cNvCxnSpPr>
          <p:nvPr/>
        </p:nvCxnSpPr>
        <p:spPr bwMode="auto">
          <a:xfrm flipH="1">
            <a:off x="1861158" y="3841145"/>
            <a:ext cx="5742" cy="46166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3" name="AutoShape 4"/>
          <p:cNvSpPr>
            <a:spLocks noChangeArrowheads="1"/>
          </p:cNvSpPr>
          <p:nvPr/>
        </p:nvSpPr>
        <p:spPr bwMode="auto">
          <a:xfrm>
            <a:off x="1181542" y="2817763"/>
            <a:ext cx="1370716" cy="404051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050" b="1" dirty="0">
                <a:solidFill>
                  <a:schemeClr val="bg1"/>
                </a:solidFill>
              </a:rPr>
              <a:t>P</a:t>
            </a:r>
            <a:r>
              <a:rPr lang="en-US" sz="1050" b="1" dirty="0">
                <a:solidFill>
                  <a:schemeClr val="bg1"/>
                </a:solidFill>
                <a:effectLst/>
              </a:rPr>
              <a:t>rint and format table header</a:t>
            </a:r>
          </a:p>
        </p:txBody>
      </p:sp>
      <p:sp>
        <p:nvSpPr>
          <p:cNvPr id="79" name="Text Box 21"/>
          <p:cNvSpPr txBox="1">
            <a:spLocks noChangeArrowheads="1"/>
          </p:cNvSpPr>
          <p:nvPr/>
        </p:nvSpPr>
        <p:spPr bwMode="auto">
          <a:xfrm>
            <a:off x="1861158" y="3921500"/>
            <a:ext cx="1676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20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 &lt;= number of years</a:t>
            </a:r>
          </a:p>
        </p:txBody>
      </p:sp>
      <p:sp>
        <p:nvSpPr>
          <p:cNvPr id="80" name="Text Box 21"/>
          <p:cNvSpPr txBox="1">
            <a:spLocks noChangeArrowheads="1"/>
          </p:cNvSpPr>
          <p:nvPr/>
        </p:nvSpPr>
        <p:spPr bwMode="auto">
          <a:xfrm>
            <a:off x="2019300" y="3425646"/>
            <a:ext cx="1676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20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 &gt; number of years</a:t>
            </a:r>
          </a:p>
        </p:txBody>
      </p:sp>
      <p:sp>
        <p:nvSpPr>
          <p:cNvPr id="82" name="AutoShape 6"/>
          <p:cNvSpPr>
            <a:spLocks noChangeArrowheads="1"/>
          </p:cNvSpPr>
          <p:nvPr/>
        </p:nvSpPr>
        <p:spPr bwMode="auto">
          <a:xfrm>
            <a:off x="3802226" y="3382499"/>
            <a:ext cx="1074574" cy="608356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b="1" dirty="0">
                <a:solidFill>
                  <a:schemeClr val="bg1"/>
                </a:solidFill>
                <a:effectLst/>
              </a:rPr>
              <a:t>Format data and </a:t>
            </a:r>
            <a:r>
              <a:rPr lang="en-US" sz="1100" b="1" dirty="0">
                <a:solidFill>
                  <a:schemeClr val="bg1"/>
                </a:solidFill>
              </a:rPr>
              <a:t>a</a:t>
            </a:r>
            <a:r>
              <a:rPr lang="en-US" sz="1100" b="1" dirty="0">
                <a:solidFill>
                  <a:schemeClr val="bg1"/>
                </a:solidFill>
                <a:effectLst/>
              </a:rPr>
              <a:t>utofit the columns</a:t>
            </a:r>
          </a:p>
        </p:txBody>
      </p:sp>
      <p:cxnSp>
        <p:nvCxnSpPr>
          <p:cNvPr id="83" name="AutoShape 34"/>
          <p:cNvCxnSpPr>
            <a:cxnSpLocks noChangeShapeType="1"/>
            <a:stCxn id="82" idx="2"/>
            <a:endCxn id="74816" idx="0"/>
          </p:cNvCxnSpPr>
          <p:nvPr/>
        </p:nvCxnSpPr>
        <p:spPr bwMode="auto">
          <a:xfrm>
            <a:off x="4339513" y="3990855"/>
            <a:ext cx="3887" cy="17913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3" name="Oval 22"/>
          <p:cNvSpPr/>
          <p:nvPr/>
        </p:nvSpPr>
        <p:spPr>
          <a:xfrm>
            <a:off x="4229099" y="4208620"/>
            <a:ext cx="228600" cy="94194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695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 MSA orange 2023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A MSA orange 2023" id="{9FA62251-C487-4C94-B936-D5AA87FDCBC5}" vid="{63D9B92C-9678-4563-A990-ADC7A809F00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 MSA orange 2023</Template>
  <TotalTime>6750</TotalTime>
  <Words>498</Words>
  <Application>Microsoft Office PowerPoint</Application>
  <PresentationFormat>On-screen Show (16:9)</PresentationFormat>
  <Paragraphs>118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Calibri</vt:lpstr>
      <vt:lpstr>Comic Sans MS</vt:lpstr>
      <vt:lpstr>Consolas</vt:lpstr>
      <vt:lpstr>Courier New</vt:lpstr>
      <vt:lpstr>Segoe UI</vt:lpstr>
      <vt:lpstr>Segoe UI Light</vt:lpstr>
      <vt:lpstr>Segoe UI Semilight</vt:lpstr>
      <vt:lpstr>Times New Roman</vt:lpstr>
      <vt:lpstr>Verdana</vt:lpstr>
      <vt:lpstr>Wingdings</vt:lpstr>
      <vt:lpstr>FA MSA orange 2023</vt:lpstr>
      <vt:lpstr>Loops</vt:lpstr>
      <vt:lpstr>PowerPoint Presentation</vt:lpstr>
      <vt:lpstr>VS is an IDE</vt:lpstr>
      <vt:lpstr>Learning Objectives</vt:lpstr>
      <vt:lpstr>PowerPoint Presentation</vt:lpstr>
      <vt:lpstr>Orange words</vt:lpstr>
      <vt:lpstr>Homework</vt:lpstr>
      <vt:lpstr>The competency curse</vt:lpstr>
      <vt:lpstr>Activity Diagram (part II) Simple Financial Calculator</vt:lpstr>
      <vt:lpstr>Implementing a For…Next loop</vt:lpstr>
      <vt:lpstr>WINIT</vt:lpstr>
      <vt:lpstr>Loops</vt:lpstr>
      <vt:lpstr>Four types of loops</vt:lpstr>
      <vt:lpstr>Loops – For … Next</vt:lpstr>
      <vt:lpstr>Loops – For Each</vt:lpstr>
      <vt:lpstr>Loops – Do ... Loop While</vt:lpstr>
      <vt:lpstr>Loops – Do While ... Loop</vt:lpstr>
      <vt:lpstr>Suggestions</vt:lpstr>
      <vt:lpstr>PowerPoint Presentation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301</cp:revision>
  <dcterms:created xsi:type="dcterms:W3CDTF">2003-01-13T16:56:26Z</dcterms:created>
  <dcterms:modified xsi:type="dcterms:W3CDTF">2024-02-01T03:55:04Z</dcterms:modified>
</cp:coreProperties>
</file>