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18"/>
  </p:notesMasterIdLst>
  <p:sldIdLst>
    <p:sldId id="256" r:id="rId2"/>
    <p:sldId id="376" r:id="rId3"/>
    <p:sldId id="302" r:id="rId4"/>
    <p:sldId id="383" r:id="rId5"/>
    <p:sldId id="384" r:id="rId6"/>
    <p:sldId id="377" r:id="rId7"/>
    <p:sldId id="363" r:id="rId8"/>
    <p:sldId id="378" r:id="rId9"/>
    <p:sldId id="379" r:id="rId10"/>
    <p:sldId id="380" r:id="rId11"/>
    <p:sldId id="381" r:id="rId12"/>
    <p:sldId id="382" r:id="rId13"/>
    <p:sldId id="364" r:id="rId14"/>
    <p:sldId id="369" r:id="rId15"/>
    <p:sldId id="367" r:id="rId16"/>
    <p:sldId id="362" r:id="rId17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0000FF"/>
    <a:srgbClr val="9CC3DD"/>
    <a:srgbClr val="003300"/>
    <a:srgbClr val="FFFF66"/>
    <a:srgbClr val="FF0000"/>
    <a:srgbClr val="00FF00"/>
    <a:srgbClr val="0066F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>
      <p:cViewPr varScale="1">
        <p:scale>
          <a:sx n="150" d="100"/>
          <a:sy n="150" d="100"/>
        </p:scale>
        <p:origin x="468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9E962-EEA7-412D-8CD5-0EF553C4DDD5}" type="datetimeFigureOut">
              <a:rPr lang="en-US" smtClean="0"/>
              <a:pPr/>
              <a:t>1/30/2024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97F5D-83B7-47B6-82B3-28EA9F1AB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3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39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479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02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365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27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165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398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715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375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111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77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</p:spTree>
    <p:extLst>
      <p:ext uri="{BB962C8B-B14F-4D97-AF65-F5344CB8AC3E}">
        <p14:creationId xmlns:p14="http://schemas.microsoft.com/office/powerpoint/2010/main" val="326493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74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DA9A9C-2A97-7FE3-FDE0-12431B38A294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110621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rhp3rpah[1]">
            <a:extLst>
              <a:ext uri="{FF2B5EF4-FFF2-40B4-BE49-F238E27FC236}">
                <a16:creationId xmlns:a16="http://schemas.microsoft.com/office/drawing/2014/main" id="{0ECBB567-330D-419B-9749-B42FBC6C2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B172B7-F55A-459D-B3D6-716BC590A88A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143862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8377F-0964-10DB-E995-21808697D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14936"/>
            <a:ext cx="5733189" cy="2895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87D6A3-9DD4-B435-0F6C-F5C434BCB397}"/>
              </a:ext>
            </a:extLst>
          </p:cNvPr>
          <p:cNvSpPr txBox="1"/>
          <p:nvPr/>
        </p:nvSpPr>
        <p:spPr>
          <a:xfrm>
            <a:off x="6415431" y="26479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9F335-24A7-5185-0C60-599341B31D82}"/>
              </a:ext>
            </a:extLst>
          </p:cNvPr>
          <p:cNvSpPr txBox="1"/>
          <p:nvPr/>
        </p:nvSpPr>
        <p:spPr>
          <a:xfrm>
            <a:off x="6400800" y="3638550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34494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01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84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40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78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64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49009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08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58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biography4u.com/julius-caesar.html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Subs &amp; Functions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SUM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40536D71-66BD-4123-9AE0-E8617AA57FBC}"/>
              </a:ext>
            </a:extLst>
          </p:cNvPr>
          <p:cNvSpPr/>
          <p:nvPr/>
        </p:nvSpPr>
        <p:spPr>
          <a:xfrm>
            <a:off x="457200" y="881503"/>
            <a:ext cx="1933576" cy="487428"/>
          </a:xfrm>
          <a:prstGeom prst="borderCallout1">
            <a:avLst>
              <a:gd name="adj1" fmla="val 105336"/>
              <a:gd name="adj2" fmla="val 31643"/>
              <a:gd name="adj3" fmla="val 153824"/>
              <a:gd name="adj4" fmla="val 23333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Security: private vs. public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F385676B-3B47-4F5C-92B9-EC0919C07386}"/>
              </a:ext>
            </a:extLst>
          </p:cNvPr>
          <p:cNvSpPr/>
          <p:nvPr/>
        </p:nvSpPr>
        <p:spPr>
          <a:xfrm>
            <a:off x="5791200" y="934265"/>
            <a:ext cx="1143000" cy="533400"/>
          </a:xfrm>
          <a:prstGeom prst="borderCallout1">
            <a:avLst>
              <a:gd name="adj1" fmla="val 57312"/>
              <a:gd name="adj2" fmla="val -2378"/>
              <a:gd name="adj3" fmla="val 128170"/>
              <a:gd name="adj4" fmla="val -155034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Argument</a:t>
            </a:r>
          </a:p>
        </p:txBody>
      </p: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6CBE6B99-17E9-4555-A8F4-479025A5A618}"/>
              </a:ext>
            </a:extLst>
          </p:cNvPr>
          <p:cNvSpPr/>
          <p:nvPr/>
        </p:nvSpPr>
        <p:spPr>
          <a:xfrm>
            <a:off x="2971800" y="901261"/>
            <a:ext cx="1362075" cy="487427"/>
          </a:xfrm>
          <a:prstGeom prst="borderCallout1">
            <a:avLst>
              <a:gd name="adj1" fmla="val 60693"/>
              <a:gd name="adj2" fmla="val -3260"/>
              <a:gd name="adj3" fmla="val 150379"/>
              <a:gd name="adj4" fmla="val -59427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Function name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757713-87B9-4AEC-A072-DAB936B4BD4D}"/>
              </a:ext>
            </a:extLst>
          </p:cNvPr>
          <p:cNvGrpSpPr/>
          <p:nvPr/>
        </p:nvGrpSpPr>
        <p:grpSpPr>
          <a:xfrm>
            <a:off x="3581400" y="2952750"/>
            <a:ext cx="5353797" cy="2104930"/>
            <a:chOff x="3581400" y="2952750"/>
            <a:chExt cx="5353797" cy="210493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8992D8F-012C-4938-AA66-3598E893C2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0703"/>
            <a:stretch/>
          </p:blipFill>
          <p:spPr>
            <a:xfrm>
              <a:off x="3581400" y="4476750"/>
              <a:ext cx="5353797" cy="580930"/>
            </a:xfrm>
            <a:prstGeom prst="rect">
              <a:avLst/>
            </a:prstGeom>
          </p:spPr>
        </p:pic>
        <p:sp>
          <p:nvSpPr>
            <p:cNvPr id="19" name="Callout: Line 18">
              <a:extLst>
                <a:ext uri="{FF2B5EF4-FFF2-40B4-BE49-F238E27FC236}">
                  <a16:creationId xmlns:a16="http://schemas.microsoft.com/office/drawing/2014/main" id="{2B734F32-0359-47FF-8BAC-33A0368D2863}"/>
                </a:ext>
              </a:extLst>
            </p:cNvPr>
            <p:cNvSpPr/>
            <p:nvPr/>
          </p:nvSpPr>
          <p:spPr>
            <a:xfrm>
              <a:off x="7010399" y="2952750"/>
              <a:ext cx="1924797" cy="914400"/>
            </a:xfrm>
            <a:prstGeom prst="borderCallout1">
              <a:avLst>
                <a:gd name="adj1" fmla="val 105078"/>
                <a:gd name="adj2" fmla="val 82852"/>
                <a:gd name="adj3" fmla="val 186265"/>
                <a:gd name="adj4" fmla="val 47992"/>
              </a:avLst>
            </a:prstGeom>
            <a:solidFill>
              <a:schemeClr val="bg2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effectLst/>
                </a:rPr>
                <a:t>Example use of the function in a larger program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373E663-7D11-40AF-AB69-5B45F2F49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670824"/>
            <a:ext cx="5143305" cy="2157650"/>
          </a:xfrm>
          <a:prstGeom prst="rect">
            <a:avLst/>
          </a:prstGeom>
        </p:spPr>
      </p:pic>
      <p:sp>
        <p:nvSpPr>
          <p:cNvPr id="23" name="Callout: Line 22">
            <a:extLst>
              <a:ext uri="{FF2B5EF4-FFF2-40B4-BE49-F238E27FC236}">
                <a16:creationId xmlns:a16="http://schemas.microsoft.com/office/drawing/2014/main" id="{EEDB5986-FF3E-423A-A3B1-0AA4A5ED9F11}"/>
              </a:ext>
            </a:extLst>
          </p:cNvPr>
          <p:cNvSpPr/>
          <p:nvPr/>
        </p:nvSpPr>
        <p:spPr>
          <a:xfrm>
            <a:off x="6438898" y="1657350"/>
            <a:ext cx="1562101" cy="685800"/>
          </a:xfrm>
          <a:prstGeom prst="borderCallout1">
            <a:avLst>
              <a:gd name="adj1" fmla="val 57312"/>
              <a:gd name="adj2" fmla="val -2378"/>
              <a:gd name="adj3" fmla="val 21992"/>
              <a:gd name="adj4" fmla="val -62516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Type of info returned</a:t>
            </a:r>
          </a:p>
        </p:txBody>
      </p:sp>
    </p:spTree>
    <p:extLst>
      <p:ext uri="{BB962C8B-B14F-4D97-AF65-F5344CB8AC3E}">
        <p14:creationId xmlns:p14="http://schemas.microsoft.com/office/powerpoint/2010/main" val="281362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118DFC-0B5E-4B0D-9A8C-51DEBDCEB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1" y="2056606"/>
            <a:ext cx="8759111" cy="1048544"/>
          </a:xfrm>
          <a:prstGeom prst="rect">
            <a:avLst/>
          </a:prstGeom>
        </p:spPr>
      </p:pic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You can create your own functions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B826CFF5-D8D7-46CB-AFD6-12CA72FB04D4}"/>
              </a:ext>
            </a:extLst>
          </p:cNvPr>
          <p:cNvSpPr/>
          <p:nvPr/>
        </p:nvSpPr>
        <p:spPr>
          <a:xfrm>
            <a:off x="2438400" y="1518789"/>
            <a:ext cx="1143000" cy="304800"/>
          </a:xfrm>
          <a:prstGeom prst="borderCallout1">
            <a:avLst>
              <a:gd name="adj1" fmla="val 94928"/>
              <a:gd name="adj2" fmla="val -2095"/>
              <a:gd name="adj3" fmla="val 173312"/>
              <a:gd name="adj4" fmla="val -69133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Keyword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40536D71-66BD-4123-9AE0-E8617AA57FBC}"/>
              </a:ext>
            </a:extLst>
          </p:cNvPr>
          <p:cNvSpPr/>
          <p:nvPr/>
        </p:nvSpPr>
        <p:spPr>
          <a:xfrm>
            <a:off x="381000" y="1218113"/>
            <a:ext cx="1933576" cy="487428"/>
          </a:xfrm>
          <a:prstGeom prst="borderCallout1">
            <a:avLst>
              <a:gd name="adj1" fmla="val 105336"/>
              <a:gd name="adj2" fmla="val 31643"/>
              <a:gd name="adj3" fmla="val 172103"/>
              <a:gd name="adj4" fmla="val 16543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Security: private vs. public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F385676B-3B47-4F5C-92B9-EC0919C07386}"/>
              </a:ext>
            </a:extLst>
          </p:cNvPr>
          <p:cNvSpPr/>
          <p:nvPr/>
        </p:nvSpPr>
        <p:spPr>
          <a:xfrm>
            <a:off x="5715000" y="1195127"/>
            <a:ext cx="2362200" cy="533400"/>
          </a:xfrm>
          <a:prstGeom prst="borderCallout1">
            <a:avLst>
              <a:gd name="adj1" fmla="val 110938"/>
              <a:gd name="adj2" fmla="val 31170"/>
              <a:gd name="adj3" fmla="val 153665"/>
              <a:gd name="adj4" fmla="val -13058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Arguments, with arbitrary names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428D14F-6FDE-43A6-A4D0-C06C2D1FCD75}"/>
              </a:ext>
            </a:extLst>
          </p:cNvPr>
          <p:cNvGrpSpPr/>
          <p:nvPr/>
        </p:nvGrpSpPr>
        <p:grpSpPr>
          <a:xfrm>
            <a:off x="237393" y="3485857"/>
            <a:ext cx="8373207" cy="1623342"/>
            <a:chOff x="237393" y="3485857"/>
            <a:chExt cx="8373207" cy="16233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7D173D6-A04E-490F-907A-D0B0340D9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7393" y="3485857"/>
              <a:ext cx="6809463" cy="1623342"/>
            </a:xfrm>
            <a:prstGeom prst="rect">
              <a:avLst/>
            </a:prstGeom>
          </p:spPr>
        </p:pic>
        <p:sp>
          <p:nvSpPr>
            <p:cNvPr id="15" name="Callout: Line 14">
              <a:extLst>
                <a:ext uri="{FF2B5EF4-FFF2-40B4-BE49-F238E27FC236}">
                  <a16:creationId xmlns:a16="http://schemas.microsoft.com/office/drawing/2014/main" id="{A86AFE4F-B496-495E-BB02-B4874F0A6B7C}"/>
                </a:ext>
              </a:extLst>
            </p:cNvPr>
            <p:cNvSpPr/>
            <p:nvPr/>
          </p:nvSpPr>
          <p:spPr>
            <a:xfrm>
              <a:off x="6324600" y="3610122"/>
              <a:ext cx="2286000" cy="645950"/>
            </a:xfrm>
            <a:prstGeom prst="borderCallout1">
              <a:avLst>
                <a:gd name="adj1" fmla="val 56251"/>
                <a:gd name="adj2" fmla="val -4170"/>
                <a:gd name="adj3" fmla="val 85984"/>
                <a:gd name="adj4" fmla="val -35949"/>
              </a:avLst>
            </a:prstGeom>
            <a:solidFill>
              <a:schemeClr val="bg2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800" dirty="0">
                  <a:solidFill>
                    <a:schemeClr val="tx1"/>
                  </a:solidFill>
                  <a:effectLst/>
                </a:rPr>
                <a:t>Example of use inside a larger program</a:t>
              </a:r>
            </a:p>
          </p:txBody>
        </p:sp>
      </p:grp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6CBE6B99-17E9-4555-A8F4-479025A5A618}"/>
              </a:ext>
            </a:extLst>
          </p:cNvPr>
          <p:cNvSpPr/>
          <p:nvPr/>
        </p:nvSpPr>
        <p:spPr>
          <a:xfrm>
            <a:off x="3810000" y="1336162"/>
            <a:ext cx="1362075" cy="487427"/>
          </a:xfrm>
          <a:prstGeom prst="borderCallout1">
            <a:avLst>
              <a:gd name="adj1" fmla="val 106871"/>
              <a:gd name="adj2" fmla="val 18085"/>
              <a:gd name="adj3" fmla="val 152303"/>
              <a:gd name="adj4" fmla="val -66312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Arbitrary</a:t>
            </a:r>
            <a:br>
              <a:rPr lang="en-US" sz="1800" dirty="0">
                <a:solidFill>
                  <a:schemeClr val="tx1"/>
                </a:solidFill>
                <a:effectLst/>
              </a:rPr>
            </a:br>
            <a:r>
              <a:rPr lang="en-US" sz="1800" dirty="0">
                <a:solidFill>
                  <a:schemeClr val="tx1"/>
                </a:solidFill>
                <a:effectLst/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82196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118DFC-0B5E-4B0D-9A8C-51DEBDCEB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93" y="1428750"/>
            <a:ext cx="8759111" cy="1048544"/>
          </a:xfrm>
          <a:prstGeom prst="rect">
            <a:avLst/>
          </a:prstGeom>
        </p:spPr>
      </p:pic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Binding parameters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D173D6-A04E-490F-907A-D0B0340D9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137" y="3234408"/>
            <a:ext cx="6809463" cy="162334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594D6D7-F007-4760-9C65-71E9C7A7FCA0}"/>
              </a:ext>
            </a:extLst>
          </p:cNvPr>
          <p:cNvGrpSpPr/>
          <p:nvPr/>
        </p:nvGrpSpPr>
        <p:grpSpPr>
          <a:xfrm>
            <a:off x="3124200" y="1252564"/>
            <a:ext cx="1905000" cy="2820337"/>
            <a:chOff x="3124200" y="1252564"/>
            <a:chExt cx="1905000" cy="282033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68384BC-474D-4227-92B2-E5752163A81B}"/>
                </a:ext>
              </a:extLst>
            </p:cNvPr>
            <p:cNvSpPr/>
            <p:nvPr/>
          </p:nvSpPr>
          <p:spPr>
            <a:xfrm>
              <a:off x="3124200" y="1252564"/>
              <a:ext cx="1905000" cy="533400"/>
            </a:xfrm>
            <a:prstGeom prst="ellipse">
              <a:avLst/>
            </a:prstGeom>
            <a:noFill/>
            <a:ln w="38100">
              <a:solidFill>
                <a:srgbClr val="FF99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8A91C0B-7ABF-482D-BE20-917FC251F38F}"/>
                </a:ext>
              </a:extLst>
            </p:cNvPr>
            <p:cNvSpPr/>
            <p:nvPr/>
          </p:nvSpPr>
          <p:spPr>
            <a:xfrm>
              <a:off x="3773544" y="3844300"/>
              <a:ext cx="990600" cy="228601"/>
            </a:xfrm>
            <a:prstGeom prst="ellipse">
              <a:avLst/>
            </a:prstGeom>
            <a:noFill/>
            <a:ln w="38100">
              <a:solidFill>
                <a:srgbClr val="FF99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B0EA15E-4EED-41B6-A73C-DBF77D689AE8}"/>
              </a:ext>
            </a:extLst>
          </p:cNvPr>
          <p:cNvGrpSpPr/>
          <p:nvPr/>
        </p:nvGrpSpPr>
        <p:grpSpPr>
          <a:xfrm>
            <a:off x="5068944" y="1245701"/>
            <a:ext cx="3084456" cy="2827200"/>
            <a:chOff x="5068944" y="1245701"/>
            <a:chExt cx="3084456" cy="28272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8CEFEEE-1DBD-4DF1-8D5E-B9B0B8A0946F}"/>
                </a:ext>
              </a:extLst>
            </p:cNvPr>
            <p:cNvSpPr/>
            <p:nvPr/>
          </p:nvSpPr>
          <p:spPr>
            <a:xfrm>
              <a:off x="6629400" y="1245701"/>
              <a:ext cx="1524000" cy="5334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A72EC98-E56C-434A-B724-3355967D6047}"/>
                </a:ext>
              </a:extLst>
            </p:cNvPr>
            <p:cNvSpPr/>
            <p:nvPr/>
          </p:nvSpPr>
          <p:spPr>
            <a:xfrm>
              <a:off x="5068944" y="3844300"/>
              <a:ext cx="1295400" cy="228601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52E0CF-7220-4BD8-AC4E-A89DB7FA3516}"/>
              </a:ext>
            </a:extLst>
          </p:cNvPr>
          <p:cNvGrpSpPr/>
          <p:nvPr/>
        </p:nvGrpSpPr>
        <p:grpSpPr>
          <a:xfrm>
            <a:off x="4772936" y="1245701"/>
            <a:ext cx="1780264" cy="2827200"/>
            <a:chOff x="4772936" y="1245701"/>
            <a:chExt cx="1780264" cy="28272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EE96905-8532-4097-89C3-A617A3CFE40A}"/>
                </a:ext>
              </a:extLst>
            </p:cNvPr>
            <p:cNvSpPr/>
            <p:nvPr/>
          </p:nvSpPr>
          <p:spPr>
            <a:xfrm>
              <a:off x="5174681" y="1245701"/>
              <a:ext cx="1378519" cy="53340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BB18789-0617-4297-9F44-6F3717DCA7DC}"/>
                </a:ext>
              </a:extLst>
            </p:cNvPr>
            <p:cNvSpPr/>
            <p:nvPr/>
          </p:nvSpPr>
          <p:spPr>
            <a:xfrm>
              <a:off x="4772936" y="3844300"/>
              <a:ext cx="304800" cy="228601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564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C00000"/>
                </a:solidFill>
              </a:rPr>
              <a:t>Subs</a:t>
            </a:r>
            <a:r>
              <a:rPr lang="en-US" sz="4800" dirty="0"/>
              <a:t> do not return values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C37376-ED1E-4ACE-9F87-3AF18BEF4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03" y="2368713"/>
            <a:ext cx="8430394" cy="1498437"/>
          </a:xfrm>
          <a:prstGeom prst="rect">
            <a:avLst/>
          </a:prstGeom>
        </p:spPr>
      </p:pic>
      <p:sp>
        <p:nvSpPr>
          <p:cNvPr id="9" name="Callout: Line 8">
            <a:extLst>
              <a:ext uri="{FF2B5EF4-FFF2-40B4-BE49-F238E27FC236}">
                <a16:creationId xmlns:a16="http://schemas.microsoft.com/office/drawing/2014/main" id="{B826CFF5-D8D7-46CB-AFD6-12CA72FB04D4}"/>
              </a:ext>
            </a:extLst>
          </p:cNvPr>
          <p:cNvSpPr/>
          <p:nvPr/>
        </p:nvSpPr>
        <p:spPr>
          <a:xfrm>
            <a:off x="2362200" y="1657350"/>
            <a:ext cx="1143000" cy="304800"/>
          </a:xfrm>
          <a:prstGeom prst="borderCallout1">
            <a:avLst>
              <a:gd name="adj1" fmla="val 70313"/>
              <a:gd name="adj2" fmla="val -2916"/>
              <a:gd name="adj3" fmla="val 247158"/>
              <a:gd name="adj4" fmla="val -44107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Keyword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40536D71-66BD-4123-9AE0-E8617AA57FBC}"/>
              </a:ext>
            </a:extLst>
          </p:cNvPr>
          <p:cNvSpPr/>
          <p:nvPr/>
        </p:nvSpPr>
        <p:spPr>
          <a:xfrm>
            <a:off x="685800" y="985640"/>
            <a:ext cx="1295400" cy="747910"/>
          </a:xfrm>
          <a:prstGeom prst="borderCallout1">
            <a:avLst>
              <a:gd name="adj1" fmla="val 105336"/>
              <a:gd name="adj2" fmla="val 31643"/>
              <a:gd name="adj3" fmla="val 191539"/>
              <a:gd name="adj4" fmla="val 25231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Security: private vs. public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F385676B-3B47-4F5C-92B9-EC0919C07386}"/>
              </a:ext>
            </a:extLst>
          </p:cNvPr>
          <p:cNvSpPr/>
          <p:nvPr/>
        </p:nvSpPr>
        <p:spPr>
          <a:xfrm>
            <a:off x="5791200" y="1123950"/>
            <a:ext cx="2362200" cy="533400"/>
          </a:xfrm>
          <a:prstGeom prst="borderCallout1">
            <a:avLst>
              <a:gd name="adj1" fmla="val 110938"/>
              <a:gd name="adj2" fmla="val 31170"/>
              <a:gd name="adj3" fmla="val 241577"/>
              <a:gd name="adj4" fmla="val -14845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Argument, with arbitrary name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B1C340-0F46-463F-A0E6-0081A3A9B3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795"/>
          <a:stretch/>
        </p:blipFill>
        <p:spPr>
          <a:xfrm>
            <a:off x="457200" y="4502313"/>
            <a:ext cx="4648200" cy="403229"/>
          </a:xfrm>
          <a:prstGeom prst="rect">
            <a:avLst/>
          </a:prstGeom>
        </p:spPr>
      </p:pic>
      <p:sp>
        <p:nvSpPr>
          <p:cNvPr id="15" name="Callout: Line 14">
            <a:extLst>
              <a:ext uri="{FF2B5EF4-FFF2-40B4-BE49-F238E27FC236}">
                <a16:creationId xmlns:a16="http://schemas.microsoft.com/office/drawing/2014/main" id="{A86AFE4F-B496-495E-BB02-B4874F0A6B7C}"/>
              </a:ext>
            </a:extLst>
          </p:cNvPr>
          <p:cNvSpPr/>
          <p:nvPr/>
        </p:nvSpPr>
        <p:spPr>
          <a:xfrm>
            <a:off x="6172200" y="3983200"/>
            <a:ext cx="2286000" cy="645950"/>
          </a:xfrm>
          <a:prstGeom prst="borderCallout1">
            <a:avLst>
              <a:gd name="adj1" fmla="val 56251"/>
              <a:gd name="adj2" fmla="val -4170"/>
              <a:gd name="adj3" fmla="val 94695"/>
              <a:gd name="adj4" fmla="val -49693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Example of use inside a larger program</a:t>
            </a:r>
          </a:p>
        </p:txBody>
      </p: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6CBE6B99-17E9-4555-A8F4-479025A5A618}"/>
              </a:ext>
            </a:extLst>
          </p:cNvPr>
          <p:cNvSpPr/>
          <p:nvPr/>
        </p:nvSpPr>
        <p:spPr>
          <a:xfrm>
            <a:off x="3819524" y="1657350"/>
            <a:ext cx="1362075" cy="487427"/>
          </a:xfrm>
          <a:prstGeom prst="borderCallout1">
            <a:avLst>
              <a:gd name="adj1" fmla="val 70313"/>
              <a:gd name="adj2" fmla="val -2916"/>
              <a:gd name="adj3" fmla="val 158075"/>
              <a:gd name="adj4" fmla="val -32918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Arbitrary</a:t>
            </a:r>
            <a:br>
              <a:rPr lang="en-US" sz="1800" dirty="0">
                <a:solidFill>
                  <a:schemeClr val="tx1"/>
                </a:solidFill>
                <a:effectLst/>
              </a:rPr>
            </a:br>
            <a:r>
              <a:rPr lang="en-US" sz="1800" dirty="0">
                <a:solidFill>
                  <a:schemeClr val="tx1"/>
                </a:solidFill>
                <a:effectLst/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43766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Variables and Parameters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781800" y="904875"/>
            <a:ext cx="2362200" cy="3970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-274320"/>
            <a:r>
              <a:rPr lang="en-US" sz="2000" dirty="0">
                <a:solidFill>
                  <a:srgbClr val="C00000"/>
                </a:solidFill>
              </a:rPr>
              <a:t>Variables have a lifecycle / scope</a:t>
            </a:r>
          </a:p>
          <a:p>
            <a:pPr indent="-274320"/>
            <a:r>
              <a:rPr lang="en-US" sz="2000" dirty="0"/>
              <a:t>Parameters are a special type of variable: used as input to subs and functions, do not need a DIM</a:t>
            </a:r>
          </a:p>
          <a:p>
            <a:pPr indent="-274320"/>
            <a:r>
              <a:rPr lang="en-US" sz="2000" dirty="0"/>
              <a:t>Find the vars and params in here</a:t>
            </a:r>
          </a:p>
        </p:txBody>
      </p:sp>
      <p:sp>
        <p:nvSpPr>
          <p:cNvPr id="2" name="Rectangle 1"/>
          <p:cNvSpPr/>
          <p:nvPr/>
        </p:nvSpPr>
        <p:spPr>
          <a:xfrm>
            <a:off x="274320" y="1043593"/>
            <a:ext cx="63550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Sub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Button1_Click …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Dim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inputFromUser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String</a:t>
            </a:r>
            <a:endParaRPr lang="en-US" sz="18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inputFromUser = InputBox(</a:t>
            </a:r>
            <a:r>
              <a:rPr lang="en-US" sz="180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"Please enter your</a:t>
            </a:r>
            <a:br>
              <a:rPr lang="en-US" sz="180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</a:br>
            <a:r>
              <a:rPr lang="en-US" sz="180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                                          name"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ShowConfirmation(inputFromUser)</a:t>
            </a:r>
          </a:p>
          <a:p>
            <a:pPr algn="l"/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Sub</a:t>
            </a:r>
            <a:endParaRPr lang="en-US" sz="18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/>
            <a:endParaRPr lang="en-US" sz="18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Sub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ShowConfirmation(someText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Range(</a:t>
            </a:r>
            <a:r>
              <a:rPr lang="en-US" sz="180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"A1"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).Value = </a:t>
            </a:r>
            <a:r>
              <a:rPr lang="en-US" sz="180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"You entered: "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someText         </a:t>
            </a:r>
          </a:p>
          <a:p>
            <a:pPr algn="l"/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Sub</a:t>
            </a:r>
            <a:endParaRPr lang="en-US" sz="18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035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WINIT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New</a:t>
            </a:r>
            <a:br>
              <a:rPr lang="en-US" dirty="0"/>
            </a:br>
            <a:r>
              <a:rPr lang="en-US" dirty="0"/>
              <a:t>In Technology?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E58665-98FA-4B2C-870C-90F0B4DD6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90550"/>
            <a:ext cx="5733189" cy="2895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72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81000" y="895350"/>
            <a:ext cx="8534400" cy="3962400"/>
          </a:xfrm>
        </p:spPr>
        <p:txBody>
          <a:bodyPr>
            <a:normAutofit/>
          </a:bodyPr>
          <a:lstStyle/>
          <a:p>
            <a:r>
              <a:rPr lang="en-US" dirty="0"/>
              <a:t>Going well</a:t>
            </a:r>
          </a:p>
          <a:p>
            <a:r>
              <a:rPr lang="en-US" dirty="0"/>
              <a:t>Teams?</a:t>
            </a:r>
          </a:p>
          <a:p>
            <a:r>
              <a:rPr lang="en-US" dirty="0"/>
              <a:t>EasyMeter </a:t>
            </a:r>
            <a:r>
              <a:rPr lang="en-US" dirty="0">
                <a:sym typeface="Wingdings" pitchFamily="2" charset="2"/>
              </a:rPr>
              <a:t>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1A1B67-4CD6-4B17-8105-D0A46A03A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39326-18D1-459F-A115-6CF3CC632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The Talking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Name, academics</a:t>
            </a:r>
          </a:p>
          <a:p>
            <a:r>
              <a:rPr lang="en-US" dirty="0"/>
              <a:t>Learning objectives</a:t>
            </a:r>
          </a:p>
          <a:p>
            <a:r>
              <a:rPr lang="en-US" dirty="0"/>
              <a:t>Comfort with coding</a:t>
            </a:r>
          </a:p>
          <a:p>
            <a:r>
              <a:rPr lang="en-US" dirty="0"/>
              <a:t>Comfort with finance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5304" name="Picture 8" descr="rhp3rpah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33350"/>
            <a:ext cx="1593881" cy="13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WINIT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New</a:t>
            </a:r>
            <a:br>
              <a:rPr lang="en-US" dirty="0"/>
            </a:br>
            <a:r>
              <a:rPr lang="en-US" dirty="0"/>
              <a:t>In Technology?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E58665-98FA-4B2C-870C-90F0B4DD6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90550"/>
            <a:ext cx="5733189" cy="2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7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48C29E-225F-4E17-8ADC-101F0D8B8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 (orange words)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3FD6A7-483C-489C-B323-9D61F38CE2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Activity diagram</a:t>
            </a:r>
          </a:p>
          <a:p>
            <a:r>
              <a:rPr lang="en-US" dirty="0">
                <a:solidFill>
                  <a:srgbClr val="FF6600"/>
                </a:solidFill>
              </a:rPr>
              <a:t>Variable</a:t>
            </a:r>
          </a:p>
          <a:p>
            <a:r>
              <a:rPr lang="en-US" dirty="0">
                <a:solidFill>
                  <a:srgbClr val="FF6600"/>
                </a:solidFill>
              </a:rPr>
              <a:t>Variable type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96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B0CCB-62FB-47FA-8BE3-3C9C747EE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FBBB6-B1C6-4525-B6B6-FA7173C9D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1052750"/>
            <a:ext cx="8534400" cy="3962400"/>
          </a:xfrm>
        </p:spPr>
        <p:txBody>
          <a:bodyPr/>
          <a:lstStyle/>
          <a:p>
            <a:r>
              <a:rPr lang="en-US" dirty="0"/>
              <a:t>Loops</a:t>
            </a:r>
          </a:p>
          <a:p>
            <a:pPr lvl="1"/>
            <a:r>
              <a:rPr lang="en-US" dirty="0"/>
              <a:t>For … Next</a:t>
            </a:r>
          </a:p>
          <a:p>
            <a:pPr lvl="1"/>
            <a:r>
              <a:rPr lang="en-US" dirty="0"/>
              <a:t>Do While</a:t>
            </a: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Conditionals</a:t>
            </a:r>
          </a:p>
          <a:p>
            <a:pPr lvl="1"/>
            <a:r>
              <a:rPr lang="en-US" dirty="0"/>
              <a:t>If … Then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Select Case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00263-617E-4847-84C7-9C121A622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BD28272-5B71-462A-964E-53CA30A38F5D}"/>
              </a:ext>
            </a:extLst>
          </p:cNvPr>
          <p:cNvSpPr txBox="1">
            <a:spLocks/>
          </p:cNvSpPr>
          <p:nvPr/>
        </p:nvSpPr>
        <p:spPr>
          <a:xfrm>
            <a:off x="4565694" y="1181100"/>
            <a:ext cx="38100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rgbClr val="FF6600"/>
                </a:solidFill>
                <a:effectLst/>
              </a:rPr>
              <a:t>Procedures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rgbClr val="FF6600"/>
                </a:solidFill>
                <a:effectLst/>
              </a:rPr>
              <a:t>Subs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rgbClr val="FF6600"/>
                </a:solidFill>
                <a:effectLst/>
              </a:rPr>
              <a:t>Functions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endParaRPr lang="en-US" dirty="0">
              <a:solidFill>
                <a:schemeClr val="tx2"/>
              </a:solidFill>
              <a:effectLst/>
            </a:endParaRPr>
          </a:p>
          <a:p>
            <a:pPr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chemeClr val="tx2"/>
                </a:solidFill>
                <a:effectLst/>
              </a:rPr>
              <a:t>Objects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chemeClr val="tx2"/>
                </a:solidFill>
                <a:effectLst/>
              </a:rPr>
              <a:t>Properties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chemeClr val="tx2"/>
                </a:solidFill>
                <a:effectLst/>
              </a:rPr>
              <a:t>Methods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endParaRPr lang="en-US" dirty="0">
              <a:effectLst/>
            </a:endParaRPr>
          </a:p>
          <a:p>
            <a:pPr marL="457200" lvl="1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165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Procedures:</a:t>
            </a:r>
            <a:br>
              <a:rPr lang="en-US" dirty="0"/>
            </a:br>
            <a:r>
              <a:rPr lang="en-US" dirty="0"/>
              <a:t>Functions and Subs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Simplify!</a:t>
            </a:r>
            <a:br>
              <a:rPr lang="en-US" dirty="0"/>
            </a:br>
            <a:r>
              <a:rPr lang="en-US" dirty="0"/>
              <a:t>Reuse!</a:t>
            </a:r>
          </a:p>
        </p:txBody>
      </p:sp>
      <p:sp>
        <p:nvSpPr>
          <p:cNvPr id="8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1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3A9466-193E-4381-B8DE-3B9F5873CCDF}"/>
              </a:ext>
            </a:extLst>
          </p:cNvPr>
          <p:cNvSpPr txBox="1"/>
          <p:nvPr/>
        </p:nvSpPr>
        <p:spPr>
          <a:xfrm>
            <a:off x="1468901" y="303371"/>
            <a:ext cx="99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of code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  <a:endParaRPr lang="en-US" sz="40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 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  <a:endParaRPr lang="en-US" sz="40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EBB969-4632-42BF-A4F2-9EE8C7829246}"/>
              </a:ext>
            </a:extLst>
          </p:cNvPr>
          <p:cNvSpPr txBox="1"/>
          <p:nvPr/>
        </p:nvSpPr>
        <p:spPr>
          <a:xfrm>
            <a:off x="1447800" y="4550687"/>
            <a:ext cx="2215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effectLst/>
              </a:rPr>
              <a:t>69 lines of 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38D977-B38C-490D-80B6-39393C60C514}"/>
              </a:ext>
            </a:extLst>
          </p:cNvPr>
          <p:cNvSpPr txBox="1"/>
          <p:nvPr/>
        </p:nvSpPr>
        <p:spPr>
          <a:xfrm>
            <a:off x="5164007" y="3333750"/>
            <a:ext cx="400301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B050"/>
                </a:solidFill>
                <a:effectLst/>
              </a:rPr>
              <a:t>55 lines of code</a:t>
            </a:r>
            <a:br>
              <a:rPr lang="en-US" sz="2000" dirty="0">
                <a:solidFill>
                  <a:srgbClr val="00B050"/>
                </a:solidFill>
                <a:effectLst/>
              </a:rPr>
            </a:br>
            <a:r>
              <a:rPr lang="en-US" sz="2000" dirty="0">
                <a:solidFill>
                  <a:srgbClr val="00B050"/>
                </a:solidFill>
                <a:effectLst/>
              </a:rPr>
              <a:t>20% less writing</a:t>
            </a:r>
          </a:p>
          <a:p>
            <a:pPr marL="342900" indent="-342900" algn="l">
              <a:buFontTx/>
              <a:buChar char="-"/>
            </a:pPr>
            <a:r>
              <a:rPr lang="en-US" sz="2000" dirty="0">
                <a:solidFill>
                  <a:srgbClr val="00B050"/>
                </a:solidFill>
                <a:effectLst/>
              </a:rPr>
              <a:t>No reinventing</a:t>
            </a:r>
          </a:p>
          <a:p>
            <a:pPr marL="342900" indent="-342900" algn="l">
              <a:buFontTx/>
              <a:buChar char="-"/>
            </a:pPr>
            <a:r>
              <a:rPr lang="en-US" sz="2000" dirty="0">
                <a:solidFill>
                  <a:srgbClr val="00B050"/>
                </a:solidFill>
                <a:effectLst/>
              </a:rPr>
              <a:t>Fewer errors</a:t>
            </a:r>
          </a:p>
          <a:p>
            <a:pPr marL="342900" indent="-342900" algn="l">
              <a:buFontTx/>
              <a:buChar char="-"/>
            </a:pPr>
            <a:r>
              <a:rPr lang="en-US" sz="2000" dirty="0">
                <a:solidFill>
                  <a:srgbClr val="00B050"/>
                </a:solidFill>
                <a:effectLst/>
              </a:rPr>
              <a:t>Single location for changes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14B69F-0494-4174-ACE6-B00B0A2DCFA7}"/>
              </a:ext>
            </a:extLst>
          </p:cNvPr>
          <p:cNvSpPr txBox="1"/>
          <p:nvPr/>
        </p:nvSpPr>
        <p:spPr>
          <a:xfrm>
            <a:off x="1468901" y="57150"/>
            <a:ext cx="9829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effectLst/>
              </a:rPr>
              <a:t>Program “A”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26DE6C1-D3A6-4114-95BE-01C38A49D231}"/>
              </a:ext>
            </a:extLst>
          </p:cNvPr>
          <p:cNvGrpSpPr/>
          <p:nvPr/>
        </p:nvGrpSpPr>
        <p:grpSpPr>
          <a:xfrm>
            <a:off x="3231476" y="57150"/>
            <a:ext cx="3887940" cy="3416320"/>
            <a:chOff x="3231476" y="191929"/>
            <a:chExt cx="3887940" cy="34163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7E16EB-4F4F-4FE7-A9D0-9F4BCD50A7EF}"/>
                </a:ext>
              </a:extLst>
            </p:cNvPr>
            <p:cNvSpPr txBox="1"/>
            <p:nvPr/>
          </p:nvSpPr>
          <p:spPr>
            <a:xfrm>
              <a:off x="5188625" y="438150"/>
              <a:ext cx="99060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of code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rgbClr val="0000FF"/>
                  </a:solidFill>
                  <a:effectLst/>
                </a:rPr>
                <a:t>Call SUB “C”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rgbClr val="0000FF"/>
                  </a:solidFill>
                  <a:effectLst/>
                </a:rPr>
                <a:t>Call SUB “C”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rgbClr val="0000FF"/>
                  </a:solidFill>
                  <a:effectLst/>
                </a:rPr>
                <a:t>Call SUB “C”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 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rgbClr val="0000FF"/>
                  </a:solidFill>
                  <a:effectLst/>
                </a:rPr>
                <a:t>Call SUB “C”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A383F3-1054-47A3-BFD1-26AFB3746682}"/>
                </a:ext>
              </a:extLst>
            </p:cNvPr>
            <p:cNvSpPr txBox="1"/>
            <p:nvPr/>
          </p:nvSpPr>
          <p:spPr>
            <a:xfrm>
              <a:off x="6114748" y="451505"/>
              <a:ext cx="100466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400" dirty="0">
                  <a:solidFill>
                    <a:srgbClr val="0000FF"/>
                  </a:solidFill>
                  <a:effectLst/>
                </a:rPr>
                <a:t>SUB “C”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Line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0E099D-DC74-4DFD-91A8-591CD2C7A069}"/>
                </a:ext>
              </a:extLst>
            </p:cNvPr>
            <p:cNvSpPr txBox="1"/>
            <p:nvPr/>
          </p:nvSpPr>
          <p:spPr>
            <a:xfrm>
              <a:off x="5188625" y="191929"/>
              <a:ext cx="9829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effectLst/>
                </a:rPr>
                <a:t>Program “B”</a:t>
              </a: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81EE820C-7489-430C-982C-2B28DDBFDEA7}"/>
                </a:ext>
              </a:extLst>
            </p:cNvPr>
            <p:cNvSpPr/>
            <p:nvPr/>
          </p:nvSpPr>
          <p:spPr>
            <a:xfrm>
              <a:off x="3231476" y="1581150"/>
              <a:ext cx="1447800" cy="160020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89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903E4121-6BD1-4514-8088-150E53B48694}"/>
              </a:ext>
            </a:extLst>
          </p:cNvPr>
          <p:cNvGrpSpPr/>
          <p:nvPr/>
        </p:nvGrpSpPr>
        <p:grpSpPr>
          <a:xfrm>
            <a:off x="2227482" y="2571750"/>
            <a:ext cx="2448267" cy="2210108"/>
            <a:chOff x="2227482" y="2571750"/>
            <a:chExt cx="2448267" cy="2210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92DD59B-B912-4E95-AC7A-E4C739464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7482" y="2571750"/>
              <a:ext cx="2448267" cy="2210108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170043A-4BC6-4FD6-A882-2AE631890E26}"/>
                </a:ext>
              </a:extLst>
            </p:cNvPr>
            <p:cNvSpPr/>
            <p:nvPr/>
          </p:nvSpPr>
          <p:spPr>
            <a:xfrm>
              <a:off x="2842015" y="3181350"/>
              <a:ext cx="609600" cy="60960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C00000"/>
                </a:solidFill>
              </a:rPr>
              <a:t>Functions</a:t>
            </a:r>
            <a:r>
              <a:rPr lang="en-US" sz="4800" dirty="0"/>
              <a:t> are programs that return values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B826CFF5-D8D7-46CB-AFD6-12CA72FB04D4}"/>
              </a:ext>
            </a:extLst>
          </p:cNvPr>
          <p:cNvSpPr/>
          <p:nvPr/>
        </p:nvSpPr>
        <p:spPr>
          <a:xfrm>
            <a:off x="762000" y="2952750"/>
            <a:ext cx="1143000" cy="304800"/>
          </a:xfrm>
          <a:prstGeom prst="borderCallout1">
            <a:avLst>
              <a:gd name="adj1" fmla="val 113390"/>
              <a:gd name="adj2" fmla="val 28264"/>
              <a:gd name="adj3" fmla="val 339466"/>
              <a:gd name="adj4" fmla="val 197534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Keyword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F385676B-3B47-4F5C-92B9-EC0919C07386}"/>
              </a:ext>
            </a:extLst>
          </p:cNvPr>
          <p:cNvSpPr/>
          <p:nvPr/>
        </p:nvSpPr>
        <p:spPr>
          <a:xfrm>
            <a:off x="4191000" y="3105150"/>
            <a:ext cx="1219200" cy="381000"/>
          </a:xfrm>
          <a:prstGeom prst="borderCallout1">
            <a:avLst>
              <a:gd name="adj1" fmla="val 104784"/>
              <a:gd name="adj2" fmla="val 6753"/>
              <a:gd name="adj3" fmla="val 231555"/>
              <a:gd name="adj4" fmla="val -60527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Argument</a:t>
            </a:r>
          </a:p>
        </p:txBody>
      </p:sp>
      <p:sp>
        <p:nvSpPr>
          <p:cNvPr id="20" name="Callout: Line 19">
            <a:extLst>
              <a:ext uri="{FF2B5EF4-FFF2-40B4-BE49-F238E27FC236}">
                <a16:creationId xmlns:a16="http://schemas.microsoft.com/office/drawing/2014/main" id="{E33F9636-8A44-447F-968B-F1867D815A48}"/>
              </a:ext>
            </a:extLst>
          </p:cNvPr>
          <p:cNvSpPr/>
          <p:nvPr/>
        </p:nvSpPr>
        <p:spPr>
          <a:xfrm>
            <a:off x="4648200" y="1504950"/>
            <a:ext cx="1828800" cy="609600"/>
          </a:xfrm>
          <a:prstGeom prst="borderCallout1">
            <a:avLst>
              <a:gd name="adj1" fmla="val 107624"/>
              <a:gd name="adj2" fmla="val 4958"/>
              <a:gd name="adj3" fmla="val 107342"/>
              <a:gd name="adj4" fmla="val 96909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Example built-in function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94A7B6F-5300-4C0B-980D-0F9FDF991C46}"/>
              </a:ext>
            </a:extLst>
          </p:cNvPr>
          <p:cNvSpPr/>
          <p:nvPr/>
        </p:nvSpPr>
        <p:spPr>
          <a:xfrm>
            <a:off x="8915400" y="493395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976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 MSA orange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A MSA orange 2023" id="{9FA62251-C487-4C94-B936-D5AA87FDCBC5}" vid="{63D9B92C-9678-4563-A990-ADC7A809F0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 MSA orange 2023</Template>
  <TotalTime>13371</TotalTime>
  <Words>699</Words>
  <Application>Microsoft Office PowerPoint</Application>
  <PresentationFormat>On-screen Show (16:9)</PresentationFormat>
  <Paragraphs>226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Consolas</vt:lpstr>
      <vt:lpstr>Segoe UI Light</vt:lpstr>
      <vt:lpstr>Segoe UI Semilight</vt:lpstr>
      <vt:lpstr>Verdana</vt:lpstr>
      <vt:lpstr>Wingdings</vt:lpstr>
      <vt:lpstr>FA MSA orange 2023</vt:lpstr>
      <vt:lpstr>Subs &amp; Functions</vt:lpstr>
      <vt:lpstr>Critical thinking</vt:lpstr>
      <vt:lpstr>You Do The Talking</vt:lpstr>
      <vt:lpstr>WINIT</vt:lpstr>
      <vt:lpstr>Key concepts (orange words)</vt:lpstr>
      <vt:lpstr>Learning Objectives</vt:lpstr>
      <vt:lpstr>Procedures: Functions and Subs</vt:lpstr>
      <vt:lpstr>PowerPoint Presentation</vt:lpstr>
      <vt:lpstr>Functions are programs that return values</vt:lpstr>
      <vt:lpstr>Implementing SUM</vt:lpstr>
      <vt:lpstr>You can create your own functions</vt:lpstr>
      <vt:lpstr>Binding parameters</vt:lpstr>
      <vt:lpstr>Subs do not return values</vt:lpstr>
      <vt:lpstr>Variables and Parameters</vt:lpstr>
      <vt:lpstr>WINIT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394</cp:revision>
  <dcterms:created xsi:type="dcterms:W3CDTF">2003-01-13T16:56:26Z</dcterms:created>
  <dcterms:modified xsi:type="dcterms:W3CDTF">2024-01-30T16:21:10Z</dcterms:modified>
</cp:coreProperties>
</file>