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2"/>
  </p:notesMasterIdLst>
  <p:sldIdLst>
    <p:sldId id="399" r:id="rId2"/>
    <p:sldId id="386" r:id="rId3"/>
    <p:sldId id="409" r:id="rId4"/>
    <p:sldId id="458" r:id="rId5"/>
    <p:sldId id="451" r:id="rId6"/>
    <p:sldId id="454" r:id="rId7"/>
    <p:sldId id="455" r:id="rId8"/>
    <p:sldId id="453" r:id="rId9"/>
    <p:sldId id="459" r:id="rId10"/>
    <p:sldId id="394" r:id="rId1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  <a:srgbClr val="FFFFCC"/>
    <a:srgbClr val="A50021"/>
    <a:srgbClr val="CCFFFF"/>
    <a:srgbClr val="FFFF99"/>
    <a:srgbClr val="66FF33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144" y="7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Recommended reading: TDWI Smart Companies Report 2003, available at www.tdwi.org</a:t>
            </a:r>
          </a:p>
          <a:p>
            <a:endParaRPr lang="en-US" dirty="0"/>
          </a:p>
          <a:p>
            <a:r>
              <a:rPr lang="en-US" dirty="0"/>
              <a:t>Data warehousing</a:t>
            </a:r>
            <a:r>
              <a:rPr lang="en-US" baseline="0" dirty="0"/>
              <a:t> includes two parts – getting data in, and getting data out. Getting data in is the hard part – it includes taking data from source systems, transforming the data, and loading it into an integrated data store. Getting data in is 80 % of time and resources, and 50% of unexpected costs.</a:t>
            </a:r>
          </a:p>
          <a:p>
            <a:endParaRPr lang="en-US" baseline="0" dirty="0"/>
          </a:p>
          <a:p>
            <a:r>
              <a:rPr lang="en-US" baseline="0" dirty="0"/>
              <a:t>Getting data out is the fun part – it include the BI tools that casual and power users use to access the data warehouse data. When users use the data, they can deliver value to the organization.</a:t>
            </a:r>
          </a:p>
          <a:p>
            <a:endParaRPr lang="en-US" baseline="0" dirty="0"/>
          </a:p>
          <a:p>
            <a:r>
              <a:rPr lang="en-US" baseline="0" dirty="0"/>
              <a:t>The data store in the middle can be an enterprise data warehouse, a data warehouse with dependent data marts, independent data marts, or a federated database environment. Typically, the independent data mart approach is least effective.</a:t>
            </a:r>
          </a:p>
          <a:p>
            <a:endParaRPr lang="en-US" baseline="0" dirty="0"/>
          </a:p>
          <a:p>
            <a:r>
              <a:rPr lang="en-US" baseline="0" dirty="0"/>
              <a:t>The focus of today is on designing the data structures for a dependent or independent data mart that is tuned for on-line analytical processing (OLAP).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9CF38-8699-48C4-87B3-C7762D02BF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7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7DE62-05D3-4961-B6C1-896B0802E5D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64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5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23934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6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9815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0124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42748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9833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2837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1831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3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1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 tools:</a:t>
            </a:r>
            <a:br>
              <a:rPr lang="en-US" dirty="0"/>
            </a:br>
            <a:r>
              <a:rPr lang="en-US" dirty="0"/>
              <a:t>Excel’s Pivot table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7620000" y="2457450"/>
            <a:ext cx="15240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Last unit of the BI segment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Clarity of course objectives?</a:t>
            </a:r>
          </a:p>
          <a:p>
            <a:r>
              <a:rPr lang="en-US" dirty="0"/>
              <a:t>Have a team/looking for one?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36" y="3767256"/>
            <a:ext cx="1257300" cy="88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BI: the big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04800" y="999642"/>
            <a:ext cx="3785488" cy="64633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800" b="1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Transactions / Operations</a:t>
            </a:r>
          </a:p>
          <a:p>
            <a:pPr algn="ctr">
              <a:buClr>
                <a:schemeClr val="tx1"/>
              </a:buClr>
            </a:pPr>
            <a:r>
              <a:rPr lang="en-US" sz="1800" b="1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Real time, individual, action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28291" y="999641"/>
            <a:ext cx="4539509" cy="64633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buClr>
                <a:schemeClr val="tx1"/>
              </a:buClr>
              <a:defRPr sz="1800" b="1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Business intelligence &amp; Analytics</a:t>
            </a:r>
          </a:p>
          <a:p>
            <a:r>
              <a:rPr lang="en-US" dirty="0"/>
              <a:t>Historical, aggregate, decision-oriented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636477" y="1657350"/>
            <a:ext cx="102044" cy="312196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027" name="Picture 3" descr="C:\Users\sg6m\AppData\Local\Microsoft\Windows\Temporary Internet Files\Content.IE5\ICPGRI4L\MC900360938[1].wm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8" y="2697452"/>
            <a:ext cx="585088" cy="5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>
            <a:off x="1295400" y="2146721"/>
            <a:ext cx="457200" cy="20397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cxnSpLocks/>
          </p:cNvCxnSpPr>
          <p:nvPr/>
        </p:nvCxnSpPr>
        <p:spPr bwMode="auto">
          <a:xfrm flipV="1">
            <a:off x="1265290" y="3892169"/>
            <a:ext cx="352533" cy="115006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/>
          <p:nvPr/>
        </p:nvCxnSpPr>
        <p:spPr bwMode="auto">
          <a:xfrm>
            <a:off x="1905000" y="4103299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5" y="3735571"/>
            <a:ext cx="513606" cy="666750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1941618" y="1728971"/>
            <a:ext cx="1244336" cy="790292"/>
          </a:xfrm>
          <a:prstGeom prst="can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</a:rPr>
              <a:t>Trades</a:t>
            </a:r>
          </a:p>
        </p:txBody>
      </p:sp>
      <p:sp>
        <p:nvSpPr>
          <p:cNvPr id="34" name="Can 33"/>
          <p:cNvSpPr/>
          <p:nvPr/>
        </p:nvSpPr>
        <p:spPr>
          <a:xfrm>
            <a:off x="2121711" y="2670500"/>
            <a:ext cx="1123950" cy="790292"/>
          </a:xfrm>
          <a:prstGeom prst="can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</a:rPr>
              <a:t>Accounting</a:t>
            </a:r>
          </a:p>
        </p:txBody>
      </p:sp>
      <p:sp>
        <p:nvSpPr>
          <p:cNvPr id="36" name="Can 35"/>
          <p:cNvSpPr/>
          <p:nvPr/>
        </p:nvSpPr>
        <p:spPr>
          <a:xfrm>
            <a:off x="1885404" y="3612029"/>
            <a:ext cx="1123950" cy="790292"/>
          </a:xfrm>
          <a:prstGeom prst="can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</a:rPr>
              <a:t>Mobile app data</a:t>
            </a:r>
          </a:p>
        </p:txBody>
      </p:sp>
      <p:sp>
        <p:nvSpPr>
          <p:cNvPr id="37" name="Can 36"/>
          <p:cNvSpPr/>
          <p:nvPr/>
        </p:nvSpPr>
        <p:spPr>
          <a:xfrm>
            <a:off x="4784075" y="2426899"/>
            <a:ext cx="1263498" cy="1319115"/>
          </a:xfrm>
          <a:prstGeom prst="can">
            <a:avLst>
              <a:gd name="adj" fmla="val 14117"/>
            </a:avLst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2"/>
                </a:solidFill>
              </a:rPr>
              <a:t>Data Warehouse</a:t>
            </a:r>
          </a:p>
          <a:p>
            <a:pPr algn="ctr"/>
            <a:r>
              <a:rPr lang="en-US" sz="1800" b="1" dirty="0">
                <a:solidFill>
                  <a:schemeClr val="bg2"/>
                </a:solidFill>
              </a:rPr>
              <a:t>(DW)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276935" y="2224659"/>
            <a:ext cx="1447465" cy="1643459"/>
          </a:xfrm>
          <a:prstGeom prst="rightArrow">
            <a:avLst>
              <a:gd name="adj1" fmla="val 77573"/>
              <a:gd name="adj2" fmla="val 28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Extract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Transform (clean)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Load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1423580" y="2988775"/>
            <a:ext cx="298184" cy="752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ight Arrow 38"/>
          <p:cNvSpPr/>
          <p:nvPr/>
        </p:nvSpPr>
        <p:spPr>
          <a:xfrm>
            <a:off x="6190174" y="2248710"/>
            <a:ext cx="1350020" cy="1643459"/>
          </a:xfrm>
          <a:prstGeom prst="rightArrow">
            <a:avLst>
              <a:gd name="adj1" fmla="val 77573"/>
              <a:gd name="adj2" fmla="val 28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Query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Report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Analyze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Visualize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28" y="2471835"/>
            <a:ext cx="1486272" cy="170011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87593" y="4673096"/>
            <a:ext cx="1752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BI consultants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Data scientists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16514" y="3867150"/>
            <a:ext cx="145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</a:rPr>
              <a:t>Managers 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effectLst/>
              </a:rPr>
              <a:t>Decision makers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1528" y="1992578"/>
            <a:ext cx="1486272" cy="7315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Pivot Table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66D36C-FA88-48AF-A3D3-2ACCD5A10BFF}"/>
              </a:ext>
            </a:extLst>
          </p:cNvPr>
          <p:cNvSpPr txBox="1"/>
          <p:nvPr/>
        </p:nvSpPr>
        <p:spPr>
          <a:xfrm>
            <a:off x="3264559" y="1782452"/>
            <a:ext cx="1123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ETL technologies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F4ACD-70B9-416F-A7D2-A77AE560DD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367"/>
          <a:stretch/>
        </p:blipFill>
        <p:spPr>
          <a:xfrm>
            <a:off x="612744" y="1816892"/>
            <a:ext cx="611920" cy="4199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2BF4430-4095-49B0-94D5-B4DA64682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6" y="3796446"/>
            <a:ext cx="1257300" cy="8899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77D5779-4E6C-457B-80AB-58016B540DDA}"/>
              </a:ext>
            </a:extLst>
          </p:cNvPr>
          <p:cNvSpPr txBox="1"/>
          <p:nvPr/>
        </p:nvSpPr>
        <p:spPr>
          <a:xfrm>
            <a:off x="3080053" y="4702286"/>
            <a:ext cx="1752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BI consultants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Data scientists</a:t>
            </a:r>
          </a:p>
        </p:txBody>
      </p:sp>
    </p:spTree>
    <p:extLst>
      <p:ext uri="{BB962C8B-B14F-4D97-AF65-F5344CB8AC3E}">
        <p14:creationId xmlns:p14="http://schemas.microsoft.com/office/powerpoint/2010/main" val="6197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664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ACME GLOBAL!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1" y="971550"/>
            <a:ext cx="3809999" cy="4114800"/>
          </a:xfrm>
        </p:spPr>
        <p:txBody>
          <a:bodyPr>
            <a:noAutofit/>
          </a:bodyPr>
          <a:lstStyle/>
          <a:p>
            <a:r>
              <a:rPr lang="en-US" sz="2400" dirty="0"/>
              <a:t>You are a BI/finance consultant at ACME GLOBAL Inc., a company with a global presence.</a:t>
            </a:r>
          </a:p>
          <a:p>
            <a:r>
              <a:rPr lang="en-US" sz="2400" dirty="0"/>
              <a:t>It is year-end and </a:t>
            </a:r>
            <a:r>
              <a:rPr lang="en-US" sz="2400"/>
              <a:t>the budget director </a:t>
            </a:r>
            <a:r>
              <a:rPr lang="en-US" sz="2400" dirty="0"/>
              <a:t>wants to check the </a:t>
            </a:r>
            <a:r>
              <a:rPr lang="en-US" sz="2400" dirty="0">
                <a:solidFill>
                  <a:srgbClr val="0066FF"/>
                </a:solidFill>
              </a:rPr>
              <a:t>differences between budgeted costs and actual costs</a:t>
            </a:r>
            <a:r>
              <a:rPr lang="en-US" sz="2400" dirty="0">
                <a:solidFill>
                  <a:srgbClr val="FF9900"/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AutoShape 2" descr="Image result for global  comp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E56AE-C1A2-423D-AEC0-B70007C6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31" y="1123950"/>
            <a:ext cx="48387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ask about the data model and the data dictionary….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Single table, on a remote RDBMS (SmallBankDB)</a:t>
            </a:r>
          </a:p>
          <a:p>
            <a:r>
              <a:rPr lang="en-US" dirty="0"/>
              <a:t>Doable in Excel, but…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66950"/>
            <a:ext cx="2619375" cy="2657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8624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Division   = geography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Category = group of items, e.g., commission, lease, utilities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24A13-C4B5-42AD-BC3D-A693BD8771E9}"/>
              </a:ext>
            </a:extLst>
          </p:cNvPr>
          <p:cNvSpPr txBox="1"/>
          <p:nvPr/>
        </p:nvSpPr>
        <p:spPr>
          <a:xfrm>
            <a:off x="8493604" y="4868096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  <a:effectLst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344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309724" y="2248096"/>
            <a:ext cx="990600" cy="533400"/>
          </a:xfrm>
          <a:prstGeom prst="ellipse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41958" y="895350"/>
            <a:ext cx="2072642" cy="1219200"/>
          </a:xfrm>
          <a:prstGeom prst="can">
            <a:avLst>
              <a:gd name="adj" fmla="val 17127"/>
            </a:avLst>
          </a:prstGeom>
          <a:solidFill>
            <a:schemeClr val="accent3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Remote DBMS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“Smallbank DB”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ACME_Budget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56495" y="2559617"/>
            <a:ext cx="2005705" cy="15361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 Memory: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“myDataset” “BudgetDataTbl”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812002" y="1733550"/>
            <a:ext cx="1919389" cy="15361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On screen: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“BudgetDataLO”</a:t>
            </a:r>
          </a:p>
        </p:txBody>
      </p:sp>
      <p:sp>
        <p:nvSpPr>
          <p:cNvPr id="78" name="Right Arrow 77"/>
          <p:cNvSpPr/>
          <p:nvPr/>
        </p:nvSpPr>
        <p:spPr>
          <a:xfrm rot="20284832">
            <a:off x="2434701" y="2835188"/>
            <a:ext cx="3048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ight Arrow 80"/>
          <p:cNvSpPr/>
          <p:nvPr/>
        </p:nvSpPr>
        <p:spPr>
          <a:xfrm rot="5400000">
            <a:off x="1264919" y="2209996"/>
            <a:ext cx="3048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D845B-1B65-47AD-AF64-EA25F4CE389E}"/>
              </a:ext>
            </a:extLst>
          </p:cNvPr>
          <p:cNvGrpSpPr/>
          <p:nvPr/>
        </p:nvGrpSpPr>
        <p:grpSpPr>
          <a:xfrm>
            <a:off x="2421190" y="3033463"/>
            <a:ext cx="4954969" cy="1873815"/>
            <a:chOff x="2421190" y="3033463"/>
            <a:chExt cx="4954969" cy="1873815"/>
          </a:xfrm>
        </p:grpSpPr>
        <p:sp>
          <p:nvSpPr>
            <p:cNvPr id="6" name="Rectangle 5"/>
            <p:cNvSpPr/>
            <p:nvPr/>
          </p:nvSpPr>
          <p:spPr bwMode="auto">
            <a:xfrm>
              <a:off x="2815590" y="3378572"/>
              <a:ext cx="1912620" cy="1523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In memory: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“myPivotCache”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188314" y="3383279"/>
              <a:ext cx="1819368" cy="1523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On Screen: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en-US" sz="2000" dirty="0">
                  <a:solidFill>
                    <a:schemeClr val="bg1"/>
                  </a:solidFill>
                </a:rPr>
                <a:t>“myPivotTable”</a:t>
              </a:r>
            </a:p>
          </p:txBody>
        </p:sp>
        <p:sp>
          <p:nvSpPr>
            <p:cNvPr id="79" name="Right Arrow 78"/>
            <p:cNvSpPr/>
            <p:nvPr/>
          </p:nvSpPr>
          <p:spPr>
            <a:xfrm rot="2025513">
              <a:off x="2421190" y="3776780"/>
              <a:ext cx="304800" cy="304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4768202" y="3943349"/>
              <a:ext cx="304800" cy="304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ight Arrow 81"/>
            <p:cNvSpPr/>
            <p:nvPr/>
          </p:nvSpPr>
          <p:spPr>
            <a:xfrm rot="19073595">
              <a:off x="7071359" y="3033463"/>
              <a:ext cx="304800" cy="304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ight Arrow 79">
            <a:extLst>
              <a:ext uri="{FF2B5EF4-FFF2-40B4-BE49-F238E27FC236}">
                <a16:creationId xmlns:a16="http://schemas.microsoft.com/office/drawing/2014/main" id="{42807F0C-C33D-4AA3-B5D2-027E560B084D}"/>
              </a:ext>
            </a:extLst>
          </p:cNvPr>
          <p:cNvSpPr/>
          <p:nvPr/>
        </p:nvSpPr>
        <p:spPr>
          <a:xfrm>
            <a:off x="6019800" y="2362396"/>
            <a:ext cx="3048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Pivot Tables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… are BI tools for </a:t>
            </a:r>
            <a:r>
              <a:rPr lang="en-US" dirty="0">
                <a:solidFill>
                  <a:srgbClr val="FF9900"/>
                </a:solidFill>
              </a:rPr>
              <a:t>data summarization</a:t>
            </a:r>
          </a:p>
          <a:p>
            <a:r>
              <a:rPr lang="en-US" dirty="0"/>
              <a:t>They </a:t>
            </a:r>
            <a:r>
              <a:rPr lang="en-US" dirty="0">
                <a:solidFill>
                  <a:srgbClr val="FF9900"/>
                </a:solidFill>
              </a:rPr>
              <a:t>aggregate</a:t>
            </a:r>
            <a:r>
              <a:rPr lang="en-US" dirty="0"/>
              <a:t> data according to various </a:t>
            </a:r>
            <a:r>
              <a:rPr lang="en-US" dirty="0">
                <a:solidFill>
                  <a:srgbClr val="FF9900"/>
                </a:solidFill>
              </a:rPr>
              <a:t>dimensions</a:t>
            </a:r>
            <a:r>
              <a:rPr lang="en-US" dirty="0"/>
              <a:t> (e.g., time, location, department, product….)</a:t>
            </a:r>
          </a:p>
          <a:p>
            <a:r>
              <a:rPr lang="en-US" dirty="0"/>
              <a:t>They let you see your data in new ways: </a:t>
            </a:r>
            <a:r>
              <a:rPr lang="en-US" dirty="0">
                <a:solidFill>
                  <a:srgbClr val="FF9900"/>
                </a:solidFill>
              </a:rPr>
              <a:t>slicing </a:t>
            </a:r>
            <a:r>
              <a:rPr lang="en-US" dirty="0"/>
              <a:t>and</a:t>
            </a:r>
            <a:r>
              <a:rPr lang="en-US" dirty="0">
                <a:solidFill>
                  <a:srgbClr val="FF9900"/>
                </a:solidFill>
              </a:rPr>
              <a:t> dicing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FA62251-C487-4C94-B936-D5AA87FDCBC5}" vid="{63D9B92C-9678-4563-A990-ADC7A809F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9049</TotalTime>
  <Words>489</Words>
  <Application>Microsoft Office PowerPoint</Application>
  <PresentationFormat>On-screen Show (16:9)</PresentationFormat>
  <Paragraphs>84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BI tools: Excel’s Pivot table</vt:lpstr>
      <vt:lpstr>PowerPoint Presentation</vt:lpstr>
      <vt:lpstr>PowerPoint Presentation</vt:lpstr>
      <vt:lpstr>BI: the big picture</vt:lpstr>
      <vt:lpstr>Homework</vt:lpstr>
      <vt:lpstr>Welcome to ACME GLOBAL!</vt:lpstr>
      <vt:lpstr>First, ask about the data model and the data dictionary….</vt:lpstr>
      <vt:lpstr>Pivot Architecture</vt:lpstr>
      <vt:lpstr>Pivot Tables</vt:lpstr>
      <vt:lpstr> 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297</cp:revision>
  <dcterms:created xsi:type="dcterms:W3CDTF">2003-01-13T16:56:26Z</dcterms:created>
  <dcterms:modified xsi:type="dcterms:W3CDTF">2024-02-28T14:01:32Z</dcterms:modified>
</cp:coreProperties>
</file>