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notesMasterIdLst>
    <p:notesMasterId r:id="rId13"/>
  </p:notesMasterIdLst>
  <p:sldIdLst>
    <p:sldId id="399" r:id="rId2"/>
    <p:sldId id="386" r:id="rId3"/>
    <p:sldId id="436" r:id="rId4"/>
    <p:sldId id="409" r:id="rId5"/>
    <p:sldId id="438" r:id="rId6"/>
    <p:sldId id="427" r:id="rId7"/>
    <p:sldId id="432" r:id="rId8"/>
    <p:sldId id="435" r:id="rId9"/>
    <p:sldId id="431" r:id="rId10"/>
    <p:sldId id="434" r:id="rId11"/>
    <p:sldId id="433" r:id="rId12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946D2C"/>
    <a:srgbClr val="A29068"/>
    <a:srgbClr val="C5AF87"/>
    <a:srgbClr val="FFCC66"/>
    <a:srgbClr val="FF0000"/>
    <a:srgbClr val="FFFFCC"/>
    <a:srgbClr val="A50021"/>
    <a:srgbClr val="CC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02" autoAdjust="0"/>
    <p:restoredTop sz="94660" autoAdjust="0"/>
  </p:normalViewPr>
  <p:slideViewPr>
    <p:cSldViewPr>
      <p:cViewPr varScale="1">
        <p:scale>
          <a:sx n="153" d="100"/>
          <a:sy n="153" d="100"/>
        </p:scale>
        <p:origin x="108" y="1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5E4052EB-748E-4F35-948F-6967857D5B8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8128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F2F066-0B02-482C-BC80-76058A61996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690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668939-29E9-4750-B4EE-CC785320E36E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863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008CC-61D5-4D5B-9BCD-C05CE07C5C1E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873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F2F066-0B02-482C-BC80-76058A619966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571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90BD22-3793-4A2E-A277-C486C74A35BD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95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spc="1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Trading Analytics</a:t>
            </a:r>
          </a:p>
        </p:txBody>
      </p:sp>
    </p:spTree>
    <p:extLst>
      <p:ext uri="{BB962C8B-B14F-4D97-AF65-F5344CB8AC3E}">
        <p14:creationId xmlns:p14="http://schemas.microsoft.com/office/powerpoint/2010/main" val="307797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196703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2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029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47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pc="1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Trading Analytics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024148-7DA9-4943-9FF6-CF12696E9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819150"/>
            <a:ext cx="6336683" cy="32003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19800" y="3867150"/>
            <a:ext cx="2971800" cy="838200"/>
          </a:xfrm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WINIT: What Is New in Technology?</a:t>
            </a:r>
          </a:p>
        </p:txBody>
      </p:sp>
    </p:spTree>
    <p:extLst>
      <p:ext uri="{BB962C8B-B14F-4D97-AF65-F5344CB8AC3E}">
        <p14:creationId xmlns:p14="http://schemas.microsoft.com/office/powerpoint/2010/main" val="225618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26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69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58375E9-78E5-7E83-9140-2635DF93C5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7772400" cy="411641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77EEFCF-594E-457B-A883-2995FDC55ED8}"/>
              </a:ext>
            </a:extLst>
          </p:cNvPr>
          <p:cNvSpPr txBox="1">
            <a:spLocks/>
          </p:cNvSpPr>
          <p:nvPr/>
        </p:nvSpPr>
        <p:spPr>
          <a:xfrm>
            <a:off x="304800" y="8819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28879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38EEAD8-79AC-DFEC-05A1-9C3AD99656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7772400" cy="411641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rhp3rpah[1]">
            <a:extLst>
              <a:ext uri="{FF2B5EF4-FFF2-40B4-BE49-F238E27FC236}">
                <a16:creationId xmlns:a16="http://schemas.microsoft.com/office/drawing/2014/main" id="{02A06E73-53DC-F530-9A72-741E61446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199" y="70306"/>
            <a:ext cx="1066800" cy="892337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C2DE02-EA20-446E-A906-D80273504D4C}"/>
              </a:ext>
            </a:extLst>
          </p:cNvPr>
          <p:cNvSpPr txBox="1"/>
          <p:nvPr/>
        </p:nvSpPr>
        <p:spPr>
          <a:xfrm>
            <a:off x="304800" y="70306"/>
            <a:ext cx="48122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4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10448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81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72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4ED4F6-370A-4299-99BA-6237C0E61BAF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07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634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Trading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Stefano Grazioli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0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70FBDA-C487-433B-8FBA-AA45C3999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750"/>
            <a:ext cx="91440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3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337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04800" y="819150"/>
            <a:ext cx="6096000" cy="39592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Easy meter</a:t>
            </a:r>
          </a:p>
          <a:p>
            <a:r>
              <a:rPr lang="en-US" dirty="0"/>
              <a:t>Companies</a:t>
            </a:r>
          </a:p>
          <a:p>
            <a:r>
              <a:rPr lang="en-US" dirty="0"/>
              <a:t>Teams</a:t>
            </a:r>
          </a:p>
          <a:p>
            <a:pPr marL="1028700" lvl="1" indent="-742950">
              <a:buFont typeface="+mj-lt"/>
              <a:buAutoNum type="arabicPeriod"/>
            </a:pPr>
            <a:r>
              <a:rPr lang="en-US" dirty="0"/>
              <a:t>I will post a team formation form in MS Teams. Fill it and return it in the general chat.  No </a:t>
            </a:r>
            <a:r>
              <a:rPr lang="en-US" dirty="0" err="1"/>
              <a:t>teamId</a:t>
            </a:r>
            <a:r>
              <a:rPr lang="en-US" dirty="0"/>
              <a:t> = no team.</a:t>
            </a:r>
          </a:p>
          <a:p>
            <a:pPr marL="1028700" lvl="1" indent="-742950">
              <a:buFont typeface="+mj-lt"/>
              <a:buAutoNum type="arabicPeriod"/>
            </a:pPr>
            <a:r>
              <a:rPr lang="en-US" dirty="0"/>
              <a:t>How to submit as a team is described in the ‘grading policies’</a:t>
            </a:r>
          </a:p>
          <a:p>
            <a:pPr marL="1028700" lvl="1" indent="-742950">
              <a:buFont typeface="+mj-lt"/>
              <a:buAutoNum type="arabicPeriod"/>
            </a:pPr>
            <a:r>
              <a:rPr lang="en-US" dirty="0"/>
              <a:t>No more ‘best’ solutions.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31AF05-0F21-49BA-B23C-DCCA5AD82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5417" y="971550"/>
            <a:ext cx="3453335" cy="1219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8445E-E3A6-4DA7-BA17-6F0FE06DA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E59E5D-3189-4D18-B27E-14096F1CD0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Understand and use software </a:t>
            </a:r>
            <a:r>
              <a:rPr lang="en-US" dirty="0">
                <a:solidFill>
                  <a:srgbClr val="FF9933"/>
                </a:solidFill>
              </a:rPr>
              <a:t>classes</a:t>
            </a:r>
          </a:p>
          <a:p>
            <a:r>
              <a:rPr lang="en-US" dirty="0"/>
              <a:t>Manual stock trading</a:t>
            </a:r>
            <a:br>
              <a:rPr lang="en-US" dirty="0"/>
            </a:b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4278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04800" y="971550"/>
            <a:ext cx="7772400" cy="4038600"/>
          </a:xfrm>
        </p:spPr>
        <p:txBody>
          <a:bodyPr/>
          <a:lstStyle/>
          <a:p>
            <a:r>
              <a:rPr lang="en-US" dirty="0"/>
              <a:t>Name, major…</a:t>
            </a:r>
          </a:p>
          <a:p>
            <a:endParaRPr lang="en-US" dirty="0"/>
          </a:p>
          <a:p>
            <a:r>
              <a:rPr lang="en-US" dirty="0"/>
              <a:t>Things you like about the class</a:t>
            </a:r>
          </a:p>
          <a:p>
            <a:r>
              <a:rPr lang="en-US" dirty="0"/>
              <a:t>Things that can be improved</a:t>
            </a:r>
          </a:p>
          <a:p>
            <a:r>
              <a:rPr lang="en-US" dirty="0"/>
              <a:t>Attitude towards the Tournament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91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7FDD9D7-A001-4B2F-9290-5929C26CC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Retention Check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FB6DB3-999D-4CA2-A8C1-71597B4880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Orange words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C55D71-E034-4499-8902-0698E2D177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32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Knowledge check and H16 Demo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47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9EDB2-1898-4DBF-A7E5-1A594472E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Classes in Object-Oriented Programming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56705E-16F6-4506-AE3B-698576F2DE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873510"/>
            <a:ext cx="8686800" cy="1407728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1100" b="0" i="0" dirty="0">
                <a:effectLst/>
                <a:latin typeface="Söhne"/>
              </a:rPr>
              <a:t>In object-oriented programming (OOP), a </a:t>
            </a:r>
            <a:r>
              <a:rPr lang="en-US" sz="1100" b="0" i="0" dirty="0">
                <a:solidFill>
                  <a:srgbClr val="FF9933"/>
                </a:solidFill>
                <a:effectLst/>
                <a:latin typeface="Söhne"/>
              </a:rPr>
              <a:t>class</a:t>
            </a:r>
            <a:r>
              <a:rPr lang="en-US" sz="1100" b="0" i="0" dirty="0">
                <a:effectLst/>
                <a:latin typeface="Söhne"/>
              </a:rPr>
              <a:t> is a blueprint or a template for creating specific </a:t>
            </a:r>
            <a:r>
              <a:rPr lang="en-US" sz="1100" b="0" i="0" dirty="0">
                <a:solidFill>
                  <a:srgbClr val="FF9933"/>
                </a:solidFill>
                <a:effectLst/>
                <a:latin typeface="Söhne"/>
              </a:rPr>
              <a:t>instances</a:t>
            </a:r>
            <a:r>
              <a:rPr lang="en-US" sz="1100" b="0" i="0" dirty="0">
                <a:effectLst/>
                <a:latin typeface="Söhne"/>
              </a:rPr>
              <a:t> of the class. </a:t>
            </a:r>
          </a:p>
          <a:p>
            <a:r>
              <a:rPr lang="en-US" sz="2000" dirty="0"/>
              <a:t>A class = properties (variables) +</a:t>
            </a:r>
            <a:br>
              <a:rPr lang="en-US" sz="2000" dirty="0"/>
            </a:br>
            <a:r>
              <a:rPr lang="en-US" sz="2000" dirty="0"/>
              <a:t>	        methods (subs and functions)</a:t>
            </a:r>
          </a:p>
          <a:p>
            <a:r>
              <a:rPr lang="en-US" sz="2000" dirty="0"/>
              <a:t>An object = a specific instance of a class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164C04-1DBE-46C1-B4AA-DF843F2DDD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019B52-C44B-44ED-99F4-A3A8D4EBC68F}"/>
              </a:ext>
            </a:extLst>
          </p:cNvPr>
          <p:cNvSpPr/>
          <p:nvPr/>
        </p:nvSpPr>
        <p:spPr>
          <a:xfrm>
            <a:off x="7239000" y="2647950"/>
            <a:ext cx="1219200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Class “button”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099F60-40F7-42D6-87F7-52F08A2640E9}"/>
              </a:ext>
            </a:extLst>
          </p:cNvPr>
          <p:cNvSpPr/>
          <p:nvPr/>
        </p:nvSpPr>
        <p:spPr>
          <a:xfrm>
            <a:off x="5489511" y="3907241"/>
            <a:ext cx="1187003" cy="2308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lang="en-US" sz="900" dirty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ShowStockBtn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E84151-C674-4EA6-94A2-AF798F254C94}"/>
              </a:ext>
            </a:extLst>
          </p:cNvPr>
          <p:cNvSpPr/>
          <p:nvPr/>
        </p:nvSpPr>
        <p:spPr>
          <a:xfrm>
            <a:off x="6099111" y="4356955"/>
            <a:ext cx="1187003" cy="2308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lang="en-US" sz="900" dirty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QuitBtn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6DBC82-E457-4F74-AC35-2D5F1D542F9A}"/>
              </a:ext>
            </a:extLst>
          </p:cNvPr>
          <p:cNvSpPr/>
          <p:nvPr/>
        </p:nvSpPr>
        <p:spPr>
          <a:xfrm>
            <a:off x="7239000" y="4725899"/>
            <a:ext cx="1187003" cy="2308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lang="en-US" sz="900" dirty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…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6D2ED28-BDCA-4A92-A0A4-CF12468377C3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6327711" y="3232725"/>
            <a:ext cx="1520889" cy="616164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9E795CC-0015-4704-8955-0AA694D8A541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6784911" y="3232725"/>
            <a:ext cx="1063689" cy="104803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230F0AB-767D-42A8-8CDC-990009C9438E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7832501" y="3232725"/>
            <a:ext cx="16099" cy="1431262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Using Cookie Cutters - BettyCrocker.com">
            <a:extLst>
              <a:ext uri="{FF2B5EF4-FFF2-40B4-BE49-F238E27FC236}">
                <a16:creationId xmlns:a16="http://schemas.microsoft.com/office/drawing/2014/main" id="{4D9D2A85-760C-4B5D-82DB-0A5F76701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38" y="2419350"/>
            <a:ext cx="4652865" cy="260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70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9EDB2-1898-4DBF-A7E5-1A594472E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Building our own class: ‘Transaction’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42FCE5-58C0-4D66-846F-4F3D4947D4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850" y="891489"/>
            <a:ext cx="8534400" cy="3962400"/>
          </a:xfrm>
        </p:spPr>
        <p:txBody>
          <a:bodyPr/>
          <a:lstStyle/>
          <a:p>
            <a:r>
              <a:rPr lang="en-US" dirty="0"/>
              <a:t>A transaction is an operation that the trader asks the exchange to do.</a:t>
            </a:r>
          </a:p>
          <a:p>
            <a:r>
              <a:rPr lang="en-US" dirty="0"/>
              <a:t>Example: “Buy Stock”, “Sell Option”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164C04-1DBE-46C1-B4AA-DF843F2DDD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019B52-C44B-44ED-99F4-A3A8D4EBC68F}"/>
              </a:ext>
            </a:extLst>
          </p:cNvPr>
          <p:cNvSpPr/>
          <p:nvPr/>
        </p:nvSpPr>
        <p:spPr>
          <a:xfrm>
            <a:off x="7054882" y="2888962"/>
            <a:ext cx="1676400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Class “Transaction”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099F60-40F7-42D6-87F7-52F08A2640E9}"/>
              </a:ext>
            </a:extLst>
          </p:cNvPr>
          <p:cNvSpPr/>
          <p:nvPr/>
        </p:nvSpPr>
        <p:spPr>
          <a:xfrm>
            <a:off x="4760085" y="3869081"/>
            <a:ext cx="1360277" cy="2308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l"/>
            <a:r>
              <a:rPr lang="en-US" sz="900" dirty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CurrentTransaction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E84151-C674-4EA6-94A2-AF798F254C94}"/>
              </a:ext>
            </a:extLst>
          </p:cNvPr>
          <p:cNvSpPr/>
          <p:nvPr/>
        </p:nvSpPr>
        <p:spPr>
          <a:xfrm>
            <a:off x="5093371" y="4552950"/>
            <a:ext cx="1491803" cy="2308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l"/>
            <a:r>
              <a:rPr lang="en-US" sz="900" dirty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LastValidTransaction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6D2ED28-BDCA-4A92-A0A4-CF12468377C3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6172200" y="3473737"/>
            <a:ext cx="1720882" cy="526852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9E795CC-0015-4704-8955-0AA694D8A541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6600794" y="3473737"/>
            <a:ext cx="1292288" cy="1138874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230F0AB-767D-42A8-8CDC-990009C9438E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7834217" y="3473737"/>
            <a:ext cx="58865" cy="1128694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Using Cookie Cutters - BettyCrocker.com">
            <a:extLst>
              <a:ext uri="{FF2B5EF4-FFF2-40B4-BE49-F238E27FC236}">
                <a16:creationId xmlns:a16="http://schemas.microsoft.com/office/drawing/2014/main" id="{4D9D2A85-760C-4B5D-82DB-0A5F76701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38" y="3181350"/>
            <a:ext cx="3292157" cy="184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6BF851D-A1C9-4C9A-AF0B-42112EC319D2}"/>
              </a:ext>
            </a:extLst>
          </p:cNvPr>
          <p:cNvSpPr/>
          <p:nvPr/>
        </p:nvSpPr>
        <p:spPr>
          <a:xfrm>
            <a:off x="7467600" y="4602431"/>
            <a:ext cx="1187003" cy="2308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lang="en-US" sz="900" dirty="0">
                <a:solidFill>
                  <a:schemeClr val="bg1"/>
                </a:solidFill>
                <a:effectLst/>
                <a:latin typeface="Consolas" panose="020B0609020204030204" pitchFamily="49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01373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30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TA MSC 2023 red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TA MSC 2023 red" id="{2AE3991A-B185-4F36-B34E-3604A861BAC4}" vid="{322A9EE9-59D6-4DBE-9C98-35C936BE1A7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FTA MSC 2023 red</Template>
  <TotalTime>9490</TotalTime>
  <Words>205</Words>
  <Application>Microsoft Office PowerPoint</Application>
  <PresentationFormat>On-screen Show (16:9)</PresentationFormat>
  <Paragraphs>45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Calibri</vt:lpstr>
      <vt:lpstr>Consolas</vt:lpstr>
      <vt:lpstr>Segoe UI Light</vt:lpstr>
      <vt:lpstr>Segoe UI Semilight</vt:lpstr>
      <vt:lpstr>Söhne</vt:lpstr>
      <vt:lpstr>Times New Roman</vt:lpstr>
      <vt:lpstr>Verdana</vt:lpstr>
      <vt:lpstr>Wingdings</vt:lpstr>
      <vt:lpstr>FTA MSC 2023 red</vt:lpstr>
      <vt:lpstr>Trading</vt:lpstr>
      <vt:lpstr>PowerPoint Presentation</vt:lpstr>
      <vt:lpstr>Today’s objectives</vt:lpstr>
      <vt:lpstr>PowerPoint Presentation</vt:lpstr>
      <vt:lpstr>Learning Retention Check </vt:lpstr>
      <vt:lpstr>Homework</vt:lpstr>
      <vt:lpstr>Classes in Object-Oriented Programming</vt:lpstr>
      <vt:lpstr>Building our own class: ‘Transaction’</vt:lpstr>
      <vt:lpstr>PowerPoint Presentation</vt:lpstr>
      <vt:lpstr>PowerPoint Presentation</vt:lpstr>
      <vt:lpstr>PowerPoint Presentation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331</cp:revision>
  <dcterms:created xsi:type="dcterms:W3CDTF">2003-01-13T16:56:26Z</dcterms:created>
  <dcterms:modified xsi:type="dcterms:W3CDTF">2024-03-19T13:34:13Z</dcterms:modified>
</cp:coreProperties>
</file>