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2"/>
  </p:notesMasterIdLst>
  <p:sldIdLst>
    <p:sldId id="459" r:id="rId2"/>
    <p:sldId id="386" r:id="rId3"/>
    <p:sldId id="409" r:id="rId4"/>
    <p:sldId id="469" r:id="rId5"/>
    <p:sldId id="470" r:id="rId6"/>
    <p:sldId id="468" r:id="rId7"/>
    <p:sldId id="471" r:id="rId8"/>
    <p:sldId id="467" r:id="rId9"/>
    <p:sldId id="477" r:id="rId10"/>
    <p:sldId id="478" r:id="rId11"/>
    <p:sldId id="473" r:id="rId12"/>
    <p:sldId id="457" r:id="rId13"/>
    <p:sldId id="448" r:id="rId14"/>
    <p:sldId id="451" r:id="rId15"/>
    <p:sldId id="434" r:id="rId16"/>
    <p:sldId id="455" r:id="rId17"/>
    <p:sldId id="435" r:id="rId18"/>
    <p:sldId id="458" r:id="rId19"/>
    <p:sldId id="436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49" d="100"/>
          <a:sy n="149" d="100"/>
        </p:scale>
        <p:origin x="1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1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594A5-FACC-4939-B586-1627F784DE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678D0-37F9-4C86-9DE9-D3793F80325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3C563-B33B-4B10-A93F-C19994BB202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4BE13-31D7-48D0-A029-8E60927C0A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8858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1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42622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7425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5348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2468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Implied volatility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CE9-7B55-4A8F-8026-E6293334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Every how often to rebalance?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27C6-F025-4840-8890-2AFA20FA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Too often = higher transaction costs</a:t>
            </a:r>
          </a:p>
          <a:p>
            <a:r>
              <a:rPr lang="en-US" dirty="0"/>
              <a:t>Too infrequently = higher risk</a:t>
            </a:r>
          </a:p>
        </p:txBody>
      </p:sp>
    </p:spTree>
    <p:extLst>
      <p:ext uri="{BB962C8B-B14F-4D97-AF65-F5344CB8AC3E}">
        <p14:creationId xmlns:p14="http://schemas.microsoft.com/office/powerpoint/2010/main" val="1162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A768-1EA8-4EF5-85A1-1EB41135E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Volatility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37EFC-DE7D-47F7-AA2E-05FD208BC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compute delta</a:t>
            </a:r>
          </a:p>
        </p:txBody>
      </p:sp>
    </p:spTree>
    <p:extLst>
      <p:ext uri="{BB962C8B-B14F-4D97-AF65-F5344CB8AC3E}">
        <p14:creationId xmlns:p14="http://schemas.microsoft.com/office/powerpoint/2010/main" val="30718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is needed to compute delta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Volatility</a:t>
            </a:r>
            <a:r>
              <a:rPr lang="en-US" dirty="0"/>
              <a:t> is a measure of the dispersion of the returns of a security over a unit of time</a:t>
            </a:r>
          </a:p>
          <a:p>
            <a:pPr marL="0" indent="0">
              <a:buNone/>
            </a:pPr>
            <a:r>
              <a:rPr lang="en-US" dirty="0"/>
              <a:t>	Real world= not constant</a:t>
            </a:r>
          </a:p>
          <a:p>
            <a:pPr marL="0" indent="0">
              <a:buNone/>
            </a:pPr>
            <a:r>
              <a:rPr lang="en-US" dirty="0"/>
              <a:t>	HT (and BS model) = constant</a:t>
            </a:r>
          </a:p>
        </p:txBody>
      </p:sp>
    </p:spTree>
    <p:extLst>
      <p:ext uri="{BB962C8B-B14F-4D97-AF65-F5344CB8AC3E}">
        <p14:creationId xmlns:p14="http://schemas.microsoft.com/office/powerpoint/2010/main" val="28586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Problem: Solving for sigma is too hard!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 * N(d1) – Xe</a:t>
            </a:r>
            <a:r>
              <a:rPr lang="en-US" sz="2800" b="1" baseline="30000" dirty="0"/>
              <a:t>-rt</a:t>
            </a:r>
            <a:r>
              <a:rPr lang="en-US" sz="2800" b="1" dirty="0"/>
              <a:t> * N(d2)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“strike” or “exercise”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4977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technique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a ten year investment of  $1,000 generated an interest of $218.99 What interest rate have I earned?</a:t>
            </a:r>
          </a:p>
          <a:p>
            <a:r>
              <a:rPr lang="en-US" dirty="0"/>
              <a:t>I know the formula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3"/>
                </a:solidFill>
              </a:rPr>
              <a:t>Interest = 1000 [(1+r)</a:t>
            </a:r>
            <a:r>
              <a:rPr lang="en-US" baseline="30000" dirty="0">
                <a:solidFill>
                  <a:schemeClr val="accent3"/>
                </a:solidFill>
              </a:rPr>
              <a:t>10</a:t>
            </a:r>
            <a:r>
              <a:rPr lang="en-US" dirty="0">
                <a:solidFill>
                  <a:schemeClr val="accent3"/>
                </a:solidFill>
              </a:rPr>
              <a:t> -1]</a:t>
            </a:r>
            <a:br>
              <a:rPr lang="en-US" dirty="0"/>
            </a:br>
            <a:r>
              <a:rPr lang="en-US" dirty="0"/>
              <a:t>but I do not know how to invert it</a:t>
            </a:r>
          </a:p>
        </p:txBody>
      </p:sp>
    </p:spTree>
    <p:extLst>
      <p:ext uri="{BB962C8B-B14F-4D97-AF65-F5344CB8AC3E}">
        <p14:creationId xmlns:p14="http://schemas.microsoft.com/office/powerpoint/2010/main" val="33971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 iteratively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5867400" cy="4171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Pick an arbitrary solution value (e.g., r = 1%) and compute the formula: I = 1000 [(1+r)</a:t>
            </a:r>
            <a:r>
              <a:rPr lang="en-US" sz="2000" baseline="30000" dirty="0"/>
              <a:t>10</a:t>
            </a:r>
            <a:r>
              <a:rPr lang="en-US" sz="2000" dirty="0"/>
              <a:t> -1]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Try another solution value (e.g., r=1.1%) and compute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the value of I obtained in step 2 is closer to the target value of I ($218.99), keep increasing the value of r, else reduce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on going until you find an r that generates a value of I close enough to the target I=$218.99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3145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5486400" cy="4171950"/>
          </a:xfrm>
        </p:spPr>
        <p:txBody>
          <a:bodyPr>
            <a:normAutofit/>
          </a:bodyPr>
          <a:lstStyle/>
          <a:p>
            <a:r>
              <a:rPr lang="en-US" sz="2800" dirty="0"/>
              <a:t>Easy to use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r>
              <a:rPr lang="en-US" sz="2800" dirty="0"/>
              <a:t>Often only approximations</a:t>
            </a:r>
          </a:p>
          <a:p>
            <a:r>
              <a:rPr lang="en-US" sz="2800" dirty="0"/>
              <a:t>Not guaranteed to find a solution</a:t>
            </a:r>
          </a:p>
          <a:p>
            <a:r>
              <a:rPr lang="en-US" sz="2800" dirty="0"/>
              <a:t>Might miss solutions in case there is more than one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248400" y="2190750"/>
            <a:ext cx="0" cy="2133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715000" y="3790950"/>
            <a:ext cx="3124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8753008" y="3902645"/>
            <a:ext cx="64120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33799" y="2167015"/>
            <a:ext cx="143201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y</a:t>
            </a:r>
          </a:p>
        </p:txBody>
      </p:sp>
      <p:sp>
        <p:nvSpPr>
          <p:cNvPr id="5" name="Freeform 4"/>
          <p:cNvSpPr/>
          <p:nvPr/>
        </p:nvSpPr>
        <p:spPr>
          <a:xfrm>
            <a:off x="6437745" y="2242701"/>
            <a:ext cx="2340513" cy="1501231"/>
          </a:xfrm>
          <a:custGeom>
            <a:avLst/>
            <a:gdLst>
              <a:gd name="connsiteX0" fmla="*/ 0 w 2272146"/>
              <a:gd name="connsiteY0" fmla="*/ 1479871 h 1501547"/>
              <a:gd name="connsiteX1" fmla="*/ 314037 w 2272146"/>
              <a:gd name="connsiteY1" fmla="*/ 1452161 h 1501547"/>
              <a:gd name="connsiteX2" fmla="*/ 489528 w 2272146"/>
              <a:gd name="connsiteY2" fmla="*/ 1045761 h 1501547"/>
              <a:gd name="connsiteX3" fmla="*/ 535710 w 2272146"/>
              <a:gd name="connsiteY3" fmla="*/ 620889 h 1501547"/>
              <a:gd name="connsiteX4" fmla="*/ 785091 w 2272146"/>
              <a:gd name="connsiteY4" fmla="*/ 491580 h 1501547"/>
              <a:gd name="connsiteX5" fmla="*/ 979055 w 2272146"/>
              <a:gd name="connsiteY5" fmla="*/ 999580 h 1501547"/>
              <a:gd name="connsiteX6" fmla="*/ 1089891 w 2272146"/>
              <a:gd name="connsiteY6" fmla="*/ 1276671 h 1501547"/>
              <a:gd name="connsiteX7" fmla="*/ 1440873 w 2272146"/>
              <a:gd name="connsiteY7" fmla="*/ 990343 h 1501547"/>
              <a:gd name="connsiteX8" fmla="*/ 1597891 w 2272146"/>
              <a:gd name="connsiteY8" fmla="*/ 149834 h 1501547"/>
              <a:gd name="connsiteX9" fmla="*/ 1828800 w 2272146"/>
              <a:gd name="connsiteY9" fmla="*/ 29761 h 1501547"/>
              <a:gd name="connsiteX10" fmla="*/ 1838037 w 2272146"/>
              <a:gd name="connsiteY10" fmla="*/ 491580 h 1501547"/>
              <a:gd name="connsiteX11" fmla="*/ 1995055 w 2272146"/>
              <a:gd name="connsiteY11" fmla="*/ 888743 h 1501547"/>
              <a:gd name="connsiteX12" fmla="*/ 2096655 w 2272146"/>
              <a:gd name="connsiteY12" fmla="*/ 1267434 h 1501547"/>
              <a:gd name="connsiteX13" fmla="*/ 2272146 w 2272146"/>
              <a:gd name="connsiteY13" fmla="*/ 1442925 h 1501547"/>
              <a:gd name="connsiteX14" fmla="*/ 2272146 w 2272146"/>
              <a:gd name="connsiteY14" fmla="*/ 1442925 h 1501547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1995055 w 2272146"/>
              <a:gd name="connsiteY11" fmla="*/ 888428 h 1501232"/>
              <a:gd name="connsiteX12" fmla="*/ 2096655 w 2272146"/>
              <a:gd name="connsiteY12" fmla="*/ 1267119 h 1501232"/>
              <a:gd name="connsiteX13" fmla="*/ 2272146 w 2272146"/>
              <a:gd name="connsiteY13" fmla="*/ 1442610 h 1501232"/>
              <a:gd name="connsiteX14" fmla="*/ 2272146 w 2272146"/>
              <a:gd name="connsiteY14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096655 w 2272146"/>
              <a:gd name="connsiteY11" fmla="*/ 1267119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156476 w 2272146"/>
              <a:gd name="connsiteY11" fmla="*/ 1245754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79055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158257 w 2340513"/>
              <a:gd name="connsiteY6" fmla="*/ 1284901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06403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32041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0513" h="1501231">
                <a:moveTo>
                  <a:pt x="0" y="1479555"/>
                </a:moveTo>
                <a:cubicBezTo>
                  <a:pt x="116224" y="1501876"/>
                  <a:pt x="232449" y="1524197"/>
                  <a:pt x="314037" y="1451845"/>
                </a:cubicBezTo>
                <a:cubicBezTo>
                  <a:pt x="395625" y="1379493"/>
                  <a:pt x="452583" y="1183990"/>
                  <a:pt x="489528" y="1045445"/>
                </a:cubicBezTo>
                <a:cubicBezTo>
                  <a:pt x="526473" y="906900"/>
                  <a:pt x="486450" y="712936"/>
                  <a:pt x="535710" y="620573"/>
                </a:cubicBezTo>
                <a:cubicBezTo>
                  <a:pt x="584970" y="528210"/>
                  <a:pt x="714761" y="428149"/>
                  <a:pt x="785091" y="491264"/>
                </a:cubicBezTo>
                <a:cubicBezTo>
                  <a:pt x="855421" y="554379"/>
                  <a:pt x="895497" y="866991"/>
                  <a:pt x="957691" y="999264"/>
                </a:cubicBezTo>
                <a:cubicBezTo>
                  <a:pt x="1019885" y="1131537"/>
                  <a:pt x="1077727" y="1286440"/>
                  <a:pt x="1158257" y="1284900"/>
                </a:cubicBezTo>
                <a:cubicBezTo>
                  <a:pt x="1238787" y="1283361"/>
                  <a:pt x="1367601" y="1179257"/>
                  <a:pt x="1440873" y="990027"/>
                </a:cubicBezTo>
                <a:cubicBezTo>
                  <a:pt x="1514145" y="800797"/>
                  <a:pt x="1533237" y="309615"/>
                  <a:pt x="1597891" y="149518"/>
                </a:cubicBezTo>
                <a:cubicBezTo>
                  <a:pt x="1662545" y="-10579"/>
                  <a:pt x="1773108" y="-26801"/>
                  <a:pt x="1828800" y="29445"/>
                </a:cubicBezTo>
                <a:cubicBezTo>
                  <a:pt x="1884492" y="85691"/>
                  <a:pt x="1877428" y="284273"/>
                  <a:pt x="1932041" y="486991"/>
                </a:cubicBezTo>
                <a:cubicBezTo>
                  <a:pt x="1986654" y="689709"/>
                  <a:pt x="2099792" y="1086483"/>
                  <a:pt x="2156476" y="1245753"/>
                </a:cubicBezTo>
                <a:cubicBezTo>
                  <a:pt x="2213160" y="1405023"/>
                  <a:pt x="2241473" y="1410512"/>
                  <a:pt x="2272146" y="1442609"/>
                </a:cubicBezTo>
                <a:cubicBezTo>
                  <a:pt x="2302819" y="1474706"/>
                  <a:pt x="2317724" y="1439761"/>
                  <a:pt x="2340513" y="1438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921381" y="371475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7184166" y="3710461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2571750"/>
            <a:ext cx="0" cy="133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ACEBC2-D0A9-4343-897B-29663B2D3988}"/>
              </a:ext>
            </a:extLst>
          </p:cNvPr>
          <p:cNvSpPr/>
          <p:nvPr/>
        </p:nvSpPr>
        <p:spPr>
          <a:xfrm>
            <a:off x="7111067" y="4324350"/>
            <a:ext cx="1478456" cy="609595"/>
          </a:xfrm>
          <a:prstGeom prst="wedgeRoundRectCallout">
            <a:avLst>
              <a:gd name="adj1" fmla="val -44398"/>
              <a:gd name="adj2" fmla="val -123140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found the max!</a:t>
            </a:r>
          </a:p>
        </p:txBody>
      </p:sp>
    </p:spTree>
    <p:extLst>
      <p:ext uri="{BB962C8B-B14F-4D97-AF65-F5344CB8AC3E}">
        <p14:creationId xmlns:p14="http://schemas.microsoft.com/office/powerpoint/2010/main" val="33624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4A75-9536-47CF-ABBC-B08ED44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volatility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90B3-5E72-408F-9216-4BE627ED4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Assume that BS is true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the volatility that will match the observed market price using an iterative technique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17B2E8-5655-47A3-950F-A6045CB7BCAB}"/>
              </a:ext>
            </a:extLst>
          </p:cNvPr>
          <p:cNvSpPr/>
          <p:nvPr/>
        </p:nvSpPr>
        <p:spPr>
          <a:xfrm>
            <a:off x="8305800" y="4857750"/>
            <a:ext cx="7620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48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Tools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Goal seek</a:t>
            </a:r>
            <a:br>
              <a:rPr lang="en-US" sz="2400" dirty="0"/>
            </a:br>
            <a:r>
              <a:rPr lang="en-US" sz="2400" dirty="0"/>
              <a:t>if you have one unknown “X” and one known “Y” – as in the example</a:t>
            </a:r>
          </a:p>
          <a:p>
            <a:r>
              <a:rPr lang="en-US" sz="2400" dirty="0"/>
              <a:t>Goal “Y” is a constant</a:t>
            </a:r>
          </a:p>
          <a:p>
            <a:r>
              <a:rPr lang="en-US" sz="2400" dirty="0"/>
              <a:t>No constraints (e.g., x &gt; 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Solver</a:t>
            </a:r>
            <a:br>
              <a:rPr lang="en-US" sz="2400" dirty="0"/>
            </a:br>
            <a:r>
              <a:rPr lang="en-US" sz="2400" dirty="0"/>
              <a:t>if you have more than one unknown “X”s – e.g., suppose that we did not know t </a:t>
            </a:r>
            <a:r>
              <a:rPr lang="en-US" sz="2400" b="1" dirty="0"/>
              <a:t>and</a:t>
            </a:r>
            <a:r>
              <a:rPr lang="en-US" sz="2400" dirty="0"/>
              <a:t> r</a:t>
            </a:r>
          </a:p>
          <a:p>
            <a:r>
              <a:rPr lang="en-US" sz="2400" dirty="0"/>
              <a:t>Goal “Y” can be a constant, or a min, or a max</a:t>
            </a:r>
          </a:p>
          <a:p>
            <a:r>
              <a:rPr lang="en-US" sz="2400" dirty="0"/>
              <a:t>Can do constraints on the Xs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4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6019800" cy="39592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Another easy homework</a:t>
            </a:r>
          </a:p>
          <a:p>
            <a:r>
              <a:rPr lang="en-US" dirty="0">
                <a:solidFill>
                  <a:srgbClr val="FF9900"/>
                </a:solidFill>
              </a:rPr>
              <a:t>NEW TICKERS </a:t>
            </a:r>
            <a:r>
              <a:rPr lang="en-US" dirty="0"/>
              <a:t>on ALPHA</a:t>
            </a:r>
          </a:p>
          <a:p>
            <a:pPr lvl="1"/>
            <a:r>
              <a:rPr lang="en-US" dirty="0"/>
              <a:t>Do H20 on ALPHA (or other DBs if they have the new tickers)</a:t>
            </a:r>
          </a:p>
          <a:p>
            <a:r>
              <a:rPr lang="en-US" dirty="0"/>
              <a:t>Learning objective: estimate volatility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Confidence with technology improving?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Class goals clear?</a:t>
            </a:r>
          </a:p>
          <a:p>
            <a:r>
              <a:rPr lang="en-US" dirty="0"/>
              <a:t>Any questions you have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22882-48BF-4DEB-8850-13FB1EC89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23426"/>
              </p:ext>
            </p:extLst>
          </p:nvPr>
        </p:nvGraphicFramePr>
        <p:xfrm>
          <a:off x="457200" y="2095441"/>
          <a:ext cx="8077200" cy="243840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5026681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95462263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5507391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5652482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24599293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3325531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1/|delta| long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x * 1/|delta|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3365547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1/delta short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x * 1/delta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4203879732"/>
                  </a:ext>
                </a:extLst>
              </a:tr>
            </a:tbl>
          </a:graphicData>
        </a:graphic>
      </p:graphicFrame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Manual delta hedging</a:t>
            </a:r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304800" y="1428750"/>
            <a:ext cx="3124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If your position is...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3390900" y="1428750"/>
            <a:ext cx="3657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...this is what you need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139940"/>
            <a:ext cx="2052735" cy="28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catch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r>
              <a:rPr lang="en-US" dirty="0"/>
              <a:t>Delta changes with time....</a:t>
            </a:r>
          </a:p>
        </p:txBody>
      </p:sp>
      <p:pic>
        <p:nvPicPr>
          <p:cNvPr id="1026" name="Picture 2" descr="C:\Users\sg6m\AppData\Local\Microsoft\Windows\Temporary Internet Files\Content.IE5\K95A5X76\MCj04127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57350"/>
            <a:ext cx="2470357" cy="317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Delta changes in time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43013"/>
            <a:ext cx="8458200" cy="3829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Call Option = N(d1)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Put Option = N(d1) -1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d1 = {ln(S/X) + (r +  </a:t>
            </a:r>
            <a:r>
              <a:rPr dirty="0">
                <a:latin typeface="Symbol" panose="05050102010706020507" pitchFamily="18" charset="2"/>
              </a:rPr>
              <a:t>s</a:t>
            </a:r>
            <a:r>
              <a:rPr dirty="0"/>
              <a:t> </a:t>
            </a:r>
            <a:r>
              <a:rPr baseline="30000" dirty="0"/>
              <a:t>2</a:t>
            </a:r>
            <a:r>
              <a:rPr dirty="0"/>
              <a:t>/2) t}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                          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dirty="0">
                <a:sym typeface="Symbol" pitchFamily="18" charset="2"/>
              </a:rPr>
              <a:t> </a:t>
            </a:r>
            <a:r>
              <a:rPr dirty="0"/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814730" y="3867150"/>
            <a:ext cx="41910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910230" y="4899109"/>
            <a:ext cx="5150449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N()  is the standard normal cumulative distribution function and it is provided in Excel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8EACD58-8E07-4956-BC80-3DB540388A2A}"/>
              </a:ext>
            </a:extLst>
          </p:cNvPr>
          <p:cNvSpPr/>
          <p:nvPr/>
        </p:nvSpPr>
        <p:spPr>
          <a:xfrm rot="3784158">
            <a:off x="6255763" y="3335619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BF81696-58D9-4CA6-BA9F-DA038EF66F8B}"/>
              </a:ext>
            </a:extLst>
          </p:cNvPr>
          <p:cNvSpPr/>
          <p:nvPr/>
        </p:nvSpPr>
        <p:spPr>
          <a:xfrm rot="4680181">
            <a:off x="4819286" y="3947162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6809CB1-C4E2-4452-9578-5AF415CC7CAE}"/>
              </a:ext>
            </a:extLst>
          </p:cNvPr>
          <p:cNvSpPr/>
          <p:nvPr/>
        </p:nvSpPr>
        <p:spPr>
          <a:xfrm rot="2307563">
            <a:off x="2876187" y="3183943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026" name="Picture 2" descr="😱 Face Screaming In Fear Emoji | Scream Emoji">
            <a:extLst>
              <a:ext uri="{FF2B5EF4-FFF2-40B4-BE49-F238E27FC236}">
                <a16:creationId xmlns:a16="http://schemas.microsoft.com/office/drawing/2014/main" id="{E95EF2CA-3D00-4556-B817-43E2196E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1668"/>
            <a:ext cx="1075607" cy="10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your hedge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57250"/>
            <a:ext cx="7772400" cy="422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In the HT, Delta changes with </a:t>
            </a:r>
            <a:r>
              <a:rPr lang="en-US" sz="2000" b="1" dirty="0">
                <a:solidFill>
                  <a:schemeClr val="hlink"/>
                </a:solidFill>
              </a:rPr>
              <a:t>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hlink"/>
                </a:solidFill>
              </a:rPr>
              <a:t> t  </a:t>
            </a:r>
            <a:r>
              <a:rPr lang="en-US" sz="2000" dirty="0"/>
              <a:t>(r,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are fixed). So, the hedge needs to be periodically readjusted</a:t>
            </a:r>
            <a:r>
              <a:rPr lang="en-US" sz="2000" i="1" dirty="0"/>
              <a:t> – </a:t>
            </a:r>
            <a:r>
              <a:rPr lang="en-US" sz="2000" dirty="0"/>
              <a:t>a practice called</a:t>
            </a:r>
            <a:r>
              <a:rPr lang="en-US" sz="2000" i="1" dirty="0"/>
              <a:t> </a:t>
            </a:r>
            <a:r>
              <a:rPr lang="en-US" sz="2000" b="1" dirty="0">
                <a:solidFill>
                  <a:srgbClr val="FF9900"/>
                </a:solidFill>
              </a:rPr>
              <a:t>rebalancing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b="1" i="1" dirty="0"/>
              <a:t>Example:</a:t>
            </a:r>
            <a:br>
              <a:rPr lang="en-US" sz="2000" i="1" dirty="0"/>
            </a:br>
            <a:r>
              <a:rPr lang="en-US" sz="2000" i="1" dirty="0"/>
              <a:t>Yesterday we wanted to hedge 100,000 AAPL long shares and so we shorted 125,000 calls (delta was 0.8).</a:t>
            </a:r>
            <a:r>
              <a:rPr sz="2000" i="1" dirty="0"/>
              <a:t> B</a:t>
            </a:r>
            <a:r>
              <a:rPr lang="en-US" sz="2000" i="1" dirty="0"/>
              <a:t>ut today the delta is 0.9.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000" dirty="0"/>
              <a:t>	</a:t>
            </a:r>
            <a:r>
              <a:rPr lang="fr-FR" sz="2400" dirty="0"/>
              <a:t>N</a:t>
            </a:r>
            <a:r>
              <a:rPr lang="fr-FR" sz="2400" baseline="-25000" dirty="0"/>
              <a:t>calls</a:t>
            </a:r>
            <a:r>
              <a:rPr lang="fr-FR" sz="2400" dirty="0"/>
              <a:t>  = - 100,000 * 1/0.9</a:t>
            </a:r>
            <a:endParaRPr lang="fr-FR" sz="2000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400" dirty="0"/>
              <a:t>	N</a:t>
            </a:r>
            <a:r>
              <a:rPr lang="fr-FR" sz="2400" baseline="-25000" dirty="0"/>
              <a:t>calls</a:t>
            </a:r>
            <a:r>
              <a:rPr lang="fr-FR" sz="2000" dirty="0"/>
              <a:t>  = - 111,111</a:t>
            </a:r>
            <a:endParaRPr lang="en-US" sz="2000" i="1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so, we need to </a:t>
            </a:r>
            <a:r>
              <a:rPr lang="en-US" sz="2000" b="1" dirty="0">
                <a:solidFill>
                  <a:srgbClr val="FF9900"/>
                </a:solidFill>
              </a:rPr>
              <a:t>buy back </a:t>
            </a:r>
            <a:r>
              <a:rPr lang="en-US" sz="2000" i="1" dirty="0"/>
              <a:t>13,889 calls (=125,000-111,111)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to maintain delta neutrality.</a:t>
            </a:r>
          </a:p>
        </p:txBody>
      </p:sp>
      <p:pic>
        <p:nvPicPr>
          <p:cNvPr id="235524" name="Picture 4" descr="MCj03798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748" y="3714750"/>
            <a:ext cx="1603877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4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-111,111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dirty="0">
                <a:solidFill>
                  <a:srgbClr val="FF9900"/>
                </a:solidFill>
              </a:rPr>
              <a:t>S</a:t>
            </a:r>
            <a:r>
              <a:rPr lang="en-US" sz="2000" b="1" i="1" dirty="0">
                <a:solidFill>
                  <a:srgbClr val="FF9900"/>
                </a:solidFill>
              </a:rPr>
              <a:t>uppose that the 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</a:t>
            </a:r>
            <a:r>
              <a:rPr sz="2000" dirty="0"/>
              <a:t>= 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111</a:t>
            </a:r>
            <a:r>
              <a:rPr sz="2000" dirty="0"/>
              <a:t>,</a:t>
            </a:r>
            <a:r>
              <a:rPr lang="en-US" sz="2000" dirty="0"/>
              <a:t>111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-</a:t>
            </a:r>
            <a:r>
              <a:rPr sz="2000" dirty="0"/>
              <a:t> 1,</a:t>
            </a:r>
            <a:r>
              <a:rPr lang="en-US" sz="2000" dirty="0"/>
              <a:t>999,998</a:t>
            </a:r>
            <a:r>
              <a:rPr sz="2000" dirty="0"/>
              <a:t>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   i.e., approx. $0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still have a </a:t>
            </a:r>
            <a:r>
              <a:rPr sz="2000" dirty="0"/>
              <a:t> </a:t>
            </a:r>
            <a:r>
              <a:rPr sz="2000" b="1" dirty="0">
                <a:solidFill>
                  <a:srgbClr val="FF9900"/>
                </a:solidFill>
              </a:rPr>
              <a:t>Delta neutral portfolio (yay!)</a:t>
            </a:r>
            <a:endParaRPr lang="en-US" sz="2000" b="1" i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Suppose that we </a:t>
            </a:r>
            <a:r>
              <a:rPr lang="en-US" sz="2000" b="1" dirty="0">
                <a:solidFill>
                  <a:srgbClr val="FF9900"/>
                </a:solidFill>
              </a:rPr>
              <a:t>did not</a:t>
            </a:r>
            <a:r>
              <a:rPr lang="en-US" sz="2000" dirty="0"/>
              <a:t> rebalance. We kept 100,000 AAPL &amp;</a:t>
            </a:r>
            <a:br>
              <a:rPr lang="en-US" sz="2000" dirty="0"/>
            </a:br>
            <a:r>
              <a:rPr lang="en-US" sz="2000" dirty="0"/>
              <a:t>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i="1" dirty="0">
                <a:solidFill>
                  <a:srgbClr val="FF9900"/>
                </a:solidFill>
              </a:rPr>
              <a:t>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125,000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–</a:t>
            </a:r>
            <a:r>
              <a:rPr sz="2000" dirty="0"/>
              <a:t> </a:t>
            </a:r>
            <a:r>
              <a:rPr lang="en-US" sz="2000" dirty="0"/>
              <a:t>2,250,000 </a:t>
            </a:r>
            <a:r>
              <a:rPr sz="2000" dirty="0"/>
              <a:t>= </a:t>
            </a:r>
            <a:r>
              <a:rPr lang="en-US" sz="2000" dirty="0"/>
              <a:t>-$250,000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I have lost money. This is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/>
              <a:t> a </a:t>
            </a:r>
            <a:r>
              <a:rPr sz="2000" dirty="0"/>
              <a:t>Delta neutral portfolio</a:t>
            </a:r>
            <a:r>
              <a:rPr lang="en-US" sz="2000" dirty="0"/>
              <a:t>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5CCAC-EC63-4B0D-BF5F-AB2CC94D1C34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35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9693</TotalTime>
  <Words>1095</Words>
  <Application>Microsoft Office PowerPoint</Application>
  <PresentationFormat>On-screen Show (16:9)</PresentationFormat>
  <Paragraphs>132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Comic Sans MS</vt:lpstr>
      <vt:lpstr>Segoe UI Light</vt:lpstr>
      <vt:lpstr>Segoe UI Semilight</vt:lpstr>
      <vt:lpstr>Symbol</vt:lpstr>
      <vt:lpstr>Times New Roman</vt:lpstr>
      <vt:lpstr>Verdana</vt:lpstr>
      <vt:lpstr>Wingdings</vt:lpstr>
      <vt:lpstr>FA MSA orange 2023</vt:lpstr>
      <vt:lpstr>Implied volatility</vt:lpstr>
      <vt:lpstr>PowerPoint Presentation</vt:lpstr>
      <vt:lpstr>PowerPoint Presentation</vt:lpstr>
      <vt:lpstr>Manual delta hedging</vt:lpstr>
      <vt:lpstr>There is a catch</vt:lpstr>
      <vt:lpstr>Delta changes in time</vt:lpstr>
      <vt:lpstr>Rebalancing your hedge</vt:lpstr>
      <vt:lpstr>Numeric check: does it work?</vt:lpstr>
      <vt:lpstr>Numeric check: does it work?</vt:lpstr>
      <vt:lpstr>Every how often to rebalance?</vt:lpstr>
      <vt:lpstr>PowerPoint Presentation</vt:lpstr>
      <vt:lpstr>Volatility</vt:lpstr>
      <vt:lpstr>Volatility is needed to compute delta</vt:lpstr>
      <vt:lpstr>Problem: Solving for sigma is too hard!</vt:lpstr>
      <vt:lpstr>Iterative technique example</vt:lpstr>
      <vt:lpstr>Finding r iteratively</vt:lpstr>
      <vt:lpstr>Iterative Solutions</vt:lpstr>
      <vt:lpstr>Implicit volatility method</vt:lpstr>
      <vt:lpstr>Excel Tools comparison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368</cp:revision>
  <dcterms:created xsi:type="dcterms:W3CDTF">2003-01-13T16:56:26Z</dcterms:created>
  <dcterms:modified xsi:type="dcterms:W3CDTF">2024-04-02T17:52:01Z</dcterms:modified>
</cp:coreProperties>
</file>