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35"/>
  </p:notesMasterIdLst>
  <p:sldIdLst>
    <p:sldId id="476" r:id="rId2"/>
    <p:sldId id="963" r:id="rId3"/>
    <p:sldId id="962" r:id="rId4"/>
    <p:sldId id="397" r:id="rId5"/>
    <p:sldId id="959" r:id="rId6"/>
    <p:sldId id="960" r:id="rId7"/>
    <p:sldId id="393" r:id="rId8"/>
    <p:sldId id="955" r:id="rId9"/>
    <p:sldId id="853" r:id="rId10"/>
    <p:sldId id="956" r:id="rId11"/>
    <p:sldId id="469" r:id="rId12"/>
    <p:sldId id="431" r:id="rId13"/>
    <p:sldId id="465" r:id="rId14"/>
    <p:sldId id="958" r:id="rId15"/>
    <p:sldId id="394" r:id="rId16"/>
    <p:sldId id="450" r:id="rId17"/>
    <p:sldId id="451" r:id="rId18"/>
    <p:sldId id="441" r:id="rId19"/>
    <p:sldId id="422" r:id="rId20"/>
    <p:sldId id="423" r:id="rId21"/>
    <p:sldId id="425" r:id="rId22"/>
    <p:sldId id="445" r:id="rId23"/>
    <p:sldId id="424" r:id="rId24"/>
    <p:sldId id="426" r:id="rId25"/>
    <p:sldId id="427" r:id="rId26"/>
    <p:sldId id="442" r:id="rId27"/>
    <p:sldId id="453" r:id="rId28"/>
    <p:sldId id="457" r:id="rId29"/>
    <p:sldId id="458" r:id="rId30"/>
    <p:sldId id="428" r:id="rId31"/>
    <p:sldId id="964" r:id="rId32"/>
    <p:sldId id="855" r:id="rId33"/>
    <p:sldId id="372" r:id="rId34"/>
  </p:sldIdLst>
  <p:sldSz cx="9144000" cy="5143500" type="screen16x9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9EDF4"/>
    <a:srgbClr val="A5C174"/>
    <a:srgbClr val="FFFF99"/>
    <a:srgbClr val="FFFFCC"/>
    <a:srgbClr val="A50021"/>
    <a:srgbClr val="CCFFFF"/>
    <a:srgbClr val="66FF33"/>
    <a:srgbClr val="FF33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90" autoAdjust="0"/>
    <p:restoredTop sz="94631" autoAdjust="0"/>
  </p:normalViewPr>
  <p:slideViewPr>
    <p:cSldViewPr>
      <p:cViewPr varScale="1">
        <p:scale>
          <a:sx n="139" d="100"/>
          <a:sy n="139" d="100"/>
        </p:scale>
        <p:origin x="102" y="2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97F6CB8F-ADAC-4DF0-A3B4-CB8D3EDDFE6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401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B095E9-2810-4B2A-ACDB-F55152FE1B07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6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5B248-A336-470B-9926-BE5858D0E0D4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97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587B3C-A9BC-48C8-B89A-FCEB78D0FF03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61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AC1C91-785F-41A7-BCB5-98E0622C5413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3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4A9C18-17D3-45CB-A160-7CAB30F5AD25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N’ is the </a:t>
            </a:r>
            <a:r>
              <a:rPr lang="en-US" dirty="0" err="1"/>
              <a:t>prob</a:t>
            </a:r>
            <a:r>
              <a:rPr lang="en-US" dirty="0"/>
              <a:t> density function for a standard normal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011755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83BF0C-E039-4CD3-9898-853C9506103E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341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94D13F-9440-40FC-861E-0C70E60227D6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44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B2527-A717-4261-8A94-EF2DB39BE87D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898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DE435-3D03-4FB4-A346-72B0CA727554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59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B2527-A717-4261-8A94-EF2DB39BE87D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343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B2527-A717-4261-8A94-EF2DB39BE87D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69C15E-2A85-4C88-9F9E-2354490F6830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Hennessey venom F5 – fastest</a:t>
            </a:r>
            <a:r>
              <a:rPr lang="en-US" baseline="0" dirty="0"/>
              <a:t> street car – 301 </a:t>
            </a:r>
            <a:r>
              <a:rPr lang="en-US" dirty="0"/>
              <a:t>mph</a:t>
            </a:r>
          </a:p>
          <a:p>
            <a:r>
              <a:rPr lang="en-US" dirty="0"/>
              <a:t>$1.6mil</a:t>
            </a:r>
          </a:p>
          <a:p>
            <a:r>
              <a:rPr lang="en-US" dirty="0"/>
              <a:t>* About a Bugatti Veyron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46FBB-CB55-4D10-842A-58317F763954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05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B93DB-342D-4518-A08F-B0C9FD0A802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724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49AE3-5D8E-4037-AE19-E6034DCD3DAD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35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37E43-45A9-489C-8231-E73F31EAB223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32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29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9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52EB-748E-4F35-948F-6967857D5B8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7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52EB-748E-4F35-948F-6967857D5B8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20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Jérôme Kerviel is a French trader who was convicted in the 2008 Société Générale trading loss for breach of trust, forgery and unauthorized use of the bank's computers, resulting in losses valued at €4.9 billion. (wiki)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39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47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rgbClr val="FF9933"/>
              </a:gs>
              <a:gs pos="100000">
                <a:srgbClr val="FF6600"/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296100"/>
            <a:ext cx="500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spc="200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Financial Analytics</a:t>
            </a:r>
          </a:p>
        </p:txBody>
      </p:sp>
    </p:spTree>
    <p:extLst>
      <p:ext uri="{BB962C8B-B14F-4D97-AF65-F5344CB8AC3E}">
        <p14:creationId xmlns:p14="http://schemas.microsoft.com/office/powerpoint/2010/main" val="235616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8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58375E9-78E5-7E83-9140-2635DF93C5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3734"/>
            <a:ext cx="7772400" cy="411641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DA9A9C-2A97-7FE3-FDE0-12431B38A294}"/>
              </a:ext>
            </a:extLst>
          </p:cNvPr>
          <p:cNvSpPr txBox="1">
            <a:spLocks/>
          </p:cNvSpPr>
          <p:nvPr/>
        </p:nvSpPr>
        <p:spPr>
          <a:xfrm>
            <a:off x="279583" y="81298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19582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4D0509-F0FC-4640-BC0F-67A19A2B2E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971550"/>
            <a:ext cx="64770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rhp3rpah[1]">
            <a:extLst>
              <a:ext uri="{FF2B5EF4-FFF2-40B4-BE49-F238E27FC236}">
                <a16:creationId xmlns:a16="http://schemas.microsoft.com/office/drawing/2014/main" id="{0ECBB567-330D-419B-9749-B42FBC6C2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31243"/>
            <a:ext cx="1108901" cy="9275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B172B7-F55A-459D-B3D6-716BC590A88A}"/>
              </a:ext>
            </a:extLst>
          </p:cNvPr>
          <p:cNvSpPr txBox="1">
            <a:spLocks/>
          </p:cNvSpPr>
          <p:nvPr/>
        </p:nvSpPr>
        <p:spPr>
          <a:xfrm>
            <a:off x="279583" y="81298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You do the talking</a:t>
            </a:r>
          </a:p>
        </p:txBody>
      </p:sp>
    </p:spTree>
    <p:extLst>
      <p:ext uri="{BB962C8B-B14F-4D97-AF65-F5344CB8AC3E}">
        <p14:creationId xmlns:p14="http://schemas.microsoft.com/office/powerpoint/2010/main" val="174069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19800" y="3867150"/>
            <a:ext cx="2971800" cy="83820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WINIT: What Is New in Technology?</a:t>
            </a:r>
          </a:p>
        </p:txBody>
      </p:sp>
    </p:spTree>
    <p:extLst>
      <p:ext uri="{BB962C8B-B14F-4D97-AF65-F5344CB8AC3E}">
        <p14:creationId xmlns:p14="http://schemas.microsoft.com/office/powerpoint/2010/main" val="180302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971550"/>
            <a:ext cx="4343400" cy="417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724400" y="971550"/>
            <a:ext cx="4343400" cy="417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1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04800" y="86295"/>
            <a:ext cx="8763000" cy="485382"/>
          </a:xfrm>
        </p:spPr>
        <p:txBody>
          <a:bodyPr/>
          <a:lstStyle>
            <a:lvl1pPr>
              <a:defRPr b="0" i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Tahom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Title and Text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04800" y="895350"/>
            <a:ext cx="8763000" cy="396240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 vert="horz" lIns="45720" tIns="45720" rIns="45720" bIns="45720" rtlCol="0" anchor="b"/>
          <a:lstStyle>
            <a:lvl1pPr algn="ctr">
              <a:defRPr lang="en-US" sz="1000" b="1" smtClean="0"/>
            </a:lvl1pPr>
          </a:lstStyle>
          <a:p>
            <a:fld id="{1FB01E2E-D6AA-42FC-9145-23EDB480CC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4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rgbClr val="FF9933"/>
              </a:gs>
              <a:gs pos="100000">
                <a:srgbClr val="FF6600"/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296100"/>
            <a:ext cx="500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spc="200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Financial Analytics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8377F-0964-10DB-E995-21808697D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714936"/>
            <a:ext cx="5733189" cy="2895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87D6A3-9DD4-B435-0F6C-F5C434BCB397}"/>
              </a:ext>
            </a:extLst>
          </p:cNvPr>
          <p:cNvSpPr txBox="1"/>
          <p:nvPr/>
        </p:nvSpPr>
        <p:spPr>
          <a:xfrm>
            <a:off x="6415431" y="2647950"/>
            <a:ext cx="2642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 rtl="0" eaLnBrk="1" latinLnBrk="0" hangingPunct="1">
              <a:spcBef>
                <a:spcPct val="0"/>
              </a:spcBef>
              <a:buNone/>
            </a:pPr>
            <a:r>
              <a:rPr lang="en-US" sz="66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WINIT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9F335-24A7-5185-0C60-599341B31D82}"/>
              </a:ext>
            </a:extLst>
          </p:cNvPr>
          <p:cNvSpPr txBox="1"/>
          <p:nvPr/>
        </p:nvSpPr>
        <p:spPr>
          <a:xfrm>
            <a:off x="6400800" y="3638550"/>
            <a:ext cx="264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What Is New in IT</a:t>
            </a:r>
          </a:p>
        </p:txBody>
      </p:sp>
    </p:spTree>
    <p:extLst>
      <p:ext uri="{BB962C8B-B14F-4D97-AF65-F5344CB8AC3E}">
        <p14:creationId xmlns:p14="http://schemas.microsoft.com/office/powerpoint/2010/main" val="7526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3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5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8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332658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2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rgbClr val="FF9933"/>
              </a:gs>
              <a:gs pos="100000">
                <a:srgbClr val="FF6600"/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51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  <p:bldP spid="13" grpId="14" animBg="1"/>
      <p:bldP spid="13" grpId="15" animBg="1"/>
      <p:bldP spid="13" grpId="16" animBg="1"/>
      <p:bldP spid="13" grpId="17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chemeClr val="accent5">
            <a:lumMod val="75000"/>
            <a:lumOff val="25000"/>
          </a:schemeClr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>
            <a:lumMod val="75000"/>
            <a:lumOff val="25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chemeClr val="accent5">
            <a:lumMod val="75000"/>
            <a:lumOff val="25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chemeClr val="accent5">
            <a:lumMod val="75000"/>
            <a:lumOff val="25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chemeClr val="accent5">
            <a:lumMod val="75000"/>
            <a:lumOff val="25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w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do well in the Tournament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Performance improvement</a:t>
            </a:r>
          </a:p>
        </p:txBody>
      </p:sp>
    </p:spTree>
    <p:extLst>
      <p:ext uri="{BB962C8B-B14F-4D97-AF65-F5344CB8AC3E}">
        <p14:creationId xmlns:p14="http://schemas.microsoft.com/office/powerpoint/2010/main" val="34685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A4EE-360D-4CDE-9E41-F661E92F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rulebook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0D139-CF54-4922-9D28-24B870BA0F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916935"/>
            <a:ext cx="8534400" cy="3962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2"/>
                </a:solidFill>
              </a:rPr>
              <a:t>You may not sell short if you have a long position on the same security.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/>
              <a:t>Example: you can not sellShort 250 GOOG if you hold a long position of 100 GOOG. First you sell the long position, then you go short.  You must do so in two separate days.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E7CDC-6DD1-48CE-A246-C0FB337D4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4A9E3E-7DFB-4155-B967-2C69F77CF0F5}"/>
              </a:ext>
            </a:extLst>
          </p:cNvPr>
          <p:cNvSpPr/>
          <p:nvPr/>
        </p:nvSpPr>
        <p:spPr>
          <a:xfrm>
            <a:off x="8915400" y="4933950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17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 14/07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5944" y="133350"/>
            <a:ext cx="6421856" cy="488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8600" y="3998297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Idea: multiple delta targets</a:t>
            </a:r>
          </a:p>
        </p:txBody>
      </p:sp>
    </p:spTree>
    <p:extLst>
      <p:ext uri="{BB962C8B-B14F-4D97-AF65-F5344CB8AC3E}">
        <p14:creationId xmlns:p14="http://schemas.microsoft.com/office/powerpoint/2010/main" val="6154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700"/>
            <a:ext cx="9144000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 rot="13411124">
            <a:off x="848071" y="2565401"/>
            <a:ext cx="360027" cy="393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F99B19-F422-4E73-8372-ECF378F4C5CF}"/>
              </a:ext>
            </a:extLst>
          </p:cNvPr>
          <p:cNvSpPr/>
          <p:nvPr/>
        </p:nvSpPr>
        <p:spPr>
          <a:xfrm>
            <a:off x="8991600" y="5025426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7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Hunter_02 Apr. 26 02.03.gif"/>
          <p:cNvPicPr>
            <a:picLocks noChangeAspect="1"/>
          </p:cNvPicPr>
          <p:nvPr/>
        </p:nvPicPr>
        <p:blipFill>
          <a:blip r:embed="rId3" cstate="print"/>
          <a:srcRect b="8968"/>
          <a:stretch>
            <a:fillRect/>
          </a:stretch>
        </p:blipFill>
        <p:spPr>
          <a:xfrm>
            <a:off x="3200400" y="1047750"/>
            <a:ext cx="5753527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Team 5 – The “Moneymaker”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1047750"/>
            <a:ext cx="2743200" cy="3984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97919" y="903663"/>
            <a:ext cx="2109262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chemeClr val="bg2"/>
                </a:solidFill>
                <a:effectLst/>
                <a:latin typeface="Bernard MT Condensed" pitchFamily="18" charset="0"/>
              </a:rPr>
              <a:t>Jerome Kerviel</a:t>
            </a:r>
            <a:br>
              <a:rPr lang="en-US" sz="1800" dirty="0">
                <a:solidFill>
                  <a:schemeClr val="bg2"/>
                </a:solidFill>
                <a:effectLst/>
                <a:latin typeface="Bernard MT Condensed" pitchFamily="18" charset="0"/>
              </a:rPr>
            </a:br>
            <a:r>
              <a:rPr lang="en-US" sz="1800" dirty="0">
                <a:solidFill>
                  <a:schemeClr val="bg2"/>
                </a:solidFill>
                <a:effectLst/>
                <a:latin typeface="Bernard MT Condensed" pitchFamily="18" charset="0"/>
              </a:rPr>
              <a:t>Fund Management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247736"/>
            <a:ext cx="3033712" cy="183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248400" y="3397935"/>
            <a:ext cx="2743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dirty="0">
                <a:solidFill>
                  <a:schemeClr val="tx1"/>
                </a:solidFill>
              </a:rPr>
              <a:t>AUDITED PERCENT TRACKING ERROR.</a:t>
            </a:r>
          </a:p>
          <a:p>
            <a:pPr algn="l"/>
            <a:r>
              <a:rPr lang="en-US" sz="700" b="1" dirty="0">
                <a:solidFill>
                  <a:schemeClr val="tx1"/>
                </a:solidFill>
                <a:effectLst/>
              </a:rPr>
              <a:t>Team is in</a:t>
            </a:r>
            <a:r>
              <a:rPr lang="en-US" sz="700" b="1" dirty="0">
                <a:solidFill>
                  <a:srgbClr val="FF0000"/>
                </a:solidFill>
                <a:effectLst/>
              </a:rPr>
              <a:t> red,</a:t>
            </a:r>
            <a:r>
              <a:rPr lang="en-US" sz="700" b="1" dirty="0">
                <a:solidFill>
                  <a:schemeClr val="tx1"/>
                </a:solidFill>
                <a:effectLst/>
              </a:rPr>
              <a:t> reference portfolio semitransparent</a:t>
            </a:r>
            <a:endParaRPr lang="en-US" sz="700" b="1" dirty="0">
              <a:solidFill>
                <a:schemeClr val="bg2">
                  <a:lumMod val="65000"/>
                </a:schemeClr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4325312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Idea: explore new strategies</a:t>
            </a:r>
          </a:p>
        </p:txBody>
      </p:sp>
    </p:spTree>
    <p:extLst>
      <p:ext uri="{BB962C8B-B14F-4D97-AF65-F5344CB8AC3E}">
        <p14:creationId xmlns:p14="http://schemas.microsoft.com/office/powerpoint/2010/main" val="41288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7033373" y="154690"/>
            <a:ext cx="1938793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T8 - Delta &amp; Gamma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0763" y="1774000"/>
            <a:ext cx="5410200" cy="329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114800" y="2038350"/>
            <a:ext cx="3962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1" dirty="0">
                <a:solidFill>
                  <a:schemeClr val="tx1"/>
                </a:solidFill>
              </a:rPr>
              <a:t>AUDITED PERCENT TRACKING ERROR.</a:t>
            </a:r>
          </a:p>
          <a:p>
            <a:pPr algn="l"/>
            <a:r>
              <a:rPr lang="en-US" b="1" dirty="0">
                <a:solidFill>
                  <a:schemeClr val="tx1"/>
                </a:solidFill>
                <a:effectLst/>
              </a:rPr>
              <a:t>Team is in </a:t>
            </a:r>
            <a:r>
              <a:rPr lang="en-US" b="1" dirty="0">
                <a:solidFill>
                  <a:srgbClr val="FF0000"/>
                </a:solidFill>
                <a:effectLst/>
              </a:rPr>
              <a:t>red</a:t>
            </a:r>
            <a:r>
              <a:rPr lang="en-US" b="1" dirty="0">
                <a:solidFill>
                  <a:schemeClr val="tx1"/>
                </a:solidFill>
                <a:effectLst/>
              </a:rPr>
              <a:t>, reference portfolio semitransparent</a:t>
            </a:r>
            <a:endParaRPr lang="en-US" b="1" dirty="0">
              <a:solidFill>
                <a:schemeClr val="bg2">
                  <a:lumMod val="65000"/>
                </a:schemeClr>
              </a:solidFill>
              <a:effectLst/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28" y="2338401"/>
            <a:ext cx="2525199" cy="274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L00250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5317" y="1145423"/>
            <a:ext cx="582325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485699" y="1021601"/>
            <a:ext cx="152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>
              <a:spcBef>
                <a:spcPct val="50000"/>
              </a:spcBef>
              <a:defRPr sz="2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sz="1800" dirty="0"/>
              <a:t>Bug-free</a:t>
            </a:r>
            <a:br>
              <a:rPr lang="en-US" sz="1800" dirty="0"/>
            </a:br>
            <a:r>
              <a:rPr lang="en-US" sz="1800" dirty="0"/>
              <a:t>Team</a:t>
            </a:r>
          </a:p>
        </p:txBody>
      </p:sp>
      <p:pic>
        <p:nvPicPr>
          <p:cNvPr id="14" name="Picture 13" descr="SL00250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898" y="1064313"/>
            <a:ext cx="997819" cy="91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605059" y="973781"/>
            <a:ext cx="2362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 HT WINNERS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10F9168-E9F8-499F-960C-85218FA82C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parameters to tweak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Frequency of hedging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HedgingToday</a:t>
            </a:r>
            <a:r>
              <a:rPr lang="en-US" dirty="0"/>
              <a:t>)</a:t>
            </a:r>
          </a:p>
          <a:p>
            <a:r>
              <a:rPr lang="en-US" dirty="0"/>
              <a:t>Family Delta threshold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NeedToHedge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C00000"/>
                </a:solidFill>
              </a:rPr>
              <a:t>Alternative actions scoring</a:t>
            </a:r>
            <a:r>
              <a:rPr lang="en-US" dirty="0"/>
              <a:t>	(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CalcCandidateRecScores</a:t>
            </a:r>
            <a:r>
              <a:rPr lang="en-US" dirty="0"/>
              <a:t>)</a:t>
            </a:r>
          </a:p>
          <a:p>
            <a:r>
              <a:rPr lang="en-US" dirty="0"/>
              <a:t>A-E options preferences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scoring rules</a:t>
            </a:r>
            <a:r>
              <a:rPr lang="en-US" dirty="0"/>
              <a:t>)</a:t>
            </a:r>
          </a:p>
          <a:p>
            <a:r>
              <a:rPr lang="en-US" dirty="0"/>
              <a:t>Delta threshold 	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CalcQtyNeededToHedge</a:t>
            </a:r>
            <a:r>
              <a:rPr lang="en-US" dirty="0"/>
              <a:t>)</a:t>
            </a:r>
          </a:p>
          <a:p>
            <a:r>
              <a:rPr lang="en-US" dirty="0"/>
              <a:t>Family delta target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		</a:t>
            </a:r>
            <a:r>
              <a:rPr lang="en-US" dirty="0"/>
              <a:t>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CalcQtyNeededToHedge</a:t>
            </a:r>
            <a:r>
              <a:rPr lang="en-US" dirty="0"/>
              <a:t>)</a:t>
            </a:r>
          </a:p>
          <a:p>
            <a:r>
              <a:rPr lang="en-US" dirty="0"/>
              <a:t>Available cash cushion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AvailableCashIsLow</a:t>
            </a:r>
            <a:r>
              <a:rPr lang="en-US" dirty="0"/>
              <a:t>)</a:t>
            </a:r>
          </a:p>
          <a:p>
            <a:r>
              <a:rPr lang="en-US" dirty="0"/>
              <a:t>Max buy cushion 	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MaxPurchasePossible</a:t>
            </a:r>
            <a:r>
              <a:rPr lang="en-US" dirty="0"/>
              <a:t>)</a:t>
            </a:r>
          </a:p>
          <a:p>
            <a:r>
              <a:rPr lang="en-US" dirty="0"/>
              <a:t>Max margin cushion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TooCloseToMaxMargins</a:t>
            </a:r>
            <a:r>
              <a:rPr lang="en-US" dirty="0"/>
              <a:t>)</a:t>
            </a:r>
          </a:p>
          <a:p>
            <a:r>
              <a:rPr lang="en-US" dirty="0"/>
              <a:t>Max short cushion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MaxShortWithinConstraints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86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mini-projects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quarter" idx="13"/>
          </p:nvPr>
        </p:nvSpPr>
        <p:spPr>
          <a:xfrm>
            <a:off x="304800" y="971550"/>
            <a:ext cx="4244898" cy="4171950"/>
          </a:xfrm>
        </p:spPr>
        <p:txBody>
          <a:bodyPr>
            <a:noAutofit/>
          </a:bodyPr>
          <a:lstStyle/>
          <a:p>
            <a:r>
              <a:rPr lang="en-US" sz="2400" dirty="0"/>
              <a:t>Automatic dividend cashing </a:t>
            </a:r>
          </a:p>
          <a:p>
            <a:r>
              <a:rPr lang="en-US" sz="2400" dirty="0"/>
              <a:t>Differential thresholds for hedging</a:t>
            </a:r>
          </a:p>
          <a:p>
            <a:r>
              <a:rPr lang="en-US" sz="2400" dirty="0"/>
              <a:t>Differential family delta targets</a:t>
            </a:r>
          </a:p>
          <a:p>
            <a:r>
              <a:rPr lang="en-US" sz="2400" dirty="0"/>
              <a:t>Intentional crashes</a:t>
            </a:r>
          </a:p>
          <a:p>
            <a:r>
              <a:rPr lang="en-US" sz="2400" dirty="0"/>
              <a:t>Edit portfolio on the fly</a:t>
            </a:r>
          </a:p>
          <a:p>
            <a:r>
              <a:rPr lang="en-US" sz="2400" b="1" dirty="0"/>
              <a:t>Bang for the buck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Auto/synch training</a:t>
            </a:r>
          </a:p>
          <a:p>
            <a:r>
              <a:rPr lang="en-US" sz="2400" b="1" dirty="0"/>
              <a:t>July options </a:t>
            </a:r>
          </a:p>
          <a:p>
            <a:r>
              <a:rPr lang="en-US" sz="2400" b="1" dirty="0"/>
              <a:t>Delta for dividend-paying securities</a:t>
            </a:r>
          </a:p>
          <a:p>
            <a:r>
              <a:rPr lang="en-US" sz="2400" dirty="0"/>
              <a:t>“Extra profits" button</a:t>
            </a:r>
          </a:p>
          <a:p>
            <a:r>
              <a:rPr lang="en-US" sz="2400" dirty="0"/>
              <a:t>Error viewer</a:t>
            </a:r>
          </a:p>
          <a:p>
            <a:r>
              <a:rPr lang="en-US" sz="2400" dirty="0"/>
              <a:t>Dark horses</a:t>
            </a:r>
          </a:p>
          <a:p>
            <a:pPr marL="0" indent="0">
              <a:buNone/>
            </a:pPr>
            <a:r>
              <a:rPr lang="en-US" sz="2400" dirty="0"/>
              <a:t>	- Gamma hedger</a:t>
            </a:r>
          </a:p>
          <a:p>
            <a:endParaRPr lang="en-US" sz="2400" dirty="0"/>
          </a:p>
        </p:txBody>
      </p:sp>
      <p:pic>
        <p:nvPicPr>
          <p:cNvPr id="4" name="Picture 3" descr="Some rights reserved. This work is licensed under 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4" y="57150"/>
            <a:ext cx="745435" cy="857250"/>
          </a:xfrm>
          <a:prstGeom prst="rect">
            <a:avLst/>
          </a:prstGeom>
        </p:spPr>
      </p:pic>
      <p:pic>
        <p:nvPicPr>
          <p:cNvPr id="7" name="Graphic 6" descr="Wrench">
            <a:extLst>
              <a:ext uri="{FF2B5EF4-FFF2-40B4-BE49-F238E27FC236}">
                <a16:creationId xmlns:a16="http://schemas.microsoft.com/office/drawing/2014/main" id="{B4F95F4E-E672-4EC6-864C-9A93E7B3C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1200" y="1428750"/>
            <a:ext cx="304800" cy="304800"/>
          </a:xfrm>
          <a:prstGeom prst="rect">
            <a:avLst/>
          </a:prstGeom>
        </p:spPr>
      </p:pic>
      <p:pic>
        <p:nvPicPr>
          <p:cNvPr id="8" name="Graphic 7" descr="Wrench">
            <a:extLst>
              <a:ext uri="{FF2B5EF4-FFF2-40B4-BE49-F238E27FC236}">
                <a16:creationId xmlns:a16="http://schemas.microsoft.com/office/drawing/2014/main" id="{35A5F35C-2621-4B01-84D6-F9CA6FB4E3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7810" y="3636723"/>
            <a:ext cx="304800" cy="304800"/>
          </a:xfrm>
          <a:prstGeom prst="rect">
            <a:avLst/>
          </a:prstGeom>
        </p:spPr>
      </p:pic>
      <p:pic>
        <p:nvPicPr>
          <p:cNvPr id="9" name="Graphic 8" descr="Wrench">
            <a:extLst>
              <a:ext uri="{FF2B5EF4-FFF2-40B4-BE49-F238E27FC236}">
                <a16:creationId xmlns:a16="http://schemas.microsoft.com/office/drawing/2014/main" id="{7B2C30E9-0996-4F91-9DF8-4F2E2FFD5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7986" y="3628529"/>
            <a:ext cx="304800" cy="304800"/>
          </a:xfrm>
          <a:prstGeom prst="rect">
            <a:avLst/>
          </a:prstGeom>
        </p:spPr>
      </p:pic>
      <p:pic>
        <p:nvPicPr>
          <p:cNvPr id="10" name="Graphic 9" descr="Wrench">
            <a:extLst>
              <a:ext uri="{FF2B5EF4-FFF2-40B4-BE49-F238E27FC236}">
                <a16:creationId xmlns:a16="http://schemas.microsoft.com/office/drawing/2014/main" id="{C10C2348-78C4-4317-90DE-BB8DB3399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3346" y="3636723"/>
            <a:ext cx="304800" cy="304800"/>
          </a:xfrm>
          <a:prstGeom prst="rect">
            <a:avLst/>
          </a:prstGeom>
        </p:spPr>
      </p:pic>
      <p:pic>
        <p:nvPicPr>
          <p:cNvPr id="11" name="Graphic 10" descr="Wrench">
            <a:extLst>
              <a:ext uri="{FF2B5EF4-FFF2-40B4-BE49-F238E27FC236}">
                <a16:creationId xmlns:a16="http://schemas.microsoft.com/office/drawing/2014/main" id="{8AEC2C22-E35E-4A02-9448-4A23E5859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3339" y="2266950"/>
            <a:ext cx="304800" cy="304800"/>
          </a:xfrm>
          <a:prstGeom prst="rect">
            <a:avLst/>
          </a:prstGeom>
        </p:spPr>
      </p:pic>
      <p:pic>
        <p:nvPicPr>
          <p:cNvPr id="12" name="Graphic 11" descr="Wrench">
            <a:extLst>
              <a:ext uri="{FF2B5EF4-FFF2-40B4-BE49-F238E27FC236}">
                <a16:creationId xmlns:a16="http://schemas.microsoft.com/office/drawing/2014/main" id="{9E7BE6FC-B019-4B46-9D2D-C751B6A15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5840" y="3057525"/>
            <a:ext cx="304800" cy="304800"/>
          </a:xfrm>
          <a:prstGeom prst="rect">
            <a:avLst/>
          </a:prstGeom>
        </p:spPr>
      </p:pic>
      <p:pic>
        <p:nvPicPr>
          <p:cNvPr id="13" name="Graphic 12" descr="Wrench">
            <a:extLst>
              <a:ext uri="{FF2B5EF4-FFF2-40B4-BE49-F238E27FC236}">
                <a16:creationId xmlns:a16="http://schemas.microsoft.com/office/drawing/2014/main" id="{0438523A-1082-48D2-ADA3-1FF7748BF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4187" y="3507347"/>
            <a:ext cx="304800" cy="304800"/>
          </a:xfrm>
          <a:prstGeom prst="rect">
            <a:avLst/>
          </a:prstGeom>
        </p:spPr>
      </p:pic>
      <p:pic>
        <p:nvPicPr>
          <p:cNvPr id="14" name="Graphic 13" descr="Wrench">
            <a:extLst>
              <a:ext uri="{FF2B5EF4-FFF2-40B4-BE49-F238E27FC236}">
                <a16:creationId xmlns:a16="http://schemas.microsoft.com/office/drawing/2014/main" id="{D05C0290-01A0-4DB9-B743-A2A53E8A1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5436" y="3965061"/>
            <a:ext cx="304800" cy="304800"/>
          </a:xfrm>
          <a:prstGeom prst="rect">
            <a:avLst/>
          </a:prstGeom>
        </p:spPr>
      </p:pic>
      <p:pic>
        <p:nvPicPr>
          <p:cNvPr id="15" name="Graphic 14" descr="Wrench">
            <a:extLst>
              <a:ext uri="{FF2B5EF4-FFF2-40B4-BE49-F238E27FC236}">
                <a16:creationId xmlns:a16="http://schemas.microsoft.com/office/drawing/2014/main" id="{AEFAB0EB-0657-45C5-BD66-9A91E93D4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0202" y="4347126"/>
            <a:ext cx="304800" cy="304800"/>
          </a:xfrm>
          <a:prstGeom prst="rect">
            <a:avLst/>
          </a:prstGeom>
        </p:spPr>
      </p:pic>
      <p:pic>
        <p:nvPicPr>
          <p:cNvPr id="16" name="Graphic 15" descr="Wrench">
            <a:extLst>
              <a:ext uri="{FF2B5EF4-FFF2-40B4-BE49-F238E27FC236}">
                <a16:creationId xmlns:a16="http://schemas.microsoft.com/office/drawing/2014/main" id="{9E524FF0-1B0F-4769-8CAF-4C00FC9F3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8436" y="4397753"/>
            <a:ext cx="304800" cy="304800"/>
          </a:xfrm>
          <a:prstGeom prst="rect">
            <a:avLst/>
          </a:prstGeom>
        </p:spPr>
      </p:pic>
      <p:pic>
        <p:nvPicPr>
          <p:cNvPr id="17" name="Graphic 16" descr="Wrench">
            <a:extLst>
              <a:ext uri="{FF2B5EF4-FFF2-40B4-BE49-F238E27FC236}">
                <a16:creationId xmlns:a16="http://schemas.microsoft.com/office/drawing/2014/main" id="{D446A9A0-4F19-4CCF-90F6-67211AE46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4434" y="1123950"/>
            <a:ext cx="304800" cy="304800"/>
          </a:xfrm>
          <a:prstGeom prst="rect">
            <a:avLst/>
          </a:prstGeom>
        </p:spPr>
      </p:pic>
      <p:pic>
        <p:nvPicPr>
          <p:cNvPr id="18" name="Graphic 17" descr="Wrench">
            <a:extLst>
              <a:ext uri="{FF2B5EF4-FFF2-40B4-BE49-F238E27FC236}">
                <a16:creationId xmlns:a16="http://schemas.microsoft.com/office/drawing/2014/main" id="{EF76F9AF-0F3E-47F8-BD88-017E95CBB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7810" y="1542382"/>
            <a:ext cx="304800" cy="304800"/>
          </a:xfrm>
          <a:prstGeom prst="rect">
            <a:avLst/>
          </a:prstGeom>
        </p:spPr>
      </p:pic>
      <p:pic>
        <p:nvPicPr>
          <p:cNvPr id="19" name="Graphic 18" descr="Wrench">
            <a:extLst>
              <a:ext uri="{FF2B5EF4-FFF2-40B4-BE49-F238E27FC236}">
                <a16:creationId xmlns:a16="http://schemas.microsoft.com/office/drawing/2014/main" id="{1F96B234-6728-49E0-9260-52BF14A22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026" y="1587816"/>
            <a:ext cx="304800" cy="304800"/>
          </a:xfrm>
          <a:prstGeom prst="rect">
            <a:avLst/>
          </a:prstGeom>
        </p:spPr>
      </p:pic>
      <p:pic>
        <p:nvPicPr>
          <p:cNvPr id="20" name="Graphic 19" descr="Wrench">
            <a:extLst>
              <a:ext uri="{FF2B5EF4-FFF2-40B4-BE49-F238E27FC236}">
                <a16:creationId xmlns:a16="http://schemas.microsoft.com/office/drawing/2014/main" id="{140F4BBD-3424-4193-9341-BFD7BC84D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3761" y="1587816"/>
            <a:ext cx="304800" cy="304800"/>
          </a:xfrm>
          <a:prstGeom prst="rect">
            <a:avLst/>
          </a:prstGeom>
        </p:spPr>
      </p:pic>
      <p:pic>
        <p:nvPicPr>
          <p:cNvPr id="21" name="Graphic 20" descr="Wrench">
            <a:extLst>
              <a:ext uri="{FF2B5EF4-FFF2-40B4-BE49-F238E27FC236}">
                <a16:creationId xmlns:a16="http://schemas.microsoft.com/office/drawing/2014/main" id="{84F6CDCA-7832-43FE-B5E5-7BB2980CD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5915" y="2341018"/>
            <a:ext cx="304800" cy="304800"/>
          </a:xfrm>
          <a:prstGeom prst="rect">
            <a:avLst/>
          </a:prstGeom>
        </p:spPr>
      </p:pic>
      <p:pic>
        <p:nvPicPr>
          <p:cNvPr id="22" name="Graphic 21" descr="Wrench">
            <a:extLst>
              <a:ext uri="{FF2B5EF4-FFF2-40B4-BE49-F238E27FC236}">
                <a16:creationId xmlns:a16="http://schemas.microsoft.com/office/drawing/2014/main" id="{A2D1B86D-5FE7-43F1-8F83-AF75FCFE9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6806" y="2790840"/>
            <a:ext cx="304800" cy="304800"/>
          </a:xfrm>
          <a:prstGeom prst="rect">
            <a:avLst/>
          </a:prstGeom>
        </p:spPr>
      </p:pic>
      <p:pic>
        <p:nvPicPr>
          <p:cNvPr id="23" name="Graphic 22" descr="Wrench">
            <a:extLst>
              <a:ext uri="{FF2B5EF4-FFF2-40B4-BE49-F238E27FC236}">
                <a16:creationId xmlns:a16="http://schemas.microsoft.com/office/drawing/2014/main" id="{EE69F1E0-06D2-4DB1-A04F-B40AE81E8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9234" y="2824160"/>
            <a:ext cx="304800" cy="304800"/>
          </a:xfrm>
          <a:prstGeom prst="rect">
            <a:avLst/>
          </a:prstGeom>
        </p:spPr>
      </p:pic>
      <p:pic>
        <p:nvPicPr>
          <p:cNvPr id="24" name="Graphic 23" descr="Wrench">
            <a:extLst>
              <a:ext uri="{FF2B5EF4-FFF2-40B4-BE49-F238E27FC236}">
                <a16:creationId xmlns:a16="http://schemas.microsoft.com/office/drawing/2014/main" id="{D6280D24-7A39-4D07-B6A4-17B17D4E7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5226" y="3226843"/>
            <a:ext cx="304800" cy="304800"/>
          </a:xfrm>
          <a:prstGeom prst="rect">
            <a:avLst/>
          </a:prstGeom>
        </p:spPr>
      </p:pic>
      <p:pic>
        <p:nvPicPr>
          <p:cNvPr id="26" name="Graphic 25" descr="Wrench">
            <a:extLst>
              <a:ext uri="{FF2B5EF4-FFF2-40B4-BE49-F238E27FC236}">
                <a16:creationId xmlns:a16="http://schemas.microsoft.com/office/drawing/2014/main" id="{4972F017-96C1-469E-8C8D-B963858DE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7202" y="146072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Three Dark Horses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Simultaneous Delta Gamma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Conditional Gamma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Synthetics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9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26241-828F-412C-B777-83EF2B35D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52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E5676-D9DA-495F-A94A-7F7F8AA5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56" y="226359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6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Gamma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047750"/>
            <a:ext cx="8534400" cy="1752600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Family Delta (</a:t>
            </a:r>
            <a:r>
              <a:rPr lang="en-US" sz="2400" dirty="0">
                <a:latin typeface="Symbol" pitchFamily="18" charset="2"/>
              </a:rPr>
              <a:t>D</a:t>
            </a:r>
            <a:r>
              <a:rPr lang="en-US" sz="2400" dirty="0"/>
              <a:t>) measures</a:t>
            </a:r>
            <a:r>
              <a:rPr lang="en-US" sz="2400" dirty="0">
                <a:solidFill>
                  <a:schemeClr val="folHlink"/>
                </a:solidFill>
              </a:rPr>
              <a:t> the change</a:t>
            </a:r>
            <a:r>
              <a:rPr lang="en-US" sz="2400" dirty="0"/>
              <a:t> in portfolio value</a:t>
            </a:r>
            <a:br>
              <a:rPr lang="en-US" sz="2400" dirty="0"/>
            </a:br>
            <a:r>
              <a:rPr lang="en-US" sz="2400" dirty="0"/>
              <a:t>as the underlier’s price S changes (~speed).</a:t>
            </a:r>
          </a:p>
          <a:p>
            <a:r>
              <a:rPr lang="en-US" sz="2400" dirty="0"/>
              <a:t>Family Gamma (</a:t>
            </a:r>
            <a:r>
              <a:rPr lang="en-US" sz="2400" dirty="0">
                <a:latin typeface="Symbol" pitchFamily="18" charset="2"/>
              </a:rPr>
              <a:t>G</a:t>
            </a:r>
            <a:r>
              <a:rPr lang="en-US" sz="2400" dirty="0"/>
              <a:t>) measures </a:t>
            </a:r>
            <a:r>
              <a:rPr lang="en-US" sz="2400" dirty="0">
                <a:solidFill>
                  <a:schemeClr val="folHlink"/>
                </a:solidFill>
              </a:rPr>
              <a:t>the rate of change</a:t>
            </a:r>
            <a:r>
              <a:rPr lang="en-US" sz="2400" dirty="0"/>
              <a:t> in portfolio value as S changes (~acceleration).</a:t>
            </a:r>
          </a:p>
        </p:txBody>
      </p:sp>
      <p:pic>
        <p:nvPicPr>
          <p:cNvPr id="276486" name="Picture 6"/>
          <p:cNvPicPr>
            <a:picLocks noChangeAspect="1" noChangeArrowheads="1"/>
          </p:cNvPicPr>
          <p:nvPr/>
        </p:nvPicPr>
        <p:blipFill>
          <a:blip r:embed="rId3" cstate="print"/>
          <a:srcRect t="24211" b="11227"/>
          <a:stretch>
            <a:fillRect/>
          </a:stretch>
        </p:blipFill>
        <p:spPr bwMode="auto">
          <a:xfrm>
            <a:off x="2813446" y="2800350"/>
            <a:ext cx="6285885" cy="228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488" name="Picture 8" descr="http://www.ferrarichat.com/discus/messages/251280/285178.jpg"/>
          <p:cNvPicPr>
            <a:picLocks noChangeAspect="1" noChangeArrowheads="1"/>
          </p:cNvPicPr>
          <p:nvPr/>
        </p:nvPicPr>
        <p:blipFill>
          <a:blip r:embed="rId4" cstate="print"/>
          <a:srcRect l="7105" t="10511" b="10511"/>
          <a:stretch>
            <a:fillRect/>
          </a:stretch>
        </p:blipFill>
        <p:spPr bwMode="auto">
          <a:xfrm>
            <a:off x="304800" y="3714750"/>
            <a:ext cx="2380949" cy="136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Tournament is in </a:t>
            </a:r>
            <a:r>
              <a:rPr lang="en-US" sz="3200" dirty="0">
                <a:solidFill>
                  <a:srgbClr val="FF6600"/>
                </a:solidFill>
              </a:rPr>
              <a:t>seven</a:t>
            </a:r>
            <a:r>
              <a:rPr lang="en-US" sz="3200" dirty="0"/>
              <a:t> days!</a:t>
            </a:r>
          </a:p>
          <a:p>
            <a:r>
              <a:rPr lang="en-US" sz="3200" i="1" dirty="0">
                <a:solidFill>
                  <a:srgbClr val="FF6600"/>
                </a:solidFill>
              </a:rPr>
              <a:t>Software clinic</a:t>
            </a:r>
            <a:r>
              <a:rPr lang="en-US" sz="3200" dirty="0">
                <a:solidFill>
                  <a:srgbClr val="FF6600"/>
                </a:solidFill>
              </a:rPr>
              <a:t> </a:t>
            </a:r>
            <a:r>
              <a:rPr lang="en-US" sz="3200" dirty="0"/>
              <a:t>is open – sign up sheets outside my door – TONS of office hours</a:t>
            </a:r>
          </a:p>
          <a:p>
            <a:r>
              <a:rPr lang="en-US" sz="3200" dirty="0">
                <a:solidFill>
                  <a:srgbClr val="FF6600"/>
                </a:solidFill>
              </a:rPr>
              <a:t>HT runs available </a:t>
            </a:r>
            <a:r>
              <a:rPr lang="en-US" sz="3200" dirty="0"/>
              <a:t>– check Teams</a:t>
            </a:r>
          </a:p>
          <a:p>
            <a:r>
              <a:rPr lang="en-US" sz="3200" dirty="0"/>
              <a:t>No class next Thursday (HT day)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No food/</a:t>
            </a:r>
            <a:r>
              <a:rPr lang="en-US" sz="3200" u="sng" dirty="0">
                <a:solidFill>
                  <a:srgbClr val="FF6600"/>
                </a:solidFill>
              </a:rPr>
              <a:t>alcohol</a:t>
            </a:r>
            <a:r>
              <a:rPr lang="en-US" sz="3200" dirty="0">
                <a:solidFill>
                  <a:srgbClr val="FF6600"/>
                </a:solidFill>
              </a:rPr>
              <a:t> in the labs</a:t>
            </a:r>
          </a:p>
        </p:txBody>
      </p:sp>
    </p:spTree>
    <p:extLst>
      <p:ext uri="{BB962C8B-B14F-4D97-AF65-F5344CB8AC3E}">
        <p14:creationId xmlns:p14="http://schemas.microsoft.com/office/powerpoint/2010/main" val="13818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Meaning of Gamma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If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Gamma is small</a:t>
            </a:r>
            <a:r>
              <a:rPr lang="en-US" sz="2800" dirty="0"/>
              <a:t> (abs.), small changes in S will not affect much Delta (and your portfolio value) ,</a:t>
            </a:r>
            <a:br>
              <a:rPr lang="en-US" sz="2800" dirty="0"/>
            </a:br>
            <a:r>
              <a:rPr lang="en-US" sz="2800" b="1" dirty="0"/>
              <a:t>so</a:t>
            </a:r>
            <a:br>
              <a:rPr lang="en-US" sz="2800" dirty="0"/>
            </a:br>
            <a:r>
              <a:rPr lang="en-US" sz="2800" dirty="0"/>
              <a:t>there is less need to take immediate rebalancing action.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If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Gamma is large</a:t>
            </a:r>
            <a:r>
              <a:rPr lang="en-US" sz="2800" dirty="0"/>
              <a:t>, small changes in S will affect Delta (and your portfolio value) significantly, </a:t>
            </a:r>
            <a:br>
              <a:rPr lang="en-US" sz="2800" dirty="0"/>
            </a:br>
            <a:r>
              <a:rPr sz="2800" b="1" dirty="0"/>
              <a:t>so</a:t>
            </a:r>
            <a:br>
              <a:rPr lang="en-US" sz="2800" dirty="0"/>
            </a:br>
            <a:r>
              <a:rPr lang="en-US" sz="2800" dirty="0"/>
              <a:t>there is a stronger need to take immediate rebalancing action.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Calculate Gamma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800" dirty="0"/>
              <a:t>Gamma =   N’(d1)</a:t>
            </a:r>
          </a:p>
          <a:p>
            <a:pPr>
              <a:buNone/>
            </a:pPr>
            <a:r>
              <a:rPr lang="en-US" sz="2800" dirty="0"/>
              <a:t>			</a:t>
            </a:r>
            <a:r>
              <a:rPr sz="2800" dirty="0"/>
              <a:t>    </a:t>
            </a:r>
            <a:r>
              <a:rPr lang="en-US" sz="2800" dirty="0"/>
              <a:t>S</a:t>
            </a:r>
            <a:r>
              <a:rPr lang="en-US" sz="2800" dirty="0">
                <a:latin typeface="Symbol" pitchFamily="18" charset="2"/>
              </a:rPr>
              <a:t>s</a:t>
            </a:r>
            <a:r>
              <a:rPr sz="2800" dirty="0">
                <a:latin typeface="Symbol" pitchFamily="18" charset="2"/>
              </a:rPr>
              <a:t>Ö </a:t>
            </a:r>
            <a:r>
              <a:rPr lang="en-US" sz="2800" dirty="0"/>
              <a:t>t</a:t>
            </a:r>
          </a:p>
          <a:p>
            <a:endParaRPr lang="en-US" sz="2800" dirty="0"/>
          </a:p>
          <a:p>
            <a:r>
              <a:rPr lang="en-US" sz="2800" dirty="0"/>
              <a:t>N’(d1) = e </a:t>
            </a:r>
            <a:r>
              <a:rPr lang="en-US" sz="2800" baseline="30000" dirty="0"/>
              <a:t>–(d1)</a:t>
            </a:r>
            <a:r>
              <a:rPr lang="en-US" sz="2400" baseline="76000" dirty="0"/>
              <a:t>2</a:t>
            </a:r>
            <a:r>
              <a:rPr lang="en-US" sz="2800" baseline="30000" dirty="0"/>
              <a:t>/2</a:t>
            </a:r>
          </a:p>
          <a:p>
            <a:pPr>
              <a:buNone/>
            </a:pPr>
            <a:r>
              <a:rPr lang="en-US" sz="2800" baseline="30000" dirty="0"/>
              <a:t>			</a:t>
            </a:r>
            <a:r>
              <a:rPr lang="en-US" sz="2800" dirty="0"/>
              <a:t>   </a:t>
            </a:r>
            <a:r>
              <a:rPr sz="2800" dirty="0">
                <a:latin typeface="Symbol" pitchFamily="18" charset="2"/>
              </a:rPr>
              <a:t>Ö </a:t>
            </a:r>
            <a:r>
              <a:rPr lang="en-US" sz="2800" dirty="0"/>
              <a:t>(2</a:t>
            </a:r>
            <a:r>
              <a:rPr lang="en-US" sz="2800" dirty="0">
                <a:latin typeface="Symbol" pitchFamily="18" charset="2"/>
              </a:rPr>
              <a:t> p</a:t>
            </a:r>
            <a:r>
              <a:rPr lang="en-US" sz="2800" dirty="0"/>
              <a:t>)</a:t>
            </a:r>
          </a:p>
          <a:p>
            <a:endParaRPr lang="en-US" sz="2800" baseline="30000" dirty="0"/>
          </a:p>
          <a:p>
            <a:r>
              <a:rPr lang="en-US" sz="2800" dirty="0"/>
              <a:t>d1 as in Black Scholes</a:t>
            </a:r>
          </a:p>
        </p:txBody>
      </p:sp>
      <p:sp>
        <p:nvSpPr>
          <p:cNvPr id="282629" name="Line 5"/>
          <p:cNvSpPr>
            <a:spLocks noChangeShapeType="1"/>
          </p:cNvSpPr>
          <p:nvPr/>
        </p:nvSpPr>
        <p:spPr bwMode="auto">
          <a:xfrm>
            <a:off x="2209800" y="3251353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0" name="Line 6"/>
          <p:cNvSpPr>
            <a:spLocks noChangeShapeType="1"/>
          </p:cNvSpPr>
          <p:nvPr/>
        </p:nvSpPr>
        <p:spPr bwMode="auto">
          <a:xfrm>
            <a:off x="4924425" y="4514850"/>
            <a:ext cx="403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1" name="Line 7"/>
          <p:cNvSpPr>
            <a:spLocks noChangeShapeType="1"/>
          </p:cNvSpPr>
          <p:nvPr/>
        </p:nvSpPr>
        <p:spPr bwMode="auto">
          <a:xfrm flipV="1">
            <a:off x="5076825" y="325755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2" name="Freeform 8"/>
          <p:cNvSpPr>
            <a:spLocks/>
          </p:cNvSpPr>
          <p:nvPr/>
        </p:nvSpPr>
        <p:spPr bwMode="auto">
          <a:xfrm>
            <a:off x="5119688" y="3371850"/>
            <a:ext cx="3687762" cy="1123950"/>
          </a:xfrm>
          <a:custGeom>
            <a:avLst/>
            <a:gdLst/>
            <a:ahLst/>
            <a:cxnLst>
              <a:cxn ang="0">
                <a:pos x="0" y="939"/>
              </a:cxn>
              <a:cxn ang="0">
                <a:pos x="471" y="875"/>
              </a:cxn>
              <a:cxn ang="0">
                <a:pos x="741" y="672"/>
              </a:cxn>
              <a:cxn ang="0">
                <a:pos x="1029" y="0"/>
              </a:cxn>
              <a:cxn ang="0">
                <a:pos x="1317" y="672"/>
              </a:cxn>
              <a:cxn ang="0">
                <a:pos x="1578" y="880"/>
              </a:cxn>
              <a:cxn ang="0">
                <a:pos x="2323" y="944"/>
              </a:cxn>
            </a:cxnLst>
            <a:rect l="0" t="0" r="r" b="b"/>
            <a:pathLst>
              <a:path w="2323" h="944">
                <a:moveTo>
                  <a:pt x="0" y="939"/>
                </a:moveTo>
                <a:cubicBezTo>
                  <a:pt x="77" y="930"/>
                  <a:pt x="348" y="919"/>
                  <a:pt x="471" y="875"/>
                </a:cubicBezTo>
                <a:cubicBezTo>
                  <a:pt x="594" y="831"/>
                  <a:pt x="648" y="818"/>
                  <a:pt x="741" y="672"/>
                </a:cubicBezTo>
                <a:cubicBezTo>
                  <a:pt x="834" y="526"/>
                  <a:pt x="933" y="0"/>
                  <a:pt x="1029" y="0"/>
                </a:cubicBezTo>
                <a:cubicBezTo>
                  <a:pt x="1125" y="0"/>
                  <a:pt x="1226" y="526"/>
                  <a:pt x="1317" y="672"/>
                </a:cubicBezTo>
                <a:cubicBezTo>
                  <a:pt x="1408" y="818"/>
                  <a:pt x="1410" y="835"/>
                  <a:pt x="1578" y="880"/>
                </a:cubicBezTo>
                <a:cubicBezTo>
                  <a:pt x="1746" y="925"/>
                  <a:pt x="2168" y="931"/>
                  <a:pt x="2323" y="944"/>
                </a:cubicBezTo>
              </a:path>
            </a:pathLst>
          </a:custGeom>
          <a:noFill/>
          <a:ln w="28575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3" name="Line 9"/>
          <p:cNvSpPr>
            <a:spLocks noChangeShapeType="1"/>
          </p:cNvSpPr>
          <p:nvPr/>
        </p:nvSpPr>
        <p:spPr bwMode="auto">
          <a:xfrm>
            <a:off x="6753225" y="3257550"/>
            <a:ext cx="0" cy="1314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4" name="Text Box 10"/>
          <p:cNvSpPr txBox="1">
            <a:spLocks noChangeArrowheads="1"/>
          </p:cNvSpPr>
          <p:nvPr/>
        </p:nvSpPr>
        <p:spPr bwMode="auto">
          <a:xfrm>
            <a:off x="6444221" y="4629151"/>
            <a:ext cx="566181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Strike</a:t>
            </a:r>
          </a:p>
        </p:txBody>
      </p:sp>
      <p:sp>
        <p:nvSpPr>
          <p:cNvPr id="282635" name="Text Box 11"/>
          <p:cNvSpPr txBox="1">
            <a:spLocks noChangeArrowheads="1"/>
          </p:cNvSpPr>
          <p:nvPr/>
        </p:nvSpPr>
        <p:spPr bwMode="auto">
          <a:xfrm>
            <a:off x="8030337" y="4572001"/>
            <a:ext cx="103746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Stock price S</a:t>
            </a:r>
          </a:p>
        </p:txBody>
      </p:sp>
      <p:sp>
        <p:nvSpPr>
          <p:cNvPr id="282636" name="Text Box 12"/>
          <p:cNvSpPr txBox="1">
            <a:spLocks noChangeArrowheads="1"/>
          </p:cNvSpPr>
          <p:nvPr/>
        </p:nvSpPr>
        <p:spPr bwMode="auto">
          <a:xfrm>
            <a:off x="5147643" y="3257551"/>
            <a:ext cx="68800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Gamma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2667000" y="173355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Gamma of a Portfolio of Related Securities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038225"/>
            <a:ext cx="8153400" cy="382905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sz="4000" dirty="0">
              <a:latin typeface="Symbol" pitchFamily="18" charset="2"/>
            </a:endParaRPr>
          </a:p>
          <a:p>
            <a:pPr algn="ctr">
              <a:buFont typeface="Wingdings" pitchFamily="2" charset="2"/>
              <a:buNone/>
            </a:pPr>
            <a:endParaRPr lang="en-US" sz="4000" dirty="0">
              <a:latin typeface="Symbol" pitchFamily="18" charset="2"/>
            </a:endParaRPr>
          </a:p>
          <a:p>
            <a:pPr algn="ctr">
              <a:buFont typeface="Wingdings" pitchFamily="2" charset="2"/>
              <a:buNone/>
            </a:pPr>
            <a:r>
              <a:rPr lang="en-US" sz="4000" dirty="0" err="1">
                <a:latin typeface="Symbol" pitchFamily="18" charset="2"/>
              </a:rPr>
              <a:t>G</a:t>
            </a:r>
            <a:r>
              <a:rPr lang="en-US" sz="4000" baseline="-25000" dirty="0" err="1"/>
              <a:t>family</a:t>
            </a:r>
            <a:r>
              <a:rPr lang="en-US" sz="4000" dirty="0"/>
              <a:t> = </a:t>
            </a:r>
            <a:r>
              <a:rPr lang="en-US" sz="4000" dirty="0">
                <a:latin typeface="Symbol" pitchFamily="18" charset="2"/>
              </a:rPr>
              <a:t>S</a:t>
            </a:r>
            <a:r>
              <a:rPr lang="en-US" sz="4000" dirty="0"/>
              <a:t> qty</a:t>
            </a:r>
            <a:r>
              <a:rPr lang="en-US" sz="4000" baseline="-25000" dirty="0"/>
              <a:t>i</a:t>
            </a:r>
            <a:r>
              <a:rPr lang="en-US" sz="4000" dirty="0"/>
              <a:t> * </a:t>
            </a:r>
            <a:r>
              <a:rPr lang="en-US" sz="4000" dirty="0" err="1">
                <a:latin typeface="Symbol" pitchFamily="18" charset="2"/>
              </a:rPr>
              <a:t>g</a:t>
            </a:r>
            <a:r>
              <a:rPr lang="en-US" sz="4000" baseline="-25000" dirty="0" err="1"/>
              <a:t>i</a:t>
            </a:r>
            <a:endParaRPr lang="en-US" sz="4000" baseline="-25000" dirty="0"/>
          </a:p>
          <a:p>
            <a:pPr>
              <a:buNone/>
            </a:pPr>
            <a:endParaRPr lang="en-US" sz="4000" baseline="-25000" dirty="0"/>
          </a:p>
          <a:p>
            <a:pPr>
              <a:buFont typeface="Wingdings" pitchFamily="2" charset="2"/>
              <a:buNone/>
            </a:pPr>
            <a:r>
              <a:rPr lang="en-US" sz="2400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8075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 of a portfolio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During </a:t>
            </a:r>
            <a:r>
              <a:rPr lang="en-US" sz="2400" i="1" dirty="0"/>
              <a:t>small</a:t>
            </a:r>
            <a:r>
              <a:rPr lang="en-US" sz="2400" dirty="0"/>
              <a:t> periods of time t</a:t>
            </a:r>
            <a:r>
              <a:rPr lang="en-US" sz="2400" baseline="-25000" dirty="0"/>
              <a:t>2</a:t>
            </a:r>
            <a:r>
              <a:rPr lang="en-US" sz="2400" dirty="0"/>
              <a:t>-t</a:t>
            </a:r>
            <a:r>
              <a:rPr lang="en-US" sz="2400" baseline="-25000" dirty="0"/>
              <a:t>1</a:t>
            </a:r>
          </a:p>
          <a:p>
            <a:pPr>
              <a:buNone/>
            </a:pPr>
            <a:endParaRPr lang="en-US" sz="2400" dirty="0"/>
          </a:p>
          <a:p>
            <a:pPr algn="ctr">
              <a:buFont typeface="Symbol" pitchFamily="18" charset="2"/>
              <a:buNone/>
            </a:pPr>
            <a:r>
              <a:rPr lang="en-US" sz="2400" dirty="0">
                <a:latin typeface="Symbol" pitchFamily="18" charset="2"/>
              </a:rPr>
              <a:t>D </a:t>
            </a:r>
            <a:r>
              <a:rPr lang="en-US" sz="2400" baseline="-25000" dirty="0"/>
              <a:t>portfolio</a:t>
            </a:r>
            <a:r>
              <a:rPr lang="en-US" sz="2400" dirty="0"/>
              <a:t> = ½ </a:t>
            </a:r>
            <a:r>
              <a:rPr lang="en-US" sz="2400" dirty="0">
                <a:latin typeface="Symbol" pitchFamily="18" charset="2"/>
              </a:rPr>
              <a:t>*</a:t>
            </a:r>
            <a:r>
              <a:rPr lang="en-US" sz="2400" dirty="0"/>
              <a:t> </a:t>
            </a:r>
            <a:r>
              <a:rPr lang="en-US" sz="2400" dirty="0">
                <a:latin typeface="Symbol" pitchFamily="18" charset="2"/>
              </a:rPr>
              <a:t>G</a:t>
            </a:r>
            <a:r>
              <a:rPr lang="en-US" sz="2400" baseline="-25000" dirty="0"/>
              <a:t>portfolio</a:t>
            </a:r>
            <a:r>
              <a:rPr lang="en-US" sz="2400" dirty="0">
                <a:latin typeface="Symbol" pitchFamily="18" charset="2"/>
              </a:rPr>
              <a:t> * </a:t>
            </a:r>
            <a:r>
              <a:rPr lang="en-US" sz="2400" dirty="0">
                <a:latin typeface="Arial Unicode MS" pitchFamily="34" charset="-128"/>
              </a:rPr>
              <a:t>(S</a:t>
            </a:r>
            <a:r>
              <a:rPr lang="en-US" sz="2400" baseline="-25000" dirty="0">
                <a:latin typeface="Arial Unicode MS" pitchFamily="34" charset="-128"/>
              </a:rPr>
              <a:t>2</a:t>
            </a:r>
            <a:r>
              <a:rPr lang="en-US" sz="2400" dirty="0">
                <a:latin typeface="Arial Unicode MS" pitchFamily="34" charset="-128"/>
              </a:rPr>
              <a:t>-S</a:t>
            </a:r>
            <a:r>
              <a:rPr lang="en-US" sz="2400" baseline="-25000" dirty="0">
                <a:latin typeface="Arial Unicode MS" pitchFamily="34" charset="-128"/>
              </a:rPr>
              <a:t>1</a:t>
            </a:r>
            <a:r>
              <a:rPr lang="en-US" sz="2400" dirty="0">
                <a:latin typeface="Arial Unicode MS" pitchFamily="34" charset="-128"/>
              </a:rPr>
              <a:t>)</a:t>
            </a:r>
            <a:r>
              <a:rPr lang="en-US" sz="2400" baseline="30000" dirty="0">
                <a:latin typeface="Arial Unicode MS" pitchFamily="34" charset="-128"/>
              </a:rPr>
              <a:t>2</a:t>
            </a:r>
          </a:p>
          <a:p>
            <a:pPr>
              <a:buFont typeface="Symbol" pitchFamily="18" charset="2"/>
              <a:buNone/>
            </a:pPr>
            <a:endParaRPr lang="en-US" sz="2400" dirty="0"/>
          </a:p>
          <a:p>
            <a:pPr>
              <a:buFont typeface="Symbol" pitchFamily="18" charset="2"/>
              <a:buNone/>
            </a:pPr>
            <a:r>
              <a:rPr lang="en-US" sz="2400" dirty="0"/>
              <a:t>Example:</a:t>
            </a:r>
          </a:p>
          <a:p>
            <a:pPr>
              <a:buFont typeface="Symbol" pitchFamily="18" charset="2"/>
              <a:buNone/>
            </a:pPr>
            <a:r>
              <a:rPr lang="en-US" sz="2400" dirty="0"/>
              <a:t>	If you do not rebalance, and </a:t>
            </a:r>
            <a:r>
              <a:rPr sz="2400" dirty="0"/>
              <a:t>the underlier price </a:t>
            </a:r>
            <a:r>
              <a:rPr lang="en-US" sz="2400" dirty="0"/>
              <a:t>(e.g., GE) drops</a:t>
            </a:r>
            <a:r>
              <a:rPr sz="2400" dirty="0"/>
              <a:t> from $52 to $50, t</a:t>
            </a:r>
            <a:r>
              <a:rPr lang="en-US" sz="2400" dirty="0"/>
              <a:t>he change of value </a:t>
            </a:r>
            <a:r>
              <a:rPr lang="en-US" sz="2400" b="1" dirty="0">
                <a:solidFill>
                  <a:schemeClr val="accent1"/>
                </a:solidFill>
              </a:rPr>
              <a:t>in a Delta-Neutral Portfolio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is approximately</a:t>
            </a:r>
          </a:p>
          <a:p>
            <a:pPr>
              <a:buFont typeface="Symbol" pitchFamily="18" charset="2"/>
              <a:buNone/>
            </a:pPr>
            <a:r>
              <a:rPr lang="en-US" sz="2400" dirty="0"/>
              <a:t> 		= ½ </a:t>
            </a:r>
            <a:r>
              <a:rPr lang="en-US" sz="2400" dirty="0">
                <a:latin typeface="Symbol" pitchFamily="18" charset="2"/>
              </a:rPr>
              <a:t>*</a:t>
            </a:r>
            <a:r>
              <a:rPr lang="en-US" sz="2400" dirty="0"/>
              <a:t> </a:t>
            </a:r>
            <a:r>
              <a:rPr lang="en-US" sz="2400" dirty="0">
                <a:latin typeface="Symbol" pitchFamily="18" charset="2"/>
              </a:rPr>
              <a:t>G * </a:t>
            </a:r>
            <a:r>
              <a:rPr lang="en-US" sz="2400" dirty="0"/>
              <a:t>(S</a:t>
            </a:r>
            <a:r>
              <a:rPr lang="en-US" sz="2400" baseline="-25000" dirty="0"/>
              <a:t>2</a:t>
            </a:r>
            <a:r>
              <a:rPr lang="en-US" sz="2400" dirty="0"/>
              <a:t>-S</a:t>
            </a:r>
            <a:r>
              <a:rPr lang="en-US" sz="2400" baseline="-25000" dirty="0"/>
              <a:t>1</a:t>
            </a:r>
            <a:r>
              <a:rPr lang="en-US" sz="2400" dirty="0"/>
              <a:t>)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  <a:p>
            <a:pPr>
              <a:buFont typeface="Symbol" pitchFamily="18" charset="2"/>
              <a:buNone/>
            </a:pPr>
            <a:r>
              <a:rPr lang="en-US" sz="2400" dirty="0"/>
              <a:t> 		= 0.5 * (-10,000) * (52-50)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  <a:p>
            <a:pPr>
              <a:buFont typeface="Symbol" pitchFamily="18" charset="2"/>
              <a:buNone/>
            </a:pPr>
            <a:r>
              <a:rPr lang="en-US" sz="2400" dirty="0"/>
              <a:t> 		= -$20,000</a:t>
            </a:r>
          </a:p>
          <a:p>
            <a:pPr algn="ctr">
              <a:buFont typeface="Symbol" pitchFamily="18" charset="2"/>
              <a:buNone/>
            </a:pPr>
            <a:endParaRPr lang="en-US" sz="2400" dirty="0">
              <a:latin typeface="Arial Unicode MS" pitchFamily="34" charset="-128"/>
            </a:endParaRPr>
          </a:p>
        </p:txBody>
      </p:sp>
      <p:sp>
        <p:nvSpPr>
          <p:cNvPr id="280580" name="Rectangle 4"/>
          <p:cNvSpPr>
            <a:spLocks noChangeArrowheads="1"/>
          </p:cNvSpPr>
          <p:nvPr/>
        </p:nvSpPr>
        <p:spPr bwMode="auto">
          <a:xfrm>
            <a:off x="2286000" y="1884977"/>
            <a:ext cx="5105400" cy="571500"/>
          </a:xfrm>
          <a:prstGeom prst="rect">
            <a:avLst/>
          </a:prstGeom>
          <a:noFill/>
          <a:ln w="57150" cmpd="thinThick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3675708" y="1832173"/>
            <a:ext cx="35298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/>
              </a:rPr>
              <a:t>~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Gamma-Neutral Portfolio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457200" y="971550"/>
            <a:ext cx="8229600" cy="41719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400"/>
              </a:spcBef>
            </a:pPr>
            <a:r>
              <a:rPr sz="2400" b="1" dirty="0">
                <a:solidFill>
                  <a:schemeClr val="accent1"/>
                </a:solidFill>
              </a:rPr>
              <a:t>More stable</a:t>
            </a:r>
            <a:r>
              <a:rPr sz="2400" dirty="0">
                <a:solidFill>
                  <a:schemeClr val="accent1"/>
                </a:solidFill>
              </a:rPr>
              <a:t> </a:t>
            </a:r>
            <a:r>
              <a:rPr sz="2400" dirty="0"/>
              <a:t>than a delta neutral-only.</a:t>
            </a:r>
            <a:endParaRPr lang="en-US" sz="2400" dirty="0"/>
          </a:p>
          <a:p>
            <a:pPr>
              <a:spcBef>
                <a:spcPts val="400"/>
              </a:spcBef>
            </a:pPr>
            <a:r>
              <a:rPr lang="en-US" sz="2400" dirty="0"/>
              <a:t>Cannot use the stock to reach Gamma neutrality because </a:t>
            </a:r>
            <a:r>
              <a:rPr lang="en-US" sz="2400" b="1" dirty="0"/>
              <a:t>the stock has Gamma = 0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>
                <a:latin typeface="Symbol" pitchFamily="18" charset="2"/>
              </a:rPr>
              <a:t>	</a:t>
            </a:r>
            <a:br>
              <a:rPr lang="en-US" sz="2800" dirty="0">
                <a:latin typeface="Symbol" pitchFamily="18" charset="2"/>
              </a:rPr>
            </a:br>
            <a:r>
              <a:rPr lang="en-US" sz="2800" dirty="0">
                <a:latin typeface="+mj-lt"/>
              </a:rPr>
              <a:t>1) 		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>
                <a:latin typeface="+mj-lt"/>
              </a:rPr>
              <a:t>portfolio</a:t>
            </a:r>
            <a:r>
              <a:rPr lang="en-US" sz="2800" dirty="0">
                <a:latin typeface="+mj-lt"/>
              </a:rPr>
              <a:t>  &lt;&gt; 0    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>
                <a:latin typeface="+mj-lt"/>
              </a:rPr>
              <a:t>	2) 		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>
                <a:latin typeface="+mj-lt"/>
              </a:rPr>
              <a:t>portfolio</a:t>
            </a:r>
            <a:r>
              <a:rPr lang="en-US" sz="2800" dirty="0">
                <a:latin typeface="+mj-lt"/>
              </a:rPr>
              <a:t> +  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="1" baseline="-25000" dirty="0">
                <a:latin typeface="+mj-lt"/>
              </a:rPr>
              <a:t>x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qty</a:t>
            </a:r>
            <a:r>
              <a:rPr lang="en-US" sz="2800" b="1" baseline="-25000" dirty="0">
                <a:latin typeface="+mj-lt"/>
              </a:rPr>
              <a:t>x</a:t>
            </a:r>
            <a:r>
              <a:rPr lang="en-US" sz="2800" dirty="0">
                <a:latin typeface="+mj-lt"/>
              </a:rPr>
              <a:t> = 0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>
                <a:latin typeface="+mj-lt"/>
              </a:rPr>
              <a:t>      3) 		qty</a:t>
            </a:r>
            <a:r>
              <a:rPr lang="en-US" sz="2800" baseline="-25000" dirty="0">
                <a:latin typeface="+mj-lt"/>
              </a:rPr>
              <a:t>x</a:t>
            </a:r>
            <a:r>
              <a:rPr lang="en-US" sz="2800" dirty="0">
                <a:latin typeface="+mj-lt"/>
              </a:rPr>
              <a:t> = -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>
                <a:latin typeface="+mj-lt"/>
              </a:rPr>
              <a:t>portfolio </a:t>
            </a:r>
            <a:r>
              <a:rPr lang="en-US" sz="2800" dirty="0">
                <a:latin typeface="+mj-lt"/>
              </a:rPr>
              <a:t>/ 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>
                <a:latin typeface="+mj-lt"/>
              </a:rPr>
              <a:t>x</a:t>
            </a:r>
          </a:p>
          <a:p>
            <a:pPr>
              <a:spcBef>
                <a:spcPts val="400"/>
              </a:spcBef>
            </a:pPr>
            <a:endParaRPr sz="2400" dirty="0">
              <a:solidFill>
                <a:schemeClr val="accent2"/>
              </a:solidFill>
            </a:endParaRPr>
          </a:p>
          <a:p>
            <a:pPr>
              <a:spcBef>
                <a:spcPts val="400"/>
              </a:spcBef>
            </a:pPr>
            <a:r>
              <a:rPr sz="2400" dirty="0">
                <a:solidFill>
                  <a:schemeClr val="accent2"/>
                </a:solidFill>
              </a:rPr>
              <a:t>Warning</a:t>
            </a:r>
            <a:r>
              <a:rPr lang="en-US" sz="2400" dirty="0">
                <a:solidFill>
                  <a:schemeClr val="accent2"/>
                </a:solidFill>
              </a:rPr>
              <a:t>: </a:t>
            </a:r>
            <a:r>
              <a:rPr lang="en-US" sz="2400" dirty="0"/>
              <a:t>Acquiring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/>
              <a:t>qty</a:t>
            </a:r>
            <a:r>
              <a:rPr lang="en-US" sz="2400" baseline="-25000" dirty="0"/>
              <a:t>x</a:t>
            </a:r>
            <a:r>
              <a:rPr lang="en-US" sz="2400" dirty="0"/>
              <a:t> will disturb Delta neutrality.  You will need to rebalance.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4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Gamma </a:t>
            </a:r>
            <a:r>
              <a:rPr dirty="0"/>
              <a:t>Delta</a:t>
            </a:r>
            <a:endParaRPr lang="en-US" dirty="0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buNone/>
            </a:pPr>
            <a:r>
              <a:rPr lang="en-US" sz="3200" dirty="0"/>
              <a:t>It’s a financial strategy, not a sorority.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3200" dirty="0"/>
              <a:t>Find out what you need to achieve Delta neutrality.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3200" dirty="0"/>
              <a:t>Find out what you need to achieve Gamma neutrality.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3200" dirty="0"/>
              <a:t>Find out what you need to re-achieve Delta neutrality. Stock is ideal because it will not affect Gamma.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69668-115E-4211-A3CA-5C9C4EB84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294" y="67235"/>
            <a:ext cx="1042506" cy="102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Simultaneous Delta Gamma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981200" y="1276350"/>
            <a:ext cx="5943600" cy="34099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None/>
            </a:pPr>
            <a:endParaRPr lang="en-US" sz="2800" dirty="0">
              <a:latin typeface="+mj-lt"/>
            </a:endParaRPr>
          </a:p>
          <a:p>
            <a:pPr>
              <a:spcBef>
                <a:spcPts val="400"/>
              </a:spcBef>
              <a:buNone/>
            </a:pPr>
            <a:endParaRPr lang="en-US" sz="2800" dirty="0">
              <a:latin typeface="+mj-lt"/>
            </a:endParaRPr>
          </a:p>
          <a:p>
            <a:pPr>
              <a:spcBef>
                <a:spcPts val="400"/>
              </a:spcBef>
              <a:buNone/>
            </a:pPr>
            <a:r>
              <a:rPr lang="en-US" sz="2800" dirty="0" err="1">
                <a:latin typeface="Symbol" pitchFamily="18" charset="2"/>
              </a:rPr>
              <a:t>D</a:t>
            </a:r>
            <a:r>
              <a:rPr lang="en-US" sz="2800" baseline="-25000" dirty="0" err="1"/>
              <a:t>portfolio</a:t>
            </a:r>
            <a:r>
              <a:rPr lang="en-US" sz="2800" dirty="0"/>
              <a:t>  + </a:t>
            </a:r>
            <a:r>
              <a:rPr lang="en-US" sz="2800" dirty="0">
                <a:latin typeface="Symbol" pitchFamily="18" charset="2"/>
              </a:rPr>
              <a:t>d</a:t>
            </a:r>
            <a:r>
              <a:rPr lang="en-US" sz="2800" baseline="-25000" dirty="0"/>
              <a:t>x1</a:t>
            </a:r>
            <a:r>
              <a:rPr lang="en-US" sz="2800" dirty="0"/>
              <a:t> qty</a:t>
            </a:r>
            <a:r>
              <a:rPr lang="en-US" sz="2800" baseline="-25000" dirty="0"/>
              <a:t>x1</a:t>
            </a:r>
            <a:r>
              <a:rPr lang="en-US" sz="2800" dirty="0"/>
              <a:t> + </a:t>
            </a:r>
            <a:r>
              <a:rPr lang="en-US" sz="2800" dirty="0">
                <a:latin typeface="Symbol" pitchFamily="18" charset="2"/>
              </a:rPr>
              <a:t>d</a:t>
            </a:r>
            <a:r>
              <a:rPr lang="en-US" sz="2800" baseline="-25000" dirty="0"/>
              <a:t>x2</a:t>
            </a:r>
            <a:r>
              <a:rPr lang="en-US" sz="2800" dirty="0"/>
              <a:t> qty</a:t>
            </a:r>
            <a:r>
              <a:rPr lang="en-US" sz="2800" baseline="-25000" dirty="0"/>
              <a:t>x2</a:t>
            </a:r>
            <a:r>
              <a:rPr lang="en-US" sz="2800" dirty="0"/>
              <a:t> = 0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 err="1">
                <a:latin typeface="Symbol" pitchFamily="18" charset="2"/>
              </a:rPr>
              <a:t>G</a:t>
            </a:r>
            <a:r>
              <a:rPr lang="en-US" sz="2800" baseline="-25000" dirty="0" err="1"/>
              <a:t>portfolio</a:t>
            </a:r>
            <a:r>
              <a:rPr lang="en-US" sz="2800" dirty="0"/>
              <a:t> +  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/>
              <a:t>x1</a:t>
            </a:r>
            <a:r>
              <a:rPr lang="en-US" sz="2800" dirty="0"/>
              <a:t> qty</a:t>
            </a:r>
            <a:r>
              <a:rPr lang="en-US" sz="2800" baseline="-25000" dirty="0"/>
              <a:t>x1 </a:t>
            </a:r>
            <a:r>
              <a:rPr lang="en-US" sz="2800" dirty="0"/>
              <a:t>+</a:t>
            </a:r>
            <a:r>
              <a:rPr lang="en-US" sz="2800" baseline="-25000" dirty="0"/>
              <a:t> 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/>
              <a:t>x2</a:t>
            </a:r>
            <a:r>
              <a:rPr lang="en-US" sz="2800" dirty="0"/>
              <a:t> qty</a:t>
            </a:r>
            <a:r>
              <a:rPr lang="en-US" sz="2800" baseline="-25000" dirty="0"/>
              <a:t>x2</a:t>
            </a:r>
            <a:r>
              <a:rPr lang="en-US" sz="2800" dirty="0"/>
              <a:t> = 0</a:t>
            </a:r>
          </a:p>
          <a:p>
            <a:pPr marL="0" indent="0">
              <a:spcBef>
                <a:spcPts val="400"/>
              </a:spcBef>
              <a:buNone/>
            </a:pPr>
            <a:endParaRPr lang="en-US" sz="2400" dirty="0">
              <a:solidFill>
                <a:schemeClr val="accent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dirty="0">
                <a:solidFill>
                  <a:schemeClr val="accent2"/>
                </a:solidFill>
              </a:rPr>
              <a:t>All known except </a:t>
            </a:r>
            <a:r>
              <a:rPr lang="en-US" sz="2400" dirty="0" err="1">
                <a:solidFill>
                  <a:schemeClr val="accent2"/>
                </a:solidFill>
              </a:rPr>
              <a:t>qty</a:t>
            </a:r>
            <a:r>
              <a:rPr lang="en-US" sz="2400" dirty="0">
                <a:solidFill>
                  <a:schemeClr val="accent2"/>
                </a:solidFill>
              </a:rPr>
              <a:t> x1 and </a:t>
            </a:r>
            <a:r>
              <a:rPr lang="en-US" sz="2400" dirty="0" err="1">
                <a:solidFill>
                  <a:schemeClr val="accent2"/>
                </a:solidFill>
              </a:rPr>
              <a:t>qty</a:t>
            </a:r>
            <a:r>
              <a:rPr lang="en-US" sz="2400" dirty="0">
                <a:solidFill>
                  <a:schemeClr val="accent2"/>
                </a:solidFill>
              </a:rPr>
              <a:t> x2</a:t>
            </a:r>
            <a:endParaRPr sz="2400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114550"/>
            <a:ext cx="771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tx1"/>
                </a:solidFill>
                <a:effectLst/>
              </a:rPr>
              <a:t>{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8915400" y="485775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9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6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4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Conditional Delta Gamma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1657350"/>
            <a:ext cx="8763000" cy="3429000"/>
          </a:xfrm>
        </p:spPr>
        <p:txBody>
          <a:bodyPr/>
          <a:lstStyle/>
          <a:p>
            <a:r>
              <a:rPr lang="en-US" dirty="0"/>
              <a:t>If below target -&gt; delta only</a:t>
            </a:r>
            <a:br>
              <a:rPr lang="en-US" dirty="0"/>
            </a:br>
            <a:r>
              <a:rPr lang="en-US" dirty="0"/>
              <a:t> else</a:t>
            </a:r>
            <a:br>
              <a:rPr lang="en-US" dirty="0"/>
            </a:br>
            <a:r>
              <a:rPr lang="en-US" dirty="0"/>
              <a:t>Delta + Gamma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8915400" y="485775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9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8FACD53-6BC0-432C-A8C9-6647CA0BE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7176178" y="2596243"/>
            <a:ext cx="1938793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25D0F-332C-4600-BE44-C9AE5F05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366998"/>
            <a:ext cx="1534886" cy="166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400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Offset the Position with a</a:t>
            </a:r>
            <a:br>
              <a:rPr lang="en-US" sz="4000" dirty="0"/>
            </a:br>
            <a:r>
              <a:rPr lang="en-US" sz="4000" dirty="0"/>
              <a:t>Synthetic Security</a:t>
            </a:r>
          </a:p>
        </p:txBody>
      </p:sp>
      <p:sp>
        <p:nvSpPr>
          <p:cNvPr id="201731" name="Line 3"/>
          <p:cNvSpPr>
            <a:spLocks noChangeShapeType="1"/>
          </p:cNvSpPr>
          <p:nvPr/>
        </p:nvSpPr>
        <p:spPr bwMode="auto">
          <a:xfrm>
            <a:off x="1066800" y="1657350"/>
            <a:ext cx="0" cy="3257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32" name="Line 4"/>
          <p:cNvSpPr>
            <a:spLocks noChangeShapeType="1"/>
          </p:cNvSpPr>
          <p:nvPr/>
        </p:nvSpPr>
        <p:spPr bwMode="auto">
          <a:xfrm flipH="1">
            <a:off x="990600" y="37719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8001000" y="3519487"/>
            <a:ext cx="990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Stock price</a:t>
            </a:r>
          </a:p>
        </p:txBody>
      </p:sp>
      <p:sp>
        <p:nvSpPr>
          <p:cNvPr id="201736" name="Line 8"/>
          <p:cNvSpPr>
            <a:spLocks noChangeShapeType="1"/>
          </p:cNvSpPr>
          <p:nvPr/>
        </p:nvSpPr>
        <p:spPr bwMode="auto">
          <a:xfrm flipV="1">
            <a:off x="2667000" y="2400300"/>
            <a:ext cx="2895600" cy="26860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5547110" y="2400300"/>
            <a:ext cx="173316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 position</a:t>
            </a:r>
            <a:br>
              <a:rPr lang="en-US" sz="1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 hedge</a:t>
            </a:r>
          </a:p>
        </p:txBody>
      </p:sp>
      <p:sp>
        <p:nvSpPr>
          <p:cNvPr id="201739" name="Line 11"/>
          <p:cNvSpPr>
            <a:spLocks noChangeShapeType="1"/>
          </p:cNvSpPr>
          <p:nvPr/>
        </p:nvSpPr>
        <p:spPr bwMode="auto">
          <a:xfrm flipV="1">
            <a:off x="1295400" y="3886200"/>
            <a:ext cx="6019800" cy="0"/>
          </a:xfrm>
          <a:prstGeom prst="line">
            <a:avLst/>
          </a:prstGeom>
          <a:noFill/>
          <a:ln w="76200" cmpd="tri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40" name="Text Box 12"/>
          <p:cNvSpPr txBox="1">
            <a:spLocks noChangeArrowheads="1"/>
          </p:cNvSpPr>
          <p:nvPr/>
        </p:nvSpPr>
        <p:spPr bwMode="auto">
          <a:xfrm>
            <a:off x="6421303" y="3943350"/>
            <a:ext cx="152413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Payoff</a:t>
            </a:r>
          </a:p>
        </p:txBody>
      </p:sp>
      <p:sp>
        <p:nvSpPr>
          <p:cNvPr id="201742" name="Line 14"/>
          <p:cNvSpPr>
            <a:spLocks noChangeShapeType="1"/>
          </p:cNvSpPr>
          <p:nvPr/>
        </p:nvSpPr>
        <p:spPr bwMode="auto">
          <a:xfrm flipH="1" flipV="1">
            <a:off x="4114800" y="3371850"/>
            <a:ext cx="0" cy="914400"/>
          </a:xfrm>
          <a:prstGeom prst="line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43" name="Text Box 15"/>
          <p:cNvSpPr txBox="1">
            <a:spLocks noChangeArrowheads="1"/>
          </p:cNvSpPr>
          <p:nvPr/>
        </p:nvSpPr>
        <p:spPr bwMode="auto">
          <a:xfrm>
            <a:off x="762000" y="1352550"/>
            <a:ext cx="10668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Profit &amp; Loss</a:t>
            </a:r>
          </a:p>
        </p:txBody>
      </p:sp>
      <p:sp>
        <p:nvSpPr>
          <p:cNvPr id="201744" name="Line 16"/>
          <p:cNvSpPr>
            <a:spLocks noChangeShapeType="1"/>
          </p:cNvSpPr>
          <p:nvPr/>
        </p:nvSpPr>
        <p:spPr bwMode="auto">
          <a:xfrm>
            <a:off x="2286000" y="2552700"/>
            <a:ext cx="3657600" cy="24003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45" name="Text Box 17"/>
          <p:cNvSpPr txBox="1">
            <a:spLocks noChangeArrowheads="1"/>
          </p:cNvSpPr>
          <p:nvPr/>
        </p:nvSpPr>
        <p:spPr bwMode="auto">
          <a:xfrm>
            <a:off x="1001448" y="2107168"/>
            <a:ext cx="311335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effectLst/>
              </a:rPr>
              <a:t>Synthetic</a:t>
            </a:r>
            <a:r>
              <a:rPr lang="en-US" sz="1800" dirty="0">
                <a:solidFill>
                  <a:schemeClr val="accent1"/>
                </a:solidFill>
                <a:effectLst/>
              </a:rPr>
              <a:t> Short position</a:t>
            </a:r>
          </a:p>
        </p:txBody>
      </p:sp>
      <p:sp>
        <p:nvSpPr>
          <p:cNvPr id="201747" name="Text Box 19"/>
          <p:cNvSpPr txBox="1">
            <a:spLocks noChangeArrowheads="1"/>
          </p:cNvSpPr>
          <p:nvPr/>
        </p:nvSpPr>
        <p:spPr bwMode="auto">
          <a:xfrm>
            <a:off x="4686300" y="1379380"/>
            <a:ext cx="44958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/>
              </a:rPr>
              <a:t>Perfect hedge, but costly.</a:t>
            </a:r>
            <a:endParaRPr lang="en-US" sz="9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209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5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Put-Call Parity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12345" y="984187"/>
            <a:ext cx="8763000" cy="3962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For European Ps and Cs that have the same strike K, and expire by the same time t: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           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4000" b="1" dirty="0">
                <a:solidFill>
                  <a:srgbClr val="C00000"/>
                </a:solidFill>
              </a:rPr>
              <a:t>P + S = C + K e</a:t>
            </a:r>
            <a:r>
              <a:rPr lang="en-US" sz="4000" b="1" baseline="30000" dirty="0">
                <a:solidFill>
                  <a:srgbClr val="C00000"/>
                </a:solidFill>
              </a:rPr>
              <a:t>-rt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dirty="0"/>
              <a:t>We can solve for S, P, or C, effectively synthesizing a security with a combination of the other two and some interest-earning cash.</a:t>
            </a:r>
          </a:p>
          <a:p>
            <a:pPr marL="0" indent="0">
              <a:buNone/>
            </a:pPr>
            <a:r>
              <a:rPr lang="en-US" sz="2800" dirty="0"/>
              <a:t>Example:  	</a:t>
            </a:r>
            <a:r>
              <a:rPr lang="en-US" sz="2800" dirty="0">
                <a:solidFill>
                  <a:schemeClr val="accent1"/>
                </a:solidFill>
              </a:rPr>
              <a:t>S = C + Ke</a:t>
            </a:r>
            <a:r>
              <a:rPr lang="en-US" sz="2800" baseline="30000" dirty="0">
                <a:solidFill>
                  <a:schemeClr val="accent1"/>
                </a:solidFill>
              </a:rPr>
              <a:t>-rt</a:t>
            </a:r>
            <a:r>
              <a:rPr lang="en-US" sz="2800" dirty="0">
                <a:solidFill>
                  <a:schemeClr val="accent1"/>
                </a:solidFill>
              </a:rPr>
              <a:t> – P    and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		- S = - C - Ke</a:t>
            </a:r>
            <a:r>
              <a:rPr lang="en-US" sz="2800" baseline="30000" dirty="0">
                <a:solidFill>
                  <a:schemeClr val="accent1"/>
                </a:solidFill>
              </a:rPr>
              <a:t>-rt</a:t>
            </a:r>
            <a:r>
              <a:rPr lang="en-US" sz="2800" dirty="0">
                <a:solidFill>
                  <a:schemeClr val="accent1"/>
                </a:solidFill>
              </a:rPr>
              <a:t> + P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839200" y="485775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1440B9-E3F2-4DB3-B6B6-5DE60D13E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26990"/>
            <a:ext cx="8610600" cy="2743200"/>
          </a:xfrm>
        </p:spPr>
        <p:txBody>
          <a:bodyPr/>
          <a:lstStyle/>
          <a:p>
            <a:r>
              <a:rPr lang="en-US" sz="4400" dirty="0"/>
              <a:t>Most of the teams will </a:t>
            </a:r>
            <a:r>
              <a:rPr lang="en-US" sz="4400" dirty="0">
                <a:solidFill>
                  <a:srgbClr val="FF6600"/>
                </a:solidFill>
              </a:rPr>
              <a:t>tweak H24</a:t>
            </a:r>
            <a:r>
              <a:rPr lang="en-US" sz="4400" dirty="0"/>
              <a:t>,</a:t>
            </a:r>
            <a:br>
              <a:rPr lang="en-US" sz="4400" dirty="0"/>
            </a:br>
            <a:r>
              <a:rPr lang="en-US" sz="4400" dirty="0"/>
              <a:t>some will do some </a:t>
            </a:r>
            <a:r>
              <a:rPr lang="en-US" sz="4400" dirty="0">
                <a:solidFill>
                  <a:srgbClr val="FF6600"/>
                </a:solidFill>
              </a:rPr>
              <a:t>optional</a:t>
            </a:r>
            <a:br>
              <a:rPr lang="en-US" sz="4400" dirty="0">
                <a:solidFill>
                  <a:srgbClr val="FF6600"/>
                </a:solidFill>
              </a:rPr>
            </a:br>
            <a:r>
              <a:rPr lang="en-US" sz="4400" dirty="0">
                <a:solidFill>
                  <a:srgbClr val="FF6600"/>
                </a:solidFill>
              </a:rPr>
              <a:t>mini projects</a:t>
            </a:r>
            <a:r>
              <a:rPr lang="en-US" sz="4400" dirty="0"/>
              <a:t>,</a:t>
            </a:r>
            <a:br>
              <a:rPr lang="en-US" sz="4400" dirty="0"/>
            </a:br>
            <a:r>
              <a:rPr lang="en-US" sz="4400" dirty="0"/>
              <a:t>a few will try the </a:t>
            </a:r>
            <a:r>
              <a:rPr lang="en-US" sz="4400" i="1" dirty="0">
                <a:solidFill>
                  <a:srgbClr val="FF6600"/>
                </a:solidFill>
              </a:rPr>
              <a:t>dark horses.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556146-08D2-4E5C-BDA2-1F9BBBCE5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3638751"/>
            <a:ext cx="2133600" cy="1420340"/>
          </a:xfrm>
          <a:prstGeom prst="rect">
            <a:avLst/>
          </a:prstGeom>
        </p:spPr>
      </p:pic>
      <p:pic>
        <p:nvPicPr>
          <p:cNvPr id="5" name="Picture 4" descr="SL00250_">
            <a:extLst>
              <a:ext uri="{FF2B5EF4-FFF2-40B4-BE49-F238E27FC236}">
                <a16:creationId xmlns:a16="http://schemas.microsoft.com/office/drawing/2014/main" id="{5A156363-6796-48FA-BC25-6B2F5A90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765" y="3641325"/>
            <a:ext cx="833542" cy="76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6512C7E0-914D-4D55-8A50-B60364A1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714" y="4423110"/>
            <a:ext cx="252658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 HT WINNERS 2017</a:t>
            </a:r>
          </a:p>
        </p:txBody>
      </p:sp>
      <p:pic>
        <p:nvPicPr>
          <p:cNvPr id="1026" name="Picture 2" descr="Champs">
            <a:extLst>
              <a:ext uri="{FF2B5EF4-FFF2-40B4-BE49-F238E27FC236}">
                <a16:creationId xmlns:a16="http://schemas.microsoft.com/office/drawing/2014/main" id="{26640B66-1195-4CCC-9731-15273FD7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00" y="3562369"/>
            <a:ext cx="2133599" cy="148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L00250_">
            <a:extLst>
              <a:ext uri="{FF2B5EF4-FFF2-40B4-BE49-F238E27FC236}">
                <a16:creationId xmlns:a16="http://schemas.microsoft.com/office/drawing/2014/main" id="{E8B24740-AAF9-456C-BB35-70DDBCE49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1135" y="3585410"/>
            <a:ext cx="833542" cy="76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3B816645-F463-4CF6-8CE3-6F18677AD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303" y="4404836"/>
            <a:ext cx="252658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 HT WINNERS 2013 </a:t>
            </a:r>
          </a:p>
        </p:txBody>
      </p:sp>
    </p:spTree>
    <p:extLst>
      <p:ext uri="{BB962C8B-B14F-4D97-AF65-F5344CB8AC3E}">
        <p14:creationId xmlns:p14="http://schemas.microsoft.com/office/powerpoint/2010/main" val="312552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Theta, Vega, and Rho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1200"/>
              </a:spcBef>
              <a:buNone/>
            </a:pPr>
            <a:r>
              <a:rPr lang="en-US" sz="3200" dirty="0"/>
              <a:t>Conceptually similar to </a:t>
            </a:r>
            <a:r>
              <a:rPr lang="en-US" sz="3200" b="1" dirty="0"/>
              <a:t>Delta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folHlink"/>
                </a:solidFill>
              </a:rPr>
              <a:t>Theta</a:t>
            </a:r>
            <a:r>
              <a:rPr lang="en-US" sz="3200" dirty="0"/>
              <a:t> = change in portfolio value when </a:t>
            </a:r>
            <a:r>
              <a:rPr lang="en-US" sz="3200" dirty="0">
                <a:solidFill>
                  <a:schemeClr val="hlink"/>
                </a:solidFill>
              </a:rPr>
              <a:t>time</a:t>
            </a:r>
            <a:r>
              <a:rPr lang="en-US" sz="3200" dirty="0"/>
              <a:t> changes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folHlink"/>
                </a:solidFill>
              </a:rPr>
              <a:t>Vega</a:t>
            </a:r>
            <a:r>
              <a:rPr lang="en-US" sz="3200" dirty="0"/>
              <a:t> = change in portfolio value when the </a:t>
            </a:r>
            <a:r>
              <a:rPr lang="en-US" sz="3200" dirty="0">
                <a:solidFill>
                  <a:schemeClr val="hlink"/>
                </a:solidFill>
              </a:rPr>
              <a:t>volatility</a:t>
            </a:r>
            <a:r>
              <a:rPr lang="en-US" sz="3200" dirty="0"/>
              <a:t> changes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folHlink"/>
                </a:solidFill>
              </a:rPr>
              <a:t>Rho</a:t>
            </a:r>
            <a:r>
              <a:rPr lang="en-US" sz="3200" dirty="0"/>
              <a:t> = change in portfolio value when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/>
              <a:t>the</a:t>
            </a:r>
            <a:r>
              <a:rPr lang="en-US" sz="3200" dirty="0">
                <a:solidFill>
                  <a:schemeClr val="hlink"/>
                </a:solidFill>
              </a:rPr>
              <a:t> rate of interest</a:t>
            </a:r>
            <a:r>
              <a:rPr lang="en-US" sz="3200" dirty="0"/>
              <a:t> changes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915400" y="485775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8AB72-BEF0-46F7-AFC0-580A7C1051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6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T6 spr18 – Dr. Scholes – Long live the spirit of the Tournament!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14643"/>
            <a:ext cx="4648200" cy="2764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62" y="2647950"/>
            <a:ext cx="4347738" cy="244776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5731340">
            <a:off x="-58962" y="3489064"/>
            <a:ext cx="1369422" cy="152400"/>
          </a:xfrm>
          <a:prstGeom prst="rightArrow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8416" y="4241757"/>
            <a:ext cx="1295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effectLst/>
              </a:rPr>
              <a:t>Where are the Dr. Scholes?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47800" y="4292270"/>
            <a:ext cx="2971800" cy="1118174"/>
            <a:chOff x="1015502" y="1885950"/>
            <a:chExt cx="2420614" cy="1509295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1623296" y="2070073"/>
              <a:ext cx="1812820" cy="1325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tIns="91440" bIns="9144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dirty="0">
                  <a:ln w="0"/>
                  <a:solidFill>
                    <a:schemeClr val="accent2"/>
                  </a:solidFill>
                  <a:effectLst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UNDERGRADUATEWINNER</a:t>
              </a:r>
            </a:p>
          </p:txBody>
        </p:sp>
        <p:pic>
          <p:nvPicPr>
            <p:cNvPr id="9" name="Picture 8" descr="Clipart - &lt;strong&gt;Trophy&lt;/strong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502" y="1885950"/>
              <a:ext cx="700325" cy="1050488"/>
            </a:xfrm>
            <a:prstGeom prst="rect">
              <a:avLst/>
            </a:prstGeom>
          </p:spPr>
        </p:pic>
      </p:grpSp>
      <p:sp>
        <p:nvSpPr>
          <p:cNvPr id="10" name="5-Point Star 9"/>
          <p:cNvSpPr/>
          <p:nvPr/>
        </p:nvSpPr>
        <p:spPr>
          <a:xfrm>
            <a:off x="2438400" y="1657350"/>
            <a:ext cx="228600" cy="228600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55" y="1352366"/>
            <a:ext cx="1727445" cy="12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2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Optional performance improvements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57725" y="3640501"/>
            <a:ext cx="441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effectLst/>
              </a:rPr>
              <a:t>at the top speed "the tires will only last for about fifteen minutes, but it's okay because the fuel runs out in twelve minutes.“*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269"/>
          <a:stretch/>
        </p:blipFill>
        <p:spPr>
          <a:xfrm flipH="1">
            <a:off x="4995397" y="962603"/>
            <a:ext cx="3996203" cy="171229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077CC11-8D5C-4F08-8CD7-F091616C0E1D}"/>
              </a:ext>
            </a:extLst>
          </p:cNvPr>
          <p:cNvSpPr/>
          <p:nvPr/>
        </p:nvSpPr>
        <p:spPr>
          <a:xfrm>
            <a:off x="3622548" y="1428750"/>
            <a:ext cx="1143000" cy="8382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BF58EB-7D7A-40E3-A2EC-3AF395739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4400" y="1099322"/>
            <a:ext cx="2568821" cy="147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08 – The Fighters</a:t>
            </a:r>
          </a:p>
        </p:txBody>
      </p:sp>
      <p:sp>
        <p:nvSpPr>
          <p:cNvPr id="9" name="Down Arrow 8"/>
          <p:cNvSpPr/>
          <p:nvPr/>
        </p:nvSpPr>
        <p:spPr bwMode="auto">
          <a:xfrm>
            <a:off x="4319547" y="2266950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?</a:t>
            </a:r>
          </a:p>
        </p:txBody>
      </p:sp>
      <p:pic>
        <p:nvPicPr>
          <p:cNvPr id="10" name="Picture 9" descr="SL0025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33310"/>
            <a:ext cx="582325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377384" y="939030"/>
            <a:ext cx="1524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BUG-FREE</a:t>
            </a:r>
            <a:b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Team</a:t>
            </a:r>
          </a:p>
        </p:txBody>
      </p:sp>
      <p:pic>
        <p:nvPicPr>
          <p:cNvPr id="15" name="Picture 14" descr="SL0025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79558"/>
            <a:ext cx="1435185" cy="131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905000" y="3749754"/>
            <a:ext cx="1828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 HT WINNER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23722" y="1033310"/>
            <a:ext cx="4038600" cy="2512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295525"/>
            <a:ext cx="4897413" cy="279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419600" y="2571750"/>
            <a:ext cx="3962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1" dirty="0">
                <a:solidFill>
                  <a:schemeClr val="tx1"/>
                </a:solidFill>
              </a:rPr>
              <a:t>AUDITED PERCENT TRACKING ERROR.</a:t>
            </a:r>
          </a:p>
          <a:p>
            <a:pPr algn="l"/>
            <a:r>
              <a:rPr lang="en-US" b="1" dirty="0">
                <a:solidFill>
                  <a:schemeClr val="tx1"/>
                </a:solidFill>
                <a:effectLst/>
              </a:rPr>
              <a:t>Team is in </a:t>
            </a:r>
            <a:r>
              <a:rPr lang="en-US" b="1" dirty="0">
                <a:solidFill>
                  <a:srgbClr val="FF0000"/>
                </a:solidFill>
                <a:effectLst/>
              </a:rPr>
              <a:t>red</a:t>
            </a:r>
            <a:r>
              <a:rPr lang="en-US" b="1" dirty="0">
                <a:solidFill>
                  <a:schemeClr val="tx1"/>
                </a:solidFill>
                <a:effectLst/>
              </a:rPr>
              <a:t>, reference portfolio semitransparent</a:t>
            </a:r>
            <a:endParaRPr lang="en-US" b="1" dirty="0">
              <a:solidFill>
                <a:schemeClr val="bg2">
                  <a:lumMod val="65000"/>
                </a:schemeClr>
              </a:solidFill>
              <a:effectLst/>
            </a:endParaRPr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7532889" y="127032"/>
            <a:ext cx="143102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eft Arrow 3"/>
          <p:cNvSpPr/>
          <p:nvPr/>
        </p:nvSpPr>
        <p:spPr bwMode="auto">
          <a:xfrm rot="1551981">
            <a:off x="974608" y="290196"/>
            <a:ext cx="457200" cy="3810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5" name="Left Arrow 4"/>
          <p:cNvSpPr/>
          <p:nvPr/>
        </p:nvSpPr>
        <p:spPr bwMode="auto">
          <a:xfrm rot="1551981">
            <a:off x="8289808" y="3566798"/>
            <a:ext cx="457200" cy="3810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150" y="1047750"/>
            <a:ext cx="5723519" cy="3523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T3 – Gaming The System</a:t>
            </a:r>
          </a:p>
        </p:txBody>
      </p:sp>
      <p:pic>
        <p:nvPicPr>
          <p:cNvPr id="7" name="Picture 6" descr="SL00250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682" y="3409950"/>
            <a:ext cx="559418" cy="51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553200" y="2869853"/>
            <a:ext cx="2514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PTL (</a:t>
            </a:r>
            <a:r>
              <a:rPr lang="en-US" sz="11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Pardon The Loss</a:t>
            </a: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b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Mark Paddrik,</a:t>
            </a:r>
            <a:b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Scott Tucker (Ghost) &amp; Michael Ledwith</a:t>
            </a:r>
          </a:p>
        </p:txBody>
      </p:sp>
      <p:pic>
        <p:nvPicPr>
          <p:cNvPr id="10" name="Picture 9" descr="SL00250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4986" y="4121748"/>
            <a:ext cx="914400" cy="83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943236" y="4032705"/>
            <a:ext cx="213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</a:t>
            </a:r>
            <a:b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TOURNAMENT WINNERS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43867" y="1123950"/>
            <a:ext cx="2077657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058281" y="340995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5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BUG-FREE</a:t>
            </a:r>
            <a:br>
              <a:rPr lang="en-US" sz="105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05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0" y="3638550"/>
            <a:ext cx="2667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>
                <a:solidFill>
                  <a:schemeClr val="tx1"/>
                </a:solidFill>
                <a:effectLst/>
              </a:rPr>
              <a:t>AUDITED PERCENT TRACKING ERROR.</a:t>
            </a:r>
          </a:p>
          <a:p>
            <a:pPr algn="l"/>
            <a:r>
              <a:rPr lang="en-US" sz="800" b="1" dirty="0">
                <a:solidFill>
                  <a:schemeClr val="tx1"/>
                </a:solidFill>
                <a:effectLst/>
              </a:rPr>
              <a:t>Team is in </a:t>
            </a:r>
            <a:r>
              <a:rPr lang="en-US" sz="800" b="1" dirty="0">
                <a:solidFill>
                  <a:schemeClr val="accent4"/>
                </a:solidFill>
                <a:effectLst/>
              </a:rPr>
              <a:t>red</a:t>
            </a:r>
            <a:r>
              <a:rPr lang="en-US" sz="800" b="1" dirty="0">
                <a:solidFill>
                  <a:schemeClr val="tx1"/>
                </a:solidFill>
                <a:effectLst/>
              </a:rPr>
              <a:t>, reference portfolio in </a:t>
            </a:r>
            <a:r>
              <a:rPr lang="en-US" sz="800" b="1" dirty="0">
                <a:solidFill>
                  <a:schemeClr val="bg2">
                    <a:lumMod val="65000"/>
                  </a:schemeClr>
                </a:solidFill>
                <a:effectLst/>
              </a:rPr>
              <a:t>gray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1123950"/>
            <a:ext cx="500062" cy="666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ight Arrow 13"/>
          <p:cNvSpPr/>
          <p:nvPr/>
        </p:nvSpPr>
        <p:spPr bwMode="auto">
          <a:xfrm rot="18706786">
            <a:off x="6082586" y="1643936"/>
            <a:ext cx="3048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A4EE-360D-4CDE-9E41-F661E92F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rulebook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0D139-CF54-4922-9D28-24B870BA0F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916935"/>
            <a:ext cx="8534400" cy="3962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You </a:t>
            </a:r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cannot trade twice the same ticker or symbol in the same day </a:t>
            </a:r>
            <a:r>
              <a:rPr lang="en-US" dirty="0">
                <a:sym typeface="Wingdings" pitchFamily="2" charset="2"/>
              </a:rPr>
              <a:t>- i.e., no “money burning.” Both trades will be rejected.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E7CDC-6DD1-48CE-A246-C0FB337D4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T4 spr18 – “Undecided”</a:t>
            </a:r>
            <a:br>
              <a:rPr lang="en-US" dirty="0"/>
            </a:br>
            <a:r>
              <a:rPr lang="en-US" dirty="0"/>
              <a:t>The big scare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571750"/>
            <a:ext cx="4572001" cy="2469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410352"/>
            <a:ext cx="2937101" cy="2218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666" t="14478" b="21823"/>
          <a:stretch/>
        </p:blipFill>
        <p:spPr>
          <a:xfrm>
            <a:off x="6390941" y="3684186"/>
            <a:ext cx="2676859" cy="1402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3542" r="12592" b="35785"/>
          <a:stretch/>
        </p:blipFill>
        <p:spPr>
          <a:xfrm>
            <a:off x="319042" y="1423971"/>
            <a:ext cx="4572001" cy="70419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F70ADE3-0C6D-4B36-BB9A-C59B9B20E19F}"/>
              </a:ext>
            </a:extLst>
          </p:cNvPr>
          <p:cNvGrpSpPr/>
          <p:nvPr/>
        </p:nvGrpSpPr>
        <p:grpSpPr>
          <a:xfrm>
            <a:off x="4713826" y="3720137"/>
            <a:ext cx="1828801" cy="1318372"/>
            <a:chOff x="1128136" y="1995076"/>
            <a:chExt cx="1452369" cy="1576782"/>
          </a:xfrm>
        </p:grpSpPr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4A9426F6-8843-4230-8813-99A2C2E92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136" y="2909273"/>
              <a:ext cx="1452369" cy="66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tIns="91440" bIns="9144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200" dirty="0">
                  <a:ln w="0"/>
                  <a:solidFill>
                    <a:schemeClr val="accent2"/>
                  </a:solidFill>
                  <a:effectLst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UNDERGRADUATE</a:t>
              </a:r>
              <a:br>
                <a:rPr lang="en-US" sz="1200" dirty="0">
                  <a:ln w="0"/>
                  <a:solidFill>
                    <a:schemeClr val="accent2"/>
                  </a:solidFill>
                  <a:effectLst/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lang="en-US" sz="1200" dirty="0">
                  <a:ln w="0"/>
                  <a:solidFill>
                    <a:schemeClr val="accent2"/>
                  </a:solidFill>
                  <a:effectLst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RUNNER UP</a:t>
              </a:r>
            </a:p>
          </p:txBody>
        </p:sp>
        <p:pic>
          <p:nvPicPr>
            <p:cNvPr id="12" name="Picture 11" descr="Clipart - &lt;strong&gt;Trophy&lt;/strong&gt;">
              <a:extLst>
                <a:ext uri="{FF2B5EF4-FFF2-40B4-BE49-F238E27FC236}">
                  <a16:creationId xmlns:a16="http://schemas.microsoft.com/office/drawing/2014/main" id="{7AED92A7-59AF-4951-BFAB-1CC18CC75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640" y="1995076"/>
              <a:ext cx="700325" cy="1050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2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 MSA orange 2023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 MSA orange 2023" id="{9FA62251-C487-4C94-B936-D5AA87FDCBC5}" vid="{63D9B92C-9678-4563-A990-ADC7A809F0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 MSA orange 2023</Template>
  <TotalTime>17856</TotalTime>
  <Words>1197</Words>
  <Application>Microsoft Office PowerPoint</Application>
  <PresentationFormat>On-screen Show (16:9)</PresentationFormat>
  <Paragraphs>185</Paragraphs>
  <Slides>33</Slides>
  <Notes>23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 Unicode MS</vt:lpstr>
      <vt:lpstr>Bernard MT Condensed</vt:lpstr>
      <vt:lpstr>Calibri</vt:lpstr>
      <vt:lpstr>Segoe UI Light</vt:lpstr>
      <vt:lpstr>Segoe UI Semilight</vt:lpstr>
      <vt:lpstr>Symbol</vt:lpstr>
      <vt:lpstr>Times New Roman</vt:lpstr>
      <vt:lpstr>Verdana</vt:lpstr>
      <vt:lpstr>Wingdings</vt:lpstr>
      <vt:lpstr>FA MSA orange 2023</vt:lpstr>
      <vt:lpstr>How to do well in the Tournament</vt:lpstr>
      <vt:lpstr>PowerPoint Presentation</vt:lpstr>
      <vt:lpstr>Most of the teams will tweak H24, some will do some optional mini projects, a few will try the dark horses.</vt:lpstr>
      <vt:lpstr>Optional performance improvements</vt:lpstr>
      <vt:lpstr>Fall 08 – The Fighters</vt:lpstr>
      <vt:lpstr>PowerPoint Presentation</vt:lpstr>
      <vt:lpstr>T3 – Gaming The System</vt:lpstr>
      <vt:lpstr>From the rulebook</vt:lpstr>
      <vt:lpstr>T4 spr18 – “Undecided” The big scare</vt:lpstr>
      <vt:lpstr>From the rulebook</vt:lpstr>
      <vt:lpstr>T 14/07</vt:lpstr>
      <vt:lpstr>PowerPoint Presentation</vt:lpstr>
      <vt:lpstr>Team 5 – The “Moneymaker” </vt:lpstr>
      <vt:lpstr>T8 - Delta &amp; Gamma</vt:lpstr>
      <vt:lpstr>PowerPoint Presentation</vt:lpstr>
      <vt:lpstr>Main parameters to tweak</vt:lpstr>
      <vt:lpstr>Optional mini-projects </vt:lpstr>
      <vt:lpstr>Three Dark Horses</vt:lpstr>
      <vt:lpstr>Family Gamma</vt:lpstr>
      <vt:lpstr>Meaning of Gamma</vt:lpstr>
      <vt:lpstr>How to Calculate Gamma</vt:lpstr>
      <vt:lpstr>Gamma of a Portfolio of Related Securities</vt:lpstr>
      <vt:lpstr>Gamma of a portfolio</vt:lpstr>
      <vt:lpstr>Gamma-Neutral Portfolio</vt:lpstr>
      <vt:lpstr>Delta Gamma Delta</vt:lpstr>
      <vt:lpstr>Simultaneous Delta Gamma</vt:lpstr>
      <vt:lpstr>Conditional Delta Gamma</vt:lpstr>
      <vt:lpstr>Offset the Position with a Synthetic Security</vt:lpstr>
      <vt:lpstr>Put-Call Parity</vt:lpstr>
      <vt:lpstr>Theta, Vega, and Rho</vt:lpstr>
      <vt:lpstr>PowerPoint Presentation</vt:lpstr>
      <vt:lpstr>T6 spr18 – Dr. Scholes – Long live the spirit of the Tournament!</vt:lpstr>
      <vt:lpstr>PowerPoint Presentation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xyz</dc:creator>
  <cp:lastModifiedBy>Grazioli, Stefano (sg6m)</cp:lastModifiedBy>
  <cp:revision>565</cp:revision>
  <dcterms:created xsi:type="dcterms:W3CDTF">2003-01-13T16:56:26Z</dcterms:created>
  <dcterms:modified xsi:type="dcterms:W3CDTF">2023-04-20T15:34:18Z</dcterms:modified>
</cp:coreProperties>
</file>